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99" r:id="rId2"/>
    <p:sldId id="498" r:id="rId3"/>
  </p:sldIdLst>
  <p:sldSz cx="11520488" cy="864076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51" userDrawn="1">
          <p15:clr>
            <a:srgbClr val="A4A3A4"/>
          </p15:clr>
        </p15:guide>
        <p15:guide id="2" pos="553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fj" initials="mfj" lastIdx="2" clrIdx="0"/>
  <p:cmAuthor id="1" name="LEE" initials="L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905"/>
    <a:srgbClr val="D7E4BD"/>
    <a:srgbClr val="4F81BD"/>
    <a:srgbClr val="FFFFCC"/>
    <a:srgbClr val="FFFF99"/>
    <a:srgbClr val="984807"/>
    <a:srgbClr val="8064A2"/>
    <a:srgbClr val="BDC51D"/>
    <a:srgbClr val="E2DD00"/>
    <a:srgbClr val="F4EE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6198" autoAdjust="0"/>
  </p:normalViewPr>
  <p:slideViewPr>
    <p:cSldViewPr showGuides="1">
      <p:cViewPr varScale="1">
        <p:scale>
          <a:sx n="66" d="100"/>
          <a:sy n="66" d="100"/>
        </p:scale>
        <p:origin x="-922" y="-82"/>
      </p:cViewPr>
      <p:guideLst>
        <p:guide orient="horz" pos="1451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3426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" y="9091133"/>
            <a:ext cx="6796088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b" anchorCtr="0" compatLnSpc="1">
            <a:prstTxWarp prst="textNoShape">
              <a:avLst/>
            </a:prstTxWarp>
          </a:bodyPr>
          <a:lstStyle>
            <a:lvl1pPr algn="ctr">
              <a:defRPr sz="1500" dirty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 </a:t>
            </a:r>
            <a:fld id="{1F099A5A-4FDF-453F-80B3-1854FA7D4C6F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r>
              <a:rPr lang="en-US" altLang="zh-TW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30911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0824"/>
            <a:ext cx="5438775" cy="444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87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487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2" tIns="45567" rIns="91132" bIns="4556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EF662AF1-470E-4549-B553-4A880ABF15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999446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62AF1-470E-4549-B553-4A880ABF159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07809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5847" y="2160145"/>
            <a:ext cx="7771329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6599" b="1" cap="all" spc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15847" y="3888333"/>
            <a:ext cx="6399918" cy="1752600"/>
          </a:xfrm>
        </p:spPr>
        <p:txBody>
          <a:bodyPr/>
          <a:lstStyle>
            <a:lvl1pPr marL="0" indent="0" algn="l">
              <a:buNone/>
              <a:defRPr/>
            </a:lvl1pPr>
            <a:lvl2pPr marL="342886" indent="0" algn="ctr">
              <a:buNone/>
              <a:defRPr/>
            </a:lvl2pPr>
            <a:lvl3pPr marL="685772" indent="0" algn="ctr">
              <a:buNone/>
              <a:defRPr/>
            </a:lvl3pPr>
            <a:lvl4pPr marL="1028657" indent="0" algn="ctr">
              <a:buNone/>
              <a:defRPr/>
            </a:lvl4pPr>
            <a:lvl5pPr marL="1371543" indent="0" algn="ctr">
              <a:buNone/>
              <a:defRPr/>
            </a:lvl5pPr>
            <a:lvl6pPr marL="1714429" indent="0" algn="ctr">
              <a:buNone/>
              <a:defRPr/>
            </a:lvl6pPr>
            <a:lvl7pPr marL="2057315" indent="0" algn="ctr">
              <a:buNone/>
              <a:defRPr/>
            </a:lvl7pPr>
            <a:lvl8pPr marL="2400200" indent="0" algn="ctr">
              <a:buNone/>
              <a:defRPr/>
            </a:lvl8pPr>
            <a:lvl9pPr marL="274308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7A7E0-57FF-41AB-B48B-AD12F4812B02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8AD24-4E6B-497E-B97F-ABE2A6242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0604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CF1C-B75C-4891-A5C6-AB4E9653C247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E90F8-8BDA-4F6D-B545-1EAC6EC37C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6639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98323" y="0"/>
            <a:ext cx="2044418" cy="56911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61894" y="0"/>
            <a:ext cx="5984051" cy="56911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6483E-743E-44B0-B2DD-ECDF02686701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41BB1-83AD-4F07-99F4-7838D741CF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94318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6025" y="888083"/>
            <a:ext cx="10368440" cy="8920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76025" y="1780158"/>
            <a:ext cx="5088215" cy="61885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56248" y="1780158"/>
            <a:ext cx="5088215" cy="61885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6025" y="8008712"/>
            <a:ext cx="2688113" cy="46004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24E2-0DFD-4DD1-9E50-F212440317C0}" type="datetime1">
              <a:rPr lang="zh-TW" altLang="en-US"/>
              <a:pPr>
                <a:defRPr/>
              </a:pPr>
              <a:t>2016/1/5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360144" y="8008712"/>
            <a:ext cx="4224179" cy="46004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9984424" y="8008712"/>
            <a:ext cx="960041" cy="46004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61F10-202D-4789-B9EE-CA23EB20CE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108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A07E8-DCEE-4BB6-B224-E5A274FCEED1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54004-F610-49BF-8D1B-B9AD4564DE4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9853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213" y="4406904"/>
            <a:ext cx="7771329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213" y="2906717"/>
            <a:ext cx="7771329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6" indent="0">
              <a:buNone/>
              <a:defRPr sz="1350"/>
            </a:lvl2pPr>
            <a:lvl3pPr marL="685772" indent="0">
              <a:buNone/>
              <a:defRPr sz="1200"/>
            </a:lvl3pPr>
            <a:lvl4pPr marL="1028657" indent="0">
              <a:buNone/>
              <a:defRPr sz="1050"/>
            </a:lvl4pPr>
            <a:lvl5pPr marL="1371543" indent="0">
              <a:buNone/>
              <a:defRPr sz="1050"/>
            </a:lvl5pPr>
            <a:lvl6pPr marL="1714429" indent="0">
              <a:buNone/>
              <a:defRPr sz="1050"/>
            </a:lvl6pPr>
            <a:lvl7pPr marL="2057315" indent="0">
              <a:buNone/>
              <a:defRPr sz="1050"/>
            </a:lvl7pPr>
            <a:lvl8pPr marL="2400200" indent="0">
              <a:buNone/>
              <a:defRPr sz="1050"/>
            </a:lvl8pPr>
            <a:lvl9pPr marL="2743086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63973-C73C-427A-AFAA-EE1736550A02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01984-2D09-4A1D-9308-B66E9A124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7705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61894" y="1165229"/>
            <a:ext cx="3888839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3113" y="1165229"/>
            <a:ext cx="3888839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0B0E9-D10C-417F-BEED-DBFBF832C619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F16F-903F-44CA-83B3-71301D706B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008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37" y="274638"/>
            <a:ext cx="822846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138" y="1535113"/>
            <a:ext cx="40396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9" indent="0">
              <a:buNone/>
              <a:defRPr sz="1200" b="1"/>
            </a:lvl6pPr>
            <a:lvl7pPr marL="2057315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6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138" y="2174875"/>
            <a:ext cx="40396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387" y="1535113"/>
            <a:ext cx="404121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9" indent="0">
              <a:buNone/>
              <a:defRPr sz="1200" b="1"/>
            </a:lvl6pPr>
            <a:lvl7pPr marL="2057315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6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387" y="2174875"/>
            <a:ext cx="404121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B5D27-E776-4E81-87F5-D3E859B57EAE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E41CC-3335-4D10-A612-5AAC2CE823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3812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0CD6-806F-41AF-8FE0-7B9E2CD39680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9205-3F8B-4E29-A156-AE060EBA58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006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664EE-BFEA-456E-93BD-92538D7A3304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19E87-FB9C-4FFE-AB07-A932CB0949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6323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39" y="273050"/>
            <a:ext cx="3007898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557" y="273054"/>
            <a:ext cx="5111046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139" y="1435104"/>
            <a:ext cx="3007898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6" indent="0">
              <a:buNone/>
              <a:defRPr sz="900"/>
            </a:lvl2pPr>
            <a:lvl3pPr marL="685772" indent="0">
              <a:buNone/>
              <a:defRPr sz="750"/>
            </a:lvl3pPr>
            <a:lvl4pPr marL="1028657" indent="0">
              <a:buNone/>
              <a:defRPr sz="675"/>
            </a:lvl4pPr>
            <a:lvl5pPr marL="1371543" indent="0">
              <a:buNone/>
              <a:defRPr sz="675"/>
            </a:lvl5pPr>
            <a:lvl6pPr marL="1714429" indent="0">
              <a:buNone/>
              <a:defRPr sz="675"/>
            </a:lvl6pPr>
            <a:lvl7pPr marL="2057315" indent="0">
              <a:buNone/>
              <a:defRPr sz="675"/>
            </a:lvl7pPr>
            <a:lvl8pPr marL="2400200" indent="0">
              <a:buNone/>
              <a:defRPr sz="675"/>
            </a:lvl8pPr>
            <a:lvl9pPr marL="2743086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BCE2-C273-46C6-AEE3-458EDA5B0658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3237-D269-4C31-9657-ECD195CD23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423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041" y="4800600"/>
            <a:ext cx="5485644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041" y="612775"/>
            <a:ext cx="5485644" cy="4114800"/>
          </a:xfrm>
        </p:spPr>
        <p:txBody>
          <a:bodyPr lIns="91440" tIns="45720" rIns="91440" bIns="45720"/>
          <a:lstStyle>
            <a:lvl1pPr marL="0" indent="0">
              <a:buNone/>
              <a:defRPr sz="2400"/>
            </a:lvl1pPr>
            <a:lvl2pPr marL="342886" indent="0">
              <a:buNone/>
              <a:defRPr sz="2100"/>
            </a:lvl2pPr>
            <a:lvl3pPr marL="685772" indent="0">
              <a:buNone/>
              <a:defRPr sz="1800"/>
            </a:lvl3pPr>
            <a:lvl4pPr marL="1028657" indent="0">
              <a:buNone/>
              <a:defRPr sz="1500"/>
            </a:lvl4pPr>
            <a:lvl5pPr marL="1371543" indent="0">
              <a:buNone/>
              <a:defRPr sz="1500"/>
            </a:lvl5pPr>
            <a:lvl6pPr marL="1714429" indent="0">
              <a:buNone/>
              <a:defRPr sz="1500"/>
            </a:lvl6pPr>
            <a:lvl7pPr marL="2057315" indent="0">
              <a:buNone/>
              <a:defRPr sz="1500"/>
            </a:lvl7pPr>
            <a:lvl8pPr marL="2400200" indent="0">
              <a:buNone/>
              <a:defRPr sz="1500"/>
            </a:lvl8pPr>
            <a:lvl9pPr marL="2743086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041" y="5367338"/>
            <a:ext cx="5485644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6" indent="0">
              <a:buNone/>
              <a:defRPr sz="900"/>
            </a:lvl2pPr>
            <a:lvl3pPr marL="685772" indent="0">
              <a:buNone/>
              <a:defRPr sz="750"/>
            </a:lvl3pPr>
            <a:lvl4pPr marL="1028657" indent="0">
              <a:buNone/>
              <a:defRPr sz="675"/>
            </a:lvl4pPr>
            <a:lvl5pPr marL="1371543" indent="0">
              <a:buNone/>
              <a:defRPr sz="675"/>
            </a:lvl5pPr>
            <a:lvl6pPr marL="1714429" indent="0">
              <a:buNone/>
              <a:defRPr sz="675"/>
            </a:lvl6pPr>
            <a:lvl7pPr marL="2057315" indent="0">
              <a:buNone/>
              <a:defRPr sz="675"/>
            </a:lvl7pPr>
            <a:lvl8pPr marL="2400200" indent="0">
              <a:buNone/>
              <a:defRPr sz="675"/>
            </a:lvl8pPr>
            <a:lvl9pPr marL="2743086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68A04-B0E6-4782-804A-AF16FE0693E0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9D1E-E9FE-4FE6-9825-E79DBA110E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0628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20"/>
            <a:ext cx="11520487" cy="864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3795" y="0"/>
            <a:ext cx="1029669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207" tIns="57603" rIns="115207" bIns="576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2684" y="1468441"/>
            <a:ext cx="9991937" cy="6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207" tIns="57603" rIns="115207" bIns="576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185" y="7869242"/>
            <a:ext cx="268726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07" tIns="57603" rIns="115207" bIns="57603" numCol="1" anchor="t" anchorCtr="0" compatLnSpc="1">
            <a:prstTxWarp prst="textNoShape">
              <a:avLst/>
            </a:prstTxWarp>
          </a:bodyPr>
          <a:lstStyle>
            <a:lvl1pPr>
              <a:defRPr sz="1350">
                <a:ea typeface="新細明體" pitchFamily="18" charset="-120"/>
              </a:defRPr>
            </a:lvl1pPr>
          </a:lstStyle>
          <a:p>
            <a:pPr>
              <a:defRPr/>
            </a:pPr>
            <a:fld id="{5D74D414-8A96-41E0-9C2F-87E5514A5B85}" type="datetime1">
              <a:rPr lang="zh-TW" altLang="en-US"/>
              <a:pPr>
                <a:defRPr/>
              </a:pPr>
              <a:t>2016/1/5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459" y="7869242"/>
            <a:ext cx="364757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07" tIns="57603" rIns="115207" bIns="57603" numCol="1" anchor="t" anchorCtr="0" compatLnSpc="1">
            <a:prstTxWarp prst="textNoShape">
              <a:avLst/>
            </a:prstTxWarp>
          </a:bodyPr>
          <a:lstStyle>
            <a:lvl1pPr algn="ctr">
              <a:defRPr sz="135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971" y="8131179"/>
            <a:ext cx="268726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183" tIns="57592" rIns="115183" bIns="575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A588339-156D-41B5-981D-7F5A7C3BA4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864358" rtl="0" eaLnBrk="0" fontAlgn="base" hangingPunct="0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4358" rtl="0" eaLnBrk="0" fontAlgn="base" hangingPunct="0">
        <a:spcBef>
          <a:spcPct val="0"/>
        </a:spcBef>
        <a:spcAft>
          <a:spcPct val="0"/>
        </a:spcAft>
        <a:defRPr kumimoji="1" sz="4125">
          <a:solidFill>
            <a:schemeClr val="tx1"/>
          </a:solidFill>
          <a:latin typeface="Arial" charset="0"/>
          <a:ea typeface="標楷體" pitchFamily="65" charset="-120"/>
          <a:cs typeface="新細明體" pitchFamily="18" charset="-120"/>
        </a:defRPr>
      </a:lvl2pPr>
      <a:lvl3pPr algn="ctr" defTabSz="864358" rtl="0" eaLnBrk="0" fontAlgn="base" hangingPunct="0">
        <a:spcBef>
          <a:spcPct val="0"/>
        </a:spcBef>
        <a:spcAft>
          <a:spcPct val="0"/>
        </a:spcAft>
        <a:defRPr kumimoji="1" sz="4125">
          <a:solidFill>
            <a:schemeClr val="tx1"/>
          </a:solidFill>
          <a:latin typeface="Arial" charset="0"/>
          <a:ea typeface="標楷體" pitchFamily="65" charset="-120"/>
          <a:cs typeface="新細明體" pitchFamily="18" charset="-120"/>
        </a:defRPr>
      </a:lvl3pPr>
      <a:lvl4pPr algn="ctr" defTabSz="864358" rtl="0" eaLnBrk="0" fontAlgn="base" hangingPunct="0">
        <a:spcBef>
          <a:spcPct val="0"/>
        </a:spcBef>
        <a:spcAft>
          <a:spcPct val="0"/>
        </a:spcAft>
        <a:defRPr kumimoji="1" sz="4125">
          <a:solidFill>
            <a:schemeClr val="tx1"/>
          </a:solidFill>
          <a:latin typeface="Arial" charset="0"/>
          <a:ea typeface="標楷體" pitchFamily="65" charset="-120"/>
          <a:cs typeface="新細明體" pitchFamily="18" charset="-120"/>
        </a:defRPr>
      </a:lvl4pPr>
      <a:lvl5pPr algn="ctr" defTabSz="864358" rtl="0" eaLnBrk="0" fontAlgn="base" hangingPunct="0">
        <a:spcBef>
          <a:spcPct val="0"/>
        </a:spcBef>
        <a:spcAft>
          <a:spcPct val="0"/>
        </a:spcAft>
        <a:defRPr kumimoji="1" sz="4125">
          <a:solidFill>
            <a:schemeClr val="tx1"/>
          </a:solidFill>
          <a:latin typeface="Arial" charset="0"/>
          <a:ea typeface="標楷體" pitchFamily="65" charset="-120"/>
          <a:cs typeface="新細明體" pitchFamily="18" charset="-120"/>
        </a:defRPr>
      </a:lvl5pPr>
      <a:lvl6pPr marL="342886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6pPr>
      <a:lvl7pPr marL="685772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7pPr>
      <a:lvl8pPr marL="1028657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8pPr>
      <a:lvl9pPr marL="1371543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23837" indent="-323837" algn="l" defTabSz="864358" rtl="0" eaLnBrk="0" fontAlgn="base" hangingPunct="0">
        <a:spcBef>
          <a:spcPct val="1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02440" indent="-270261" algn="l" defTabSz="864358" rtl="0" eaLnBrk="0" fontAlgn="base" hangingPunct="0">
        <a:spcBef>
          <a:spcPct val="1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  <a:cs typeface="+mn-cs"/>
        </a:defRPr>
      </a:lvl2pPr>
      <a:lvl3pPr marL="1079852" indent="-215495" algn="l" defTabSz="864358" rtl="0" eaLnBrk="0" fontAlgn="base" hangingPunct="0">
        <a:spcBef>
          <a:spcPct val="20000"/>
        </a:spcBef>
        <a:spcAft>
          <a:spcPct val="0"/>
        </a:spcAft>
        <a:buChar char="•"/>
        <a:defRPr kumimoji="1" sz="2250">
          <a:solidFill>
            <a:schemeClr val="tx1"/>
          </a:solidFill>
          <a:latin typeface="+mn-lt"/>
          <a:ea typeface="+mn-ea"/>
          <a:cs typeface="+mn-cs"/>
        </a:defRPr>
      </a:lvl3pPr>
      <a:lvl4pPr marL="1512031" indent="-215495" algn="l" defTabSz="864358" rtl="0" eaLnBrk="0" fontAlgn="base" hangingPunct="0">
        <a:spcBef>
          <a:spcPct val="20000"/>
        </a:spcBef>
        <a:spcAft>
          <a:spcPct val="0"/>
        </a:spcAft>
        <a:buChar char="–"/>
        <a:defRPr kumimoji="1" sz="1875">
          <a:solidFill>
            <a:schemeClr val="tx1"/>
          </a:solidFill>
          <a:latin typeface="+mn-lt"/>
          <a:ea typeface="+mn-ea"/>
          <a:cs typeface="+mn-cs"/>
        </a:defRPr>
      </a:lvl4pPr>
      <a:lvl5pPr marL="1944210" indent="-215495" algn="l" defTabSz="864358" rtl="0" eaLnBrk="0" fontAlgn="base" hangingPunct="0">
        <a:spcBef>
          <a:spcPct val="20000"/>
        </a:spcBef>
        <a:spcAft>
          <a:spcPct val="0"/>
        </a:spcAft>
        <a:buChar char="»"/>
        <a:defRPr kumimoji="1" sz="1875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8pPr>
      <a:lvl9pPr marL="2914529" indent="-171443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6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26093" y="2214147"/>
            <a:ext cx="5104163" cy="51845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875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0777246" y="8208813"/>
            <a:ext cx="347338" cy="213034"/>
          </a:xfrm>
        </p:spPr>
        <p:txBody>
          <a:bodyPr/>
          <a:lstStyle/>
          <a:p>
            <a:pPr>
              <a:defRPr/>
            </a:pPr>
            <a:fld id="{C3919E87-FB9C-4FFE-AB07-A932CB0949D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cxnSp>
        <p:nvCxnSpPr>
          <p:cNvPr id="173" name="直線接點 172"/>
          <p:cNvCxnSpPr/>
          <p:nvPr/>
        </p:nvCxnSpPr>
        <p:spPr>
          <a:xfrm flipH="1">
            <a:off x="503741" y="2005652"/>
            <a:ext cx="4889543" cy="5771113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1383685" y="231209"/>
            <a:ext cx="7723584" cy="858441"/>
          </a:xfrm>
          <a:prstGeom prst="rect">
            <a:avLst/>
          </a:prstGeom>
        </p:spPr>
        <p:txBody>
          <a:bodyPr/>
          <a:lstStyle>
            <a:lvl1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2pPr>
            <a:lvl3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3pPr>
            <a:lvl4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4pPr>
            <a:lvl5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9pPr>
          </a:lstStyle>
          <a:p>
            <a:pPr algn="l"/>
            <a:r>
              <a:rPr lang="zh-TW" altLang="en-US" sz="405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財務資訊系統 </a:t>
            </a:r>
            <a:r>
              <a:rPr lang="en-US" altLang="zh-TW" sz="405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endParaRPr lang="zh-TW" altLang="en-US" sz="405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124584" y="4419212"/>
            <a:ext cx="324335" cy="2809718"/>
            <a:chOff x="12864902" y="4173868"/>
            <a:chExt cx="432446" cy="3746290"/>
          </a:xfrm>
        </p:grpSpPr>
        <p:sp>
          <p:nvSpPr>
            <p:cNvPr id="115" name="圓角矩形 114"/>
            <p:cNvSpPr/>
            <p:nvPr/>
          </p:nvSpPr>
          <p:spPr>
            <a:xfrm>
              <a:off x="12864902" y="4173868"/>
              <a:ext cx="432446" cy="37444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12930615" y="4278533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12937307" y="5524441"/>
              <a:ext cx="288032" cy="28803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12941501" y="679212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2897957" y="4555680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已完成</a:t>
              </a: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908843" y="5819167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進行中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2908843" y="7058383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未進行</a:t>
              </a:r>
            </a:p>
          </p:txBody>
        </p:sp>
      </p:grpSp>
      <p:sp>
        <p:nvSpPr>
          <p:cNvPr id="186" name="手繪多邊形 185"/>
          <p:cNvSpPr/>
          <p:nvPr/>
        </p:nvSpPr>
        <p:spPr>
          <a:xfrm>
            <a:off x="590946" y="2280245"/>
            <a:ext cx="4364291" cy="5118479"/>
          </a:xfrm>
          <a:custGeom>
            <a:avLst/>
            <a:gdLst>
              <a:gd name="connsiteX0" fmla="*/ 0 w 6008914"/>
              <a:gd name="connsiteY0" fmla="*/ 43543 h 6705600"/>
              <a:gd name="connsiteX1" fmla="*/ 10885 w 6008914"/>
              <a:gd name="connsiteY1" fmla="*/ 6705600 h 6705600"/>
              <a:gd name="connsiteX2" fmla="*/ 6008914 w 6008914"/>
              <a:gd name="connsiteY2" fmla="*/ 0 h 6705600"/>
              <a:gd name="connsiteX3" fmla="*/ 0 w 6008914"/>
              <a:gd name="connsiteY3" fmla="*/ 43543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6705600">
                <a:moveTo>
                  <a:pt x="0" y="43543"/>
                </a:moveTo>
                <a:cubicBezTo>
                  <a:pt x="3628" y="2264229"/>
                  <a:pt x="7257" y="4484914"/>
                  <a:pt x="10885" y="6705600"/>
                </a:cubicBezTo>
                <a:lnTo>
                  <a:pt x="6008914" y="0"/>
                </a:lnTo>
                <a:lnTo>
                  <a:pt x="0" y="43543"/>
                </a:lnTo>
                <a:close/>
              </a:path>
            </a:pathLst>
          </a:custGeom>
          <a:solidFill>
            <a:schemeClr val="accent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75"/>
          </a:p>
        </p:txBody>
      </p:sp>
      <p:grpSp>
        <p:nvGrpSpPr>
          <p:cNvPr id="11" name="群組 10"/>
          <p:cNvGrpSpPr/>
          <p:nvPr/>
        </p:nvGrpSpPr>
        <p:grpSpPr>
          <a:xfrm>
            <a:off x="639640" y="2592189"/>
            <a:ext cx="2031790" cy="1082040"/>
            <a:chOff x="5839256" y="846762"/>
            <a:chExt cx="2157169" cy="1442720"/>
          </a:xfrm>
        </p:grpSpPr>
        <p:sp>
          <p:nvSpPr>
            <p:cNvPr id="44" name="矩形 43"/>
            <p:cNvSpPr/>
            <p:nvPr/>
          </p:nvSpPr>
          <p:spPr>
            <a:xfrm>
              <a:off x="5839256" y="846762"/>
              <a:ext cx="2022132" cy="144272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841752" y="923766"/>
              <a:ext cx="2154673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 smtClean="0">
                  <a:solidFill>
                    <a:schemeClr val="bg1"/>
                  </a:solidFill>
                </a:rPr>
                <a:t>編審</a:t>
              </a:r>
              <a:endParaRPr lang="en-US" altLang="zh-TW" sz="1500" b="1" dirty="0" smtClean="0">
                <a:solidFill>
                  <a:schemeClr val="bg1"/>
                </a:solidFill>
              </a:endParaRPr>
            </a:p>
            <a:p>
              <a:endParaRPr lang="en-US" altLang="zh-TW" sz="1500" b="1" dirty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預算編審作業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(15)</a:t>
              </a:r>
              <a:endParaRPr lang="zh-TW" altLang="en-US" sz="1200" b="1" dirty="0">
                <a:solidFill>
                  <a:srgbClr val="00B050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教學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設備預算編製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(7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  <a:endParaRPr lang="en-US" altLang="zh-TW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0" name="圓角矩形 39"/>
          <p:cNvSpPr/>
          <p:nvPr/>
        </p:nvSpPr>
        <p:spPr>
          <a:xfrm>
            <a:off x="2084860" y="2047002"/>
            <a:ext cx="2307232" cy="378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預算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作業</a:t>
            </a:r>
            <a:r>
              <a:rPr lang="zh-TW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75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(100</a:t>
            </a:r>
            <a:r>
              <a:rPr lang="en-US" altLang="zh-TW" sz="1875" b="1" dirty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%)</a:t>
            </a:r>
          </a:p>
        </p:txBody>
      </p:sp>
      <p:sp>
        <p:nvSpPr>
          <p:cNvPr id="189" name="手繪多邊形 188"/>
          <p:cNvSpPr/>
          <p:nvPr/>
        </p:nvSpPr>
        <p:spPr>
          <a:xfrm>
            <a:off x="1077686" y="2312903"/>
            <a:ext cx="4261757" cy="5127171"/>
          </a:xfrm>
          <a:custGeom>
            <a:avLst/>
            <a:gdLst>
              <a:gd name="connsiteX0" fmla="*/ 5682343 w 5682343"/>
              <a:gd name="connsiteY0" fmla="*/ 0 h 6836228"/>
              <a:gd name="connsiteX1" fmla="*/ 5682343 w 5682343"/>
              <a:gd name="connsiteY1" fmla="*/ 6836228 h 6836228"/>
              <a:gd name="connsiteX2" fmla="*/ 0 w 5682343"/>
              <a:gd name="connsiteY2" fmla="*/ 6814457 h 6836228"/>
              <a:gd name="connsiteX3" fmla="*/ 5682343 w 5682343"/>
              <a:gd name="connsiteY3" fmla="*/ 0 h 683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2343" h="6836228">
                <a:moveTo>
                  <a:pt x="5682343" y="0"/>
                </a:moveTo>
                <a:lnTo>
                  <a:pt x="5682343" y="6836228"/>
                </a:lnTo>
                <a:lnTo>
                  <a:pt x="0" y="6814457"/>
                </a:lnTo>
                <a:lnTo>
                  <a:pt x="5682343" y="0"/>
                </a:lnTo>
                <a:close/>
              </a:path>
            </a:pathLst>
          </a:custGeom>
          <a:solidFill>
            <a:schemeClr val="accent3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75"/>
          </a:p>
        </p:txBody>
      </p:sp>
      <p:grpSp>
        <p:nvGrpSpPr>
          <p:cNvPr id="60" name="群組 59"/>
          <p:cNvGrpSpPr/>
          <p:nvPr/>
        </p:nvGrpSpPr>
        <p:grpSpPr>
          <a:xfrm>
            <a:off x="2799940" y="2595671"/>
            <a:ext cx="2410994" cy="1078558"/>
            <a:chOff x="5839257" y="923766"/>
            <a:chExt cx="2157168" cy="1438077"/>
          </a:xfrm>
        </p:grpSpPr>
        <p:sp>
          <p:nvSpPr>
            <p:cNvPr id="61" name="矩形 60"/>
            <p:cNvSpPr/>
            <p:nvPr/>
          </p:nvSpPr>
          <p:spPr>
            <a:xfrm>
              <a:off x="5839257" y="929774"/>
              <a:ext cx="1761048" cy="143206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841753" y="923766"/>
              <a:ext cx="215467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 smtClean="0">
                  <a:solidFill>
                    <a:schemeClr val="bg1"/>
                  </a:solidFill>
                </a:rPr>
                <a:t>執行</a:t>
              </a:r>
              <a:endParaRPr lang="en-US" altLang="zh-TW" sz="1500" b="1" dirty="0" smtClean="0">
                <a:solidFill>
                  <a:schemeClr val="bg1"/>
                </a:solidFill>
              </a:endParaRPr>
            </a:p>
            <a:p>
              <a:endParaRPr lang="en-US" altLang="zh-TW" sz="1500" b="1" dirty="0" smtClean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查詢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預算執行情形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校內預算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請款</a:t>
              </a:r>
              <a:r>
                <a:rPr lang="zh-TW" altLang="en-US" sz="1200" b="1" dirty="0" smtClean="0">
                  <a:solidFill>
                    <a:srgbClr val="00B050"/>
                  </a:solidFill>
                </a:rPr>
                <a:t>作業 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(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8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  <a:endParaRPr lang="zh-TW" alt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96" name="肘形接點 95"/>
          <p:cNvCxnSpPr>
            <a:stCxn id="119" idx="3"/>
            <a:endCxn id="61" idx="2"/>
          </p:cNvCxnSpPr>
          <p:nvPr/>
        </p:nvCxnSpPr>
        <p:spPr>
          <a:xfrm flipH="1" flipV="1">
            <a:off x="3784072" y="3674229"/>
            <a:ext cx="413142" cy="1605404"/>
          </a:xfrm>
          <a:prstGeom prst="bentConnector4">
            <a:avLst>
              <a:gd name="adj1" fmla="val -119589"/>
              <a:gd name="adj2" fmla="val 84361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4288805" y="4464397"/>
            <a:ext cx="1327423" cy="3808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75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財務處</a:t>
            </a:r>
          </a:p>
        </p:txBody>
      </p:sp>
      <p:grpSp>
        <p:nvGrpSpPr>
          <p:cNvPr id="50" name="群組 49"/>
          <p:cNvGrpSpPr/>
          <p:nvPr/>
        </p:nvGrpSpPr>
        <p:grpSpPr>
          <a:xfrm>
            <a:off x="1601782" y="4176364"/>
            <a:ext cx="2595432" cy="2206537"/>
            <a:chOff x="6087618" y="151245"/>
            <a:chExt cx="3369964" cy="4627800"/>
          </a:xfrm>
        </p:grpSpPr>
        <p:sp>
          <p:nvSpPr>
            <p:cNvPr id="119" name="矩形 118"/>
            <p:cNvSpPr/>
            <p:nvPr/>
          </p:nvSpPr>
          <p:spPr>
            <a:xfrm>
              <a:off x="6087618" y="151245"/>
              <a:ext cx="3369964" cy="462780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6114890" y="267583"/>
              <a:ext cx="3219372" cy="377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 smtClean="0">
                  <a:solidFill>
                    <a:schemeClr val="bg1"/>
                  </a:solidFill>
                </a:rPr>
                <a:t>控制</a:t>
              </a:r>
              <a:endParaRPr lang="en-US" altLang="zh-TW" sz="1500" b="1" dirty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預算計畫管理與維護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(4)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預算追加減資料查詢與維護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預算流用資料查詢與維護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(3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預算授權資料查詢與維護 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(3)</a:t>
              </a:r>
              <a:endParaRPr lang="en-US" altLang="zh-TW" sz="1200" b="1" dirty="0">
                <a:solidFill>
                  <a:srgbClr val="00B050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預算保留資料查詢與維護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(4)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預算控制報表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(26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預算借款核銷資料查詢 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(1)</a:t>
              </a:r>
              <a:endParaRPr lang="en-US" altLang="zh-TW" sz="1200" b="1" dirty="0">
                <a:solidFill>
                  <a:srgbClr val="00B050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預算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子計畫建立與維護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  <a:endParaRPr lang="en-US" altLang="zh-TW" sz="12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7" name="肘形接點 176"/>
          <p:cNvCxnSpPr>
            <a:stCxn id="44" idx="2"/>
            <a:endCxn id="120" idx="1"/>
          </p:cNvCxnSpPr>
          <p:nvPr/>
        </p:nvCxnSpPr>
        <p:spPr>
          <a:xfrm rot="5400000">
            <a:off x="780309" y="4516707"/>
            <a:ext cx="1717705" cy="32749"/>
          </a:xfrm>
          <a:prstGeom prst="bentConnector4">
            <a:avLst>
              <a:gd name="adj1" fmla="val 12643"/>
              <a:gd name="adj2" fmla="val 1774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/>
          <p:cNvSpPr txBox="1"/>
          <p:nvPr/>
        </p:nvSpPr>
        <p:spPr>
          <a:xfrm>
            <a:off x="143740" y="4534839"/>
            <a:ext cx="1327423" cy="3808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75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各單位</a:t>
            </a:r>
          </a:p>
        </p:txBody>
      </p:sp>
      <p:grpSp>
        <p:nvGrpSpPr>
          <p:cNvPr id="54" name="群組 53"/>
          <p:cNvGrpSpPr/>
          <p:nvPr/>
        </p:nvGrpSpPr>
        <p:grpSpPr>
          <a:xfrm>
            <a:off x="2602103" y="6691086"/>
            <a:ext cx="1645973" cy="584389"/>
            <a:chOff x="6087619" y="151247"/>
            <a:chExt cx="3246643" cy="1225647"/>
          </a:xfrm>
        </p:grpSpPr>
        <p:sp>
          <p:nvSpPr>
            <p:cNvPr id="55" name="矩形 54"/>
            <p:cNvSpPr/>
            <p:nvPr/>
          </p:nvSpPr>
          <p:spPr>
            <a:xfrm>
              <a:off x="6087619" y="151247"/>
              <a:ext cx="3246643" cy="122564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114890" y="267583"/>
              <a:ext cx="3219372" cy="106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 smtClean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>
                  <a:solidFill>
                    <a:schemeClr val="bg1"/>
                  </a:solidFill>
                </a:rPr>
                <a:t>決算</a:t>
              </a:r>
              <a:endParaRPr lang="en-US" altLang="zh-TW" sz="1500" b="1" dirty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預算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控制報表 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(19)</a:t>
              </a:r>
              <a:endParaRPr lang="en-US" altLang="zh-TW" sz="12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7" name="肘形接點 56"/>
          <p:cNvCxnSpPr>
            <a:stCxn id="119" idx="2"/>
            <a:endCxn id="55" idx="0"/>
          </p:cNvCxnSpPr>
          <p:nvPr/>
        </p:nvCxnSpPr>
        <p:spPr>
          <a:xfrm rot="16200000" flipH="1">
            <a:off x="3008202" y="6274197"/>
            <a:ext cx="308185" cy="5255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852009" y="2961910"/>
            <a:ext cx="187829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校內</a:t>
            </a:r>
            <a:endParaRPr lang="en-US" altLang="zh-TW" sz="1500" b="1" dirty="0"/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查詢預算執行情形 </a:t>
            </a:r>
            <a:r>
              <a:rPr lang="en-US" altLang="zh-TW" sz="1200" b="1" dirty="0">
                <a:solidFill>
                  <a:srgbClr val="00B050"/>
                </a:solidFill>
              </a:rPr>
              <a:t>(2)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 smtClean="0">
                <a:solidFill>
                  <a:srgbClr val="00B050"/>
                </a:solidFill>
              </a:rPr>
              <a:t>請款</a:t>
            </a:r>
            <a:r>
              <a:rPr lang="zh-TW" altLang="en-US" sz="1200" b="1" dirty="0">
                <a:solidFill>
                  <a:srgbClr val="00B050"/>
                </a:solidFill>
              </a:rPr>
              <a:t>作業 </a:t>
            </a:r>
            <a:r>
              <a:rPr lang="en-US" altLang="zh-TW" sz="1200" b="1" dirty="0">
                <a:solidFill>
                  <a:srgbClr val="00B050"/>
                </a:solidFill>
              </a:rPr>
              <a:t>(8</a:t>
            </a:r>
            <a:r>
              <a:rPr lang="en-US" altLang="zh-TW" sz="1200" b="1" dirty="0" smtClean="0">
                <a:solidFill>
                  <a:srgbClr val="00B050"/>
                </a:solidFill>
              </a:rPr>
              <a:t>)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639822" y="4527268"/>
            <a:ext cx="2455451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校內</a:t>
            </a:r>
            <a:endParaRPr lang="en-US" altLang="zh-TW" sz="1500" b="1" dirty="0"/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預算計畫管理與維護 </a:t>
            </a:r>
            <a:r>
              <a:rPr lang="en-US" altLang="zh-TW" sz="1200" b="1" dirty="0">
                <a:solidFill>
                  <a:srgbClr val="00B050"/>
                </a:solidFill>
              </a:rPr>
              <a:t>(4)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預算追加減資料查詢與維護 </a:t>
            </a:r>
            <a:r>
              <a:rPr lang="en-US" altLang="zh-TW" sz="1200" b="1" dirty="0">
                <a:solidFill>
                  <a:srgbClr val="00B050"/>
                </a:solidFill>
              </a:rPr>
              <a:t>(1)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預算流用資料查詢與維護 </a:t>
            </a:r>
            <a:r>
              <a:rPr lang="en-US" altLang="zh-TW" sz="1200" b="1" dirty="0">
                <a:solidFill>
                  <a:srgbClr val="00B050"/>
                </a:solidFill>
              </a:rPr>
              <a:t>(3)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預算授權資料查詢與維護 </a:t>
            </a:r>
            <a:r>
              <a:rPr lang="en-US" altLang="zh-TW" sz="1200" b="1" dirty="0">
                <a:solidFill>
                  <a:srgbClr val="00B050"/>
                </a:solidFill>
              </a:rPr>
              <a:t>(3)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預算保留資料查詢與維護 </a:t>
            </a:r>
            <a:r>
              <a:rPr lang="en-US" altLang="zh-TW" sz="1200" b="1" dirty="0">
                <a:solidFill>
                  <a:srgbClr val="00B050"/>
                </a:solidFill>
              </a:rPr>
              <a:t>(4)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預算控制報表 </a:t>
            </a:r>
            <a:r>
              <a:rPr lang="en-US" altLang="zh-TW" sz="1200" b="1" dirty="0">
                <a:solidFill>
                  <a:srgbClr val="00B050"/>
                </a:solidFill>
              </a:rPr>
              <a:t>(26)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預算借款核銷資料查詢 </a:t>
            </a:r>
            <a:r>
              <a:rPr lang="en-US" altLang="zh-TW" sz="1200" b="1" dirty="0">
                <a:solidFill>
                  <a:srgbClr val="00B050"/>
                </a:solidFill>
              </a:rPr>
              <a:t>(1)</a:t>
            </a:r>
          </a:p>
          <a:p>
            <a:pPr marL="257175" indent="-257175">
              <a:buFontTx/>
              <a:buChar char="-"/>
            </a:pPr>
            <a:r>
              <a:rPr lang="zh-TW" altLang="en-US" sz="1200" b="1" dirty="0">
                <a:solidFill>
                  <a:srgbClr val="00B050"/>
                </a:solidFill>
              </a:rPr>
              <a:t>預算子計畫建立與維護 </a:t>
            </a:r>
            <a:r>
              <a:rPr lang="en-US" altLang="zh-TW" sz="1200" b="1" dirty="0">
                <a:solidFill>
                  <a:srgbClr val="00B050"/>
                </a:solidFill>
              </a:rPr>
              <a:t>(2)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5616228" y="2289000"/>
            <a:ext cx="5365765" cy="5127725"/>
            <a:chOff x="5616228" y="2289000"/>
            <a:chExt cx="5365765" cy="5127725"/>
          </a:xfrm>
        </p:grpSpPr>
        <p:grpSp>
          <p:nvGrpSpPr>
            <p:cNvPr id="64" name="群組 63"/>
            <p:cNvGrpSpPr/>
            <p:nvPr/>
          </p:nvGrpSpPr>
          <p:grpSpPr>
            <a:xfrm>
              <a:off x="5616228" y="2289000"/>
              <a:ext cx="5365765" cy="5127725"/>
              <a:chOff x="5566531" y="1642538"/>
              <a:chExt cx="7154354" cy="6836967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5808116" y="1889596"/>
                <a:ext cx="6912769" cy="6589909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875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34960" y="2334821"/>
                <a:ext cx="6107689" cy="58332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875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9797525" y="2442383"/>
                <a:ext cx="1769897" cy="507831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875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財務處</a:t>
                </a: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8082537" y="6271260"/>
                <a:ext cx="2448272" cy="113877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收支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(7)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支出點收與登錄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(5)</a:t>
                </a:r>
                <a:endParaRPr lang="en-US" altLang="zh-TW" sz="1200" b="1" dirty="0">
                  <a:solidFill>
                    <a:srgbClr val="29FF8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6408042" y="5419526"/>
                <a:ext cx="5688633" cy="0"/>
              </a:xfrm>
              <a:prstGeom prst="line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6526638" y="3091610"/>
                <a:ext cx="2631510" cy="187743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處理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(13)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傳票維護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一般請款轉製傳票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計畫案</a:t>
                </a: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請款轉製傳票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收支</a:t>
                </a: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日結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(8)</a:t>
                </a: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9796222" y="5579478"/>
                <a:ext cx="1771200" cy="507831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875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出納組</a:t>
                </a: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9590663" y="3088177"/>
                <a:ext cx="2592288" cy="16312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其他各類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(41)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資料維護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(13)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帳簿與月報作業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(17)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預算作業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11)</a:t>
                </a:r>
              </a:p>
              <a:p>
                <a:pPr marL="257165" indent="-257165">
                  <a:buFontTx/>
                  <a:buChar char="-"/>
                </a:pPr>
                <a:endParaRPr lang="en-US" altLang="zh-TW" sz="1200" b="1" dirty="0">
                  <a:solidFill>
                    <a:srgbClr val="FF47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5566531" y="6367270"/>
                <a:ext cx="360040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收款</a:t>
                </a:r>
              </a:p>
            </p:txBody>
          </p:sp>
          <p:sp>
            <p:nvSpPr>
              <p:cNvPr id="76" name="圓角矩形 75"/>
              <p:cNvSpPr/>
              <p:nvPr/>
            </p:nvSpPr>
            <p:spPr>
              <a:xfrm>
                <a:off x="7892075" y="1642538"/>
                <a:ext cx="3051054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會計</a:t>
                </a:r>
                <a:r>
                  <a:rPr lang="zh-TW" altLang="en-US" sz="2400" b="1" dirty="0" smtClean="0">
                    <a:solidFill>
                      <a:schemeClr val="accent3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系統 </a:t>
                </a:r>
                <a:r>
                  <a:rPr lang="en-US" altLang="zh-TW" sz="1875" b="1" dirty="0" smtClean="0">
                    <a:solidFill>
                      <a:schemeClr val="accent3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(100%)</a:t>
                </a:r>
                <a:endParaRPr lang="en-US" altLang="zh-TW" sz="1875" b="1" dirty="0">
                  <a:solidFill>
                    <a:schemeClr val="accent3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622648" y="5119132"/>
                <a:ext cx="864096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傳票與日結</a:t>
                </a: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5741914" y="4216704"/>
                <a:ext cx="360040" cy="1107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8064A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資料寫回</a:t>
                </a: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5566531" y="3042228"/>
                <a:ext cx="360040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請款</a:t>
                </a:r>
              </a:p>
            </p:txBody>
          </p:sp>
        </p:grpSp>
        <p:cxnSp>
          <p:nvCxnSpPr>
            <p:cNvPr id="65" name="肘形接點 64"/>
            <p:cNvCxnSpPr>
              <a:stCxn id="72" idx="3"/>
            </p:cNvCxnSpPr>
            <p:nvPr/>
          </p:nvCxnSpPr>
          <p:spPr>
            <a:xfrm>
              <a:off x="8309940" y="4079843"/>
              <a:ext cx="324387" cy="8975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圖案 55"/>
            <p:cNvCxnSpPr>
              <a:stCxn id="72" idx="2"/>
              <a:endCxn id="70" idx="0"/>
            </p:cNvCxnSpPr>
            <p:nvPr/>
          </p:nvCxnSpPr>
          <p:spPr>
            <a:xfrm rot="16200000" flipH="1">
              <a:off x="7383900" y="4723106"/>
              <a:ext cx="976659" cy="10982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圖案 90"/>
          <p:cNvCxnSpPr>
            <a:endCxn id="72" idx="1"/>
          </p:cNvCxnSpPr>
          <p:nvPr/>
        </p:nvCxnSpPr>
        <p:spPr>
          <a:xfrm>
            <a:off x="4768204" y="3096245"/>
            <a:ext cx="1568104" cy="983598"/>
          </a:xfrm>
          <a:prstGeom prst="bentConnector3">
            <a:avLst>
              <a:gd name="adj1" fmla="val 50000"/>
            </a:avLst>
          </a:prstGeom>
          <a:ln w="28575">
            <a:solidFill>
              <a:srgbClr val="4F81BD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肘形接點 78"/>
          <p:cNvCxnSpPr/>
          <p:nvPr/>
        </p:nvCxnSpPr>
        <p:spPr>
          <a:xfrm rot="10800000" flipV="1">
            <a:off x="4218218" y="5256484"/>
            <a:ext cx="1929810" cy="6184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endCxn id="55" idx="3"/>
          </p:cNvCxnSpPr>
          <p:nvPr/>
        </p:nvCxnSpPr>
        <p:spPr>
          <a:xfrm rot="10800000" flipV="1">
            <a:off x="4248077" y="5605133"/>
            <a:ext cx="1899949" cy="1378147"/>
          </a:xfrm>
          <a:prstGeom prst="bentConnector3">
            <a:avLst>
              <a:gd name="adj1" fmla="val 374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5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26093" y="2214147"/>
            <a:ext cx="5104163" cy="51845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875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0702581" y="8208813"/>
            <a:ext cx="347338" cy="213034"/>
          </a:xfrm>
        </p:spPr>
        <p:txBody>
          <a:bodyPr/>
          <a:lstStyle/>
          <a:p>
            <a:pPr>
              <a:defRPr/>
            </a:pPr>
            <a:fld id="{C3919E87-FB9C-4FFE-AB07-A932CB0949D1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cxnSp>
        <p:nvCxnSpPr>
          <p:cNvPr id="173" name="直線接點 172"/>
          <p:cNvCxnSpPr/>
          <p:nvPr/>
        </p:nvCxnSpPr>
        <p:spPr>
          <a:xfrm flipH="1">
            <a:off x="110072" y="1728093"/>
            <a:ext cx="4560289" cy="5328592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1383685" y="231209"/>
            <a:ext cx="7723584" cy="858441"/>
          </a:xfrm>
          <a:prstGeom prst="rect">
            <a:avLst/>
          </a:prstGeom>
        </p:spPr>
        <p:txBody>
          <a:bodyPr/>
          <a:lstStyle>
            <a:lvl1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2pPr>
            <a:lvl3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3pPr>
            <a:lvl4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4pPr>
            <a:lvl5pPr algn="ctr" defTabSz="1152525" rtl="0" eaLnBrk="0" fontAlgn="base" hangingPunct="0">
              <a:spcBef>
                <a:spcPct val="0"/>
              </a:spcBef>
              <a:spcAft>
                <a:spcPct val="0"/>
              </a:spcAft>
              <a:defRPr kumimoji="1" sz="5500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9pPr>
          </a:lstStyle>
          <a:p>
            <a:pPr algn="l"/>
            <a:r>
              <a:rPr lang="zh-TW" altLang="en-US" sz="405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財務資訊系</a:t>
            </a:r>
            <a:r>
              <a:rPr lang="zh-TW" altLang="en-US" sz="405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sz="405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405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現況 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124584" y="4419212"/>
            <a:ext cx="324335" cy="2809718"/>
            <a:chOff x="12864902" y="4173868"/>
            <a:chExt cx="432446" cy="3746290"/>
          </a:xfrm>
        </p:grpSpPr>
        <p:sp>
          <p:nvSpPr>
            <p:cNvPr id="115" name="圓角矩形 114"/>
            <p:cNvSpPr/>
            <p:nvPr/>
          </p:nvSpPr>
          <p:spPr>
            <a:xfrm>
              <a:off x="12864902" y="4173868"/>
              <a:ext cx="432446" cy="374441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12930615" y="4278533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12937307" y="5524441"/>
              <a:ext cx="288032" cy="28803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12941501" y="679212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2897957" y="4555680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已完成</a:t>
              </a: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908843" y="5819167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進行中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2908843" y="7058383"/>
              <a:ext cx="360039" cy="861775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未進行</a:t>
              </a:r>
            </a:p>
          </p:txBody>
        </p:sp>
      </p:grpSp>
      <p:sp>
        <p:nvSpPr>
          <p:cNvPr id="186" name="手繪多邊形 185"/>
          <p:cNvSpPr/>
          <p:nvPr/>
        </p:nvSpPr>
        <p:spPr>
          <a:xfrm>
            <a:off x="267067" y="2162942"/>
            <a:ext cx="3964940" cy="4614558"/>
          </a:xfrm>
          <a:custGeom>
            <a:avLst/>
            <a:gdLst>
              <a:gd name="connsiteX0" fmla="*/ 0 w 6008914"/>
              <a:gd name="connsiteY0" fmla="*/ 43543 h 6705600"/>
              <a:gd name="connsiteX1" fmla="*/ 10885 w 6008914"/>
              <a:gd name="connsiteY1" fmla="*/ 6705600 h 6705600"/>
              <a:gd name="connsiteX2" fmla="*/ 6008914 w 6008914"/>
              <a:gd name="connsiteY2" fmla="*/ 0 h 6705600"/>
              <a:gd name="connsiteX3" fmla="*/ 0 w 6008914"/>
              <a:gd name="connsiteY3" fmla="*/ 43543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6705600">
                <a:moveTo>
                  <a:pt x="0" y="43543"/>
                </a:moveTo>
                <a:cubicBezTo>
                  <a:pt x="3628" y="2264229"/>
                  <a:pt x="7257" y="4484914"/>
                  <a:pt x="10885" y="6705600"/>
                </a:cubicBezTo>
                <a:lnTo>
                  <a:pt x="6008914" y="0"/>
                </a:lnTo>
                <a:lnTo>
                  <a:pt x="0" y="43543"/>
                </a:lnTo>
                <a:close/>
              </a:path>
            </a:pathLst>
          </a:custGeom>
          <a:solidFill>
            <a:schemeClr val="accent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75"/>
          </a:p>
        </p:txBody>
      </p:sp>
      <p:grpSp>
        <p:nvGrpSpPr>
          <p:cNvPr id="11" name="群組 10"/>
          <p:cNvGrpSpPr/>
          <p:nvPr/>
        </p:nvGrpSpPr>
        <p:grpSpPr>
          <a:xfrm>
            <a:off x="250804" y="2273987"/>
            <a:ext cx="2031790" cy="750250"/>
            <a:chOff x="5839256" y="846762"/>
            <a:chExt cx="2157169" cy="1000333"/>
          </a:xfrm>
        </p:grpSpPr>
        <p:sp>
          <p:nvSpPr>
            <p:cNvPr id="44" name="矩形 43"/>
            <p:cNvSpPr/>
            <p:nvPr/>
          </p:nvSpPr>
          <p:spPr>
            <a:xfrm>
              <a:off x="5839256" y="846762"/>
              <a:ext cx="1984247" cy="99847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841752" y="923766"/>
              <a:ext cx="2154673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 smtClean="0">
                  <a:solidFill>
                    <a:schemeClr val="bg1"/>
                  </a:solidFill>
                </a:rPr>
                <a:t>編審</a:t>
              </a:r>
              <a:endParaRPr lang="en-US" altLang="zh-TW" sz="1500" b="1" dirty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預算編審作業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(15)</a:t>
              </a:r>
              <a:endParaRPr lang="zh-TW" altLang="en-US" sz="1200" b="1" dirty="0">
                <a:solidFill>
                  <a:srgbClr val="00B050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教學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設備預算編製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(7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  <a:endParaRPr lang="zh-TW" alt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0" name="圓角矩形 39"/>
          <p:cNvSpPr/>
          <p:nvPr/>
        </p:nvSpPr>
        <p:spPr>
          <a:xfrm>
            <a:off x="574299" y="1678048"/>
            <a:ext cx="2052228" cy="378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預算系統</a:t>
            </a:r>
            <a:r>
              <a:rPr lang="en-US" altLang="zh-TW" sz="1875" b="1" dirty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875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77%)</a:t>
            </a:r>
            <a:endParaRPr lang="en-US" altLang="zh-TW" sz="1875" b="1" dirty="0">
              <a:solidFill>
                <a:schemeClr val="accent3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6" name="肘形接點 95"/>
          <p:cNvCxnSpPr>
            <a:stCxn id="71" idx="0"/>
            <a:endCxn id="57" idx="2"/>
          </p:cNvCxnSpPr>
          <p:nvPr/>
        </p:nvCxnSpPr>
        <p:spPr>
          <a:xfrm rot="5400000" flipH="1" flipV="1">
            <a:off x="3248375" y="3303362"/>
            <a:ext cx="325381" cy="988578"/>
          </a:xfrm>
          <a:prstGeom prst="bentConnector3">
            <a:avLst>
              <a:gd name="adj1" fmla="val 5000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4320084" y="4415285"/>
            <a:ext cx="1327423" cy="3808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75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財務處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91520" y="6188814"/>
            <a:ext cx="1381657" cy="507831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35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收入</a:t>
            </a:r>
            <a:r>
              <a:rPr lang="zh-TW" altLang="en-US" sz="135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en-US" altLang="zh-TW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65" indent="-257165">
              <a:buFontTx/>
              <a:buChar char="-"/>
            </a:pPr>
            <a:r>
              <a:rPr lang="zh-TW" altLang="en-US" sz="135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各類收款 </a:t>
            </a:r>
            <a:r>
              <a:rPr lang="en-US" altLang="zh-TW" sz="135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zh-TW" altLang="en-US" sz="135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7" name="肘形接點 176"/>
          <p:cNvCxnSpPr>
            <a:endCxn id="71" idx="1"/>
          </p:cNvCxnSpPr>
          <p:nvPr/>
        </p:nvCxnSpPr>
        <p:spPr>
          <a:xfrm rot="16200000" flipH="1">
            <a:off x="-368516" y="3923563"/>
            <a:ext cx="2854710" cy="10532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/>
          <p:cNvSpPr txBox="1"/>
          <p:nvPr/>
        </p:nvSpPr>
        <p:spPr>
          <a:xfrm>
            <a:off x="184349" y="4415285"/>
            <a:ext cx="1327423" cy="3808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75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各單位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2773185" y="2016125"/>
            <a:ext cx="2410995" cy="1618835"/>
            <a:chOff x="2416682" y="2294780"/>
            <a:chExt cx="2410995" cy="1618835"/>
          </a:xfrm>
        </p:grpSpPr>
        <p:sp>
          <p:nvSpPr>
            <p:cNvPr id="57" name="矩形 56"/>
            <p:cNvSpPr/>
            <p:nvPr/>
          </p:nvSpPr>
          <p:spPr>
            <a:xfrm>
              <a:off x="2416682" y="2294780"/>
              <a:ext cx="2264337" cy="161883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419473" y="2352533"/>
              <a:ext cx="24082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 smtClean="0">
                  <a:solidFill>
                    <a:schemeClr val="bg1"/>
                  </a:solidFill>
                </a:rPr>
                <a:t>執行</a:t>
              </a:r>
              <a:endParaRPr lang="en-US" altLang="zh-TW" sz="15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543737" y="2677252"/>
              <a:ext cx="1878290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/>
                <a:t>校內</a:t>
              </a:r>
              <a:endParaRPr lang="en-US" altLang="zh-TW" sz="1500" b="1" dirty="0"/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查詢預算執行情形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請款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作業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(8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)</a:t>
              </a:r>
              <a:endParaRPr lang="zh-TW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2543737" y="3359558"/>
              <a:ext cx="1878290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/>
                <a:t>研究案</a:t>
              </a:r>
              <a:r>
                <a:rPr lang="zh-TW" altLang="en-US" sz="1200" b="1" dirty="0"/>
                <a:t> </a:t>
              </a:r>
              <a:r>
                <a:rPr lang="en-US" altLang="zh-TW" sz="1200" b="1" dirty="0" smtClean="0"/>
                <a:t>(</a:t>
              </a:r>
              <a:r>
                <a:rPr lang="zh-TW" altLang="en-US" sz="1200" b="1" dirty="0" smtClean="0"/>
                <a:t>含補助案</a:t>
              </a:r>
              <a:r>
                <a:rPr lang="en-US" altLang="zh-TW" sz="1200" b="1" dirty="0" smtClean="0"/>
                <a:t>)</a:t>
              </a:r>
              <a:endParaRPr lang="en-US" altLang="zh-TW" sz="1500" b="1" dirty="0"/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FFF905"/>
                  </a:solidFill>
                </a:rPr>
                <a:t>請款作業 </a:t>
              </a:r>
              <a:r>
                <a:rPr lang="en-US" altLang="zh-TW" sz="1200" b="1" dirty="0" smtClean="0">
                  <a:solidFill>
                    <a:srgbClr val="FFF905"/>
                  </a:solidFill>
                </a:rPr>
                <a:t>(7)</a:t>
              </a:r>
              <a:endParaRPr lang="zh-TW" altLang="en-US" sz="1200" dirty="0">
                <a:solidFill>
                  <a:srgbClr val="FFF905"/>
                </a:solidFill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863700" y="3259569"/>
            <a:ext cx="1355108" cy="484748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35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請購作業</a:t>
            </a:r>
            <a:endParaRPr lang="en-US" altLang="zh-TW" sz="135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65" indent="-257165">
              <a:buFontTx/>
              <a:buChar char="-"/>
            </a:pP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採購申請 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581383" y="3960341"/>
            <a:ext cx="2666693" cy="3834426"/>
            <a:chOff x="1581383" y="4060425"/>
            <a:chExt cx="2666693" cy="3834426"/>
          </a:xfrm>
        </p:grpSpPr>
        <p:sp>
          <p:nvSpPr>
            <p:cNvPr id="71" name="矩形 70"/>
            <p:cNvSpPr/>
            <p:nvPr/>
          </p:nvSpPr>
          <p:spPr>
            <a:xfrm>
              <a:off x="1585475" y="4060425"/>
              <a:ext cx="2662601" cy="38344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581383" y="4101551"/>
              <a:ext cx="24082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 smtClean="0">
                  <a:solidFill>
                    <a:schemeClr val="bg1"/>
                  </a:solidFill>
                </a:rPr>
                <a:t>預算控</a:t>
              </a:r>
              <a:r>
                <a:rPr lang="zh-TW" altLang="en-US" sz="1500" b="1" dirty="0">
                  <a:solidFill>
                    <a:schemeClr val="bg1"/>
                  </a:solidFill>
                </a:rPr>
                <a:t>制</a:t>
              </a:r>
              <a:endParaRPr lang="en-US" altLang="zh-TW" sz="15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669871" y="4412163"/>
              <a:ext cx="2455451" cy="1754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/>
                <a:t>校內</a:t>
              </a:r>
              <a:endParaRPr lang="en-US" altLang="zh-TW" sz="1500" b="1" dirty="0"/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預算計畫管理與維護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(4)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預算追加減資料查詢與維護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預算流用資料查詢與維護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(3)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預算授權資料查詢與維護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(3)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預算保留資料查詢與維護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(4)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預算控制報表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(26)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預算借款核銷資料查詢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00B050"/>
                  </a:solidFill>
                </a:rPr>
                <a:t>預算子計畫建立與維護 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(2)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666072" y="6204619"/>
              <a:ext cx="2459249" cy="15696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/>
                <a:t>研究案</a:t>
              </a:r>
              <a:r>
                <a:rPr lang="zh-TW" altLang="en-US" sz="1200" b="1" dirty="0"/>
                <a:t> </a:t>
              </a:r>
              <a:r>
                <a:rPr lang="en-US" altLang="zh-TW" sz="1200" b="1" dirty="0" smtClean="0"/>
                <a:t>(</a:t>
              </a:r>
              <a:r>
                <a:rPr lang="zh-TW" altLang="en-US" sz="1200" b="1" dirty="0" smtClean="0"/>
                <a:t>含補助案</a:t>
              </a:r>
              <a:r>
                <a:rPr lang="en-US" altLang="zh-TW" sz="1200" b="1" dirty="0" smtClean="0"/>
                <a:t>)</a:t>
              </a:r>
              <a:endParaRPr lang="en-US" altLang="zh-TW" sz="1500" b="1" dirty="0"/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研究案建立與維護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(3)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預算授權資料查詢與維護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經費留用作業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經費結轉作業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經費變更作業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(4)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FF00"/>
                  </a:solidFill>
                </a:rPr>
                <a:t>計畫結案作業 </a:t>
              </a:r>
              <a:r>
                <a:rPr lang="en-US" altLang="zh-TW" sz="1200" b="1" dirty="0">
                  <a:solidFill>
                    <a:srgbClr val="FFFF00"/>
                  </a:solidFill>
                </a:rPr>
                <a:t>(1)</a:t>
              </a: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>
                  <a:solidFill>
                    <a:srgbClr val="FF0000"/>
                  </a:solidFill>
                </a:rPr>
                <a:t>管理費流用作業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(1)</a:t>
              </a:r>
            </a:p>
          </p:txBody>
        </p:sp>
      </p:grpSp>
      <p:cxnSp>
        <p:nvCxnSpPr>
          <p:cNvPr id="77" name="肘形接點 76"/>
          <p:cNvCxnSpPr>
            <a:stCxn id="66" idx="3"/>
            <a:endCxn id="57" idx="1"/>
          </p:cNvCxnSpPr>
          <p:nvPr/>
        </p:nvCxnSpPr>
        <p:spPr>
          <a:xfrm flipV="1">
            <a:off x="2218808" y="2825543"/>
            <a:ext cx="554377" cy="6764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398532" y="7203901"/>
            <a:ext cx="1645973" cy="584389"/>
            <a:chOff x="6087619" y="151247"/>
            <a:chExt cx="3246643" cy="1225647"/>
          </a:xfrm>
        </p:grpSpPr>
        <p:sp>
          <p:nvSpPr>
            <p:cNvPr id="55" name="矩形 54"/>
            <p:cNvSpPr/>
            <p:nvPr/>
          </p:nvSpPr>
          <p:spPr>
            <a:xfrm>
              <a:off x="6087619" y="151247"/>
              <a:ext cx="3246643" cy="1225647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75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114890" y="267583"/>
              <a:ext cx="3219372" cy="106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500" b="1" dirty="0" smtClean="0">
                  <a:solidFill>
                    <a:schemeClr val="bg1"/>
                  </a:solidFill>
                </a:rPr>
                <a:t>預算</a:t>
              </a:r>
              <a:r>
                <a:rPr lang="zh-TW" altLang="en-US" sz="1500" b="1" dirty="0">
                  <a:solidFill>
                    <a:schemeClr val="bg1"/>
                  </a:solidFill>
                </a:rPr>
                <a:t>決算</a:t>
              </a:r>
              <a:endParaRPr lang="en-US" altLang="zh-TW" sz="1500" b="1" dirty="0">
                <a:solidFill>
                  <a:schemeClr val="bg1"/>
                </a:solidFill>
              </a:endParaRPr>
            </a:p>
            <a:p>
              <a:pPr marL="257175" indent="-257175">
                <a:buFontTx/>
                <a:buChar char="-"/>
              </a:pPr>
              <a:r>
                <a:rPr lang="zh-TW" altLang="en-US" sz="1200" b="1" dirty="0" smtClean="0">
                  <a:solidFill>
                    <a:srgbClr val="00B050"/>
                  </a:solidFill>
                </a:rPr>
                <a:t>預算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控制報表 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(19)</a:t>
              </a:r>
              <a:endParaRPr lang="en-US" altLang="zh-TW" sz="12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0" name="肘形接點 59"/>
          <p:cNvCxnSpPr>
            <a:stCxn id="71" idx="2"/>
            <a:endCxn id="56" idx="2"/>
          </p:cNvCxnSpPr>
          <p:nvPr/>
        </p:nvCxnSpPr>
        <p:spPr>
          <a:xfrm rot="5400000" flipH="1" flipV="1">
            <a:off x="4058821" y="6625156"/>
            <a:ext cx="27566" cy="2311656"/>
          </a:xfrm>
          <a:prstGeom prst="bentConnector3">
            <a:avLst>
              <a:gd name="adj1" fmla="val -1899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endCxn id="55" idx="0"/>
          </p:cNvCxnSpPr>
          <p:nvPr/>
        </p:nvCxnSpPr>
        <p:spPr>
          <a:xfrm rot="10800000" flipV="1">
            <a:off x="5221519" y="6490915"/>
            <a:ext cx="973444" cy="7129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616228" y="2289000"/>
            <a:ext cx="5365765" cy="5703789"/>
            <a:chOff x="5616228" y="2289000"/>
            <a:chExt cx="5365765" cy="5127725"/>
          </a:xfrm>
        </p:grpSpPr>
        <p:grpSp>
          <p:nvGrpSpPr>
            <p:cNvPr id="62" name="群組 61"/>
            <p:cNvGrpSpPr/>
            <p:nvPr/>
          </p:nvGrpSpPr>
          <p:grpSpPr>
            <a:xfrm>
              <a:off x="5616228" y="2289000"/>
              <a:ext cx="5365765" cy="5127725"/>
              <a:chOff x="5566531" y="1642538"/>
              <a:chExt cx="7154354" cy="6836967"/>
            </a:xfrm>
          </p:grpSpPr>
          <p:sp>
            <p:nvSpPr>
              <p:cNvPr id="64" name="圓角矩形 63"/>
              <p:cNvSpPr/>
              <p:nvPr/>
            </p:nvSpPr>
            <p:spPr>
              <a:xfrm>
                <a:off x="5808116" y="1889596"/>
                <a:ext cx="6912769" cy="6589909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875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234960" y="2334821"/>
                <a:ext cx="6107689" cy="58332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875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9797525" y="2442383"/>
                <a:ext cx="1769897" cy="507831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875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財務處</a:t>
                </a: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8082537" y="6416719"/>
                <a:ext cx="2448272" cy="16312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收支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(9)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收入登錄</a:t>
                </a:r>
                <a:r>
                  <a:rPr lang="en-US" altLang="zh-TW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粘存單轉製收入</a:t>
                </a:r>
                <a:r>
                  <a:rPr lang="en-US" altLang="zh-TW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支出點收與登錄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(5)</a:t>
                </a:r>
                <a:endParaRPr lang="en-US" altLang="zh-TW" sz="1200" b="1" dirty="0">
                  <a:solidFill>
                    <a:srgbClr val="29FF8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0" name="直線接點 69"/>
              <p:cNvCxnSpPr/>
              <p:nvPr/>
            </p:nvCxnSpPr>
            <p:spPr>
              <a:xfrm>
                <a:off x="6408042" y="5631146"/>
                <a:ext cx="5688633" cy="0"/>
              </a:xfrm>
              <a:prstGeom prst="line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字方塊 73"/>
              <p:cNvSpPr txBox="1"/>
              <p:nvPr/>
            </p:nvSpPr>
            <p:spPr>
              <a:xfrm>
                <a:off x="6487416" y="3102907"/>
                <a:ext cx="2631510" cy="187743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處理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(13)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傳票維護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一般請款轉</a:t>
                </a: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製傳票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計畫案</a:t>
                </a:r>
                <a:r>
                  <a:rPr lang="zh-TW" altLang="en-US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請款轉製傳票</a:t>
                </a:r>
                <a:r>
                  <a:rPr lang="en-US" altLang="zh-TW" sz="1200" b="1" dirty="0" smtClean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en-US" altLang="zh-TW" sz="1200" b="1" dirty="0">
                  <a:solidFill>
                    <a:srgbClr val="29FF8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收支日結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(8)</a:t>
                </a: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9796222" y="5579478"/>
                <a:ext cx="1771200" cy="507831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875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出納組</a:t>
                </a: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9590663" y="3088177"/>
                <a:ext cx="2592288" cy="235188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15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其他各類</a:t>
                </a:r>
                <a:r>
                  <a:rPr lang="zh-TW" altLang="en-US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</a:t>
                </a:r>
                <a:r>
                  <a:rPr lang="en-US" altLang="zh-TW" sz="15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(76)</a:t>
                </a:r>
                <a:endParaRPr lang="en-US" altLang="zh-TW" sz="1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資料維護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(13)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帳簿與月報作業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(17)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預算作業</a:t>
                </a:r>
                <a:r>
                  <a:rPr lang="en-US" altLang="zh-TW" sz="1200" b="1" dirty="0">
                    <a:solidFill>
                      <a:srgbClr val="29FF8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(11)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決算作業</a:t>
                </a:r>
                <a:r>
                  <a:rPr lang="en-US" altLang="zh-TW" sz="1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(16)</a:t>
                </a:r>
              </a:p>
              <a:p>
                <a:pPr marL="257165" indent="-257165">
                  <a:buFontTx/>
                  <a:buChar char="-"/>
                </a:pPr>
                <a:r>
                  <a:rPr lang="zh-TW" altLang="en-US" sz="1200" b="1" dirty="0" smtClean="0">
                    <a:solidFill>
                      <a:srgbClr val="FF474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年度</a:t>
                </a:r>
                <a:r>
                  <a:rPr lang="zh-TW" altLang="en-US" sz="1200" b="1" dirty="0">
                    <a:solidFill>
                      <a:srgbClr val="FF474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、備援作業</a:t>
                </a:r>
                <a:r>
                  <a:rPr lang="en-US" altLang="zh-TW" sz="1200" b="1" dirty="0">
                    <a:solidFill>
                      <a:srgbClr val="FF474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(11</a:t>
                </a:r>
                <a:r>
                  <a:rPr lang="en-US" altLang="zh-TW" sz="1200" b="1" dirty="0" smtClean="0">
                    <a:solidFill>
                      <a:srgbClr val="FF474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257165" indent="-257165">
                  <a:buFontTx/>
                  <a:buChar char="-"/>
                </a:pPr>
                <a:endParaRPr lang="en-US" altLang="zh-TW" sz="1200" b="1" dirty="0" smtClean="0">
                  <a:solidFill>
                    <a:srgbClr val="FF47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endParaRPr lang="en-US" altLang="zh-TW" sz="1200" b="1" dirty="0" smtClean="0">
                  <a:solidFill>
                    <a:srgbClr val="FF47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57165" indent="-257165">
                  <a:buFontTx/>
                  <a:buChar char="-"/>
                </a:pPr>
                <a:endParaRPr lang="en-US" altLang="zh-TW" sz="1200" b="1" dirty="0">
                  <a:solidFill>
                    <a:srgbClr val="FF47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5566531" y="6367270"/>
                <a:ext cx="360040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收款</a:t>
                </a:r>
              </a:p>
            </p:txBody>
          </p:sp>
          <p:sp>
            <p:nvSpPr>
              <p:cNvPr id="82" name="圓角矩形 81"/>
              <p:cNvSpPr/>
              <p:nvPr/>
            </p:nvSpPr>
            <p:spPr>
              <a:xfrm>
                <a:off x="7892075" y="1642538"/>
                <a:ext cx="2736304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會計系統</a:t>
                </a:r>
                <a:r>
                  <a:rPr lang="en-US" altLang="zh-TW" sz="1875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(68%)</a:t>
                </a: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6622648" y="5119132"/>
                <a:ext cx="864096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傳票與日結</a:t>
                </a: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5741914" y="4216704"/>
                <a:ext cx="360040" cy="1107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8064A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資料寫回</a:t>
                </a: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5686544" y="3042227"/>
                <a:ext cx="360040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請款</a:t>
                </a:r>
              </a:p>
            </p:txBody>
          </p:sp>
        </p:grpSp>
        <p:cxnSp>
          <p:nvCxnSpPr>
            <p:cNvPr id="85" name="肘形接點 84"/>
            <p:cNvCxnSpPr>
              <a:stCxn id="74" idx="3"/>
            </p:cNvCxnSpPr>
            <p:nvPr/>
          </p:nvCxnSpPr>
          <p:spPr>
            <a:xfrm>
              <a:off x="8280524" y="4088316"/>
              <a:ext cx="425811" cy="2253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圖案 55"/>
            <p:cNvCxnSpPr>
              <a:stCxn id="74" idx="2"/>
              <a:endCxn id="69" idx="0"/>
            </p:cNvCxnSpPr>
            <p:nvPr/>
          </p:nvCxnSpPr>
          <p:spPr>
            <a:xfrm rot="16200000" flipH="1">
              <a:off x="7318881" y="4767181"/>
              <a:ext cx="1077282" cy="11276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圖案 90"/>
          <p:cNvCxnSpPr>
            <a:stCxn id="57" idx="3"/>
            <a:endCxn id="74" idx="1"/>
          </p:cNvCxnSpPr>
          <p:nvPr/>
        </p:nvCxnSpPr>
        <p:spPr>
          <a:xfrm>
            <a:off x="5037522" y="2825543"/>
            <a:ext cx="1269370" cy="1464913"/>
          </a:xfrm>
          <a:prstGeom prst="bentConnector3">
            <a:avLst>
              <a:gd name="adj1" fmla="val 50000"/>
            </a:avLst>
          </a:prstGeom>
          <a:ln w="28575">
            <a:solidFill>
              <a:srgbClr val="4F81BD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endCxn id="71" idx="3"/>
          </p:cNvCxnSpPr>
          <p:nvPr/>
        </p:nvCxnSpPr>
        <p:spPr>
          <a:xfrm rot="10800000" flipV="1">
            <a:off x="4248076" y="5241704"/>
            <a:ext cx="1869474" cy="6358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圖案 92"/>
          <p:cNvCxnSpPr>
            <a:stCxn id="34" idx="2"/>
            <a:endCxn id="69" idx="2"/>
          </p:cNvCxnSpPr>
          <p:nvPr/>
        </p:nvCxnSpPr>
        <p:spPr>
          <a:xfrm rot="16200000" flipH="1">
            <a:off x="4133789" y="3345204"/>
            <a:ext cx="936104" cy="7638985"/>
          </a:xfrm>
          <a:prstGeom prst="bentConnector3">
            <a:avLst>
              <a:gd name="adj1" fmla="val 188717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712572" y="4896445"/>
            <a:ext cx="172819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研究</a:t>
            </a:r>
            <a:r>
              <a:rPr lang="zh-TW" altLang="en-US" sz="1200" b="1" dirty="0" smtClean="0"/>
              <a:t>案</a:t>
            </a:r>
            <a:endParaRPr lang="en-US" altLang="zh-TW" sz="1500" b="1" dirty="0"/>
          </a:p>
          <a:p>
            <a:pPr marL="257165" indent="-257165">
              <a:buFontTx/>
              <a:buChar char="-"/>
            </a:pPr>
            <a:r>
              <a:rPr lang="zh-TW" altLang="en-US" sz="1200" b="1" dirty="0" smtClean="0">
                <a:solidFill>
                  <a:srgbClr val="FF4747"/>
                </a:solidFill>
                <a:latin typeface="微軟正黑體" panose="020B0604030504040204" pitchFamily="34" charset="-120"/>
              </a:rPr>
              <a:t>研究案</a:t>
            </a:r>
            <a:r>
              <a:rPr lang="en-US" altLang="zh-TW" sz="1200" b="1" dirty="0" smtClean="0">
                <a:solidFill>
                  <a:srgbClr val="FF4747"/>
                </a:solidFill>
                <a:latin typeface="微軟正黑體" panose="020B0604030504040204" pitchFamily="34" charset="-120"/>
              </a:rPr>
              <a:t>(8)</a:t>
            </a:r>
            <a:endParaRPr lang="en-US" altLang="zh-TW" sz="1200" b="1" dirty="0">
              <a:solidFill>
                <a:srgbClr val="FF4747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0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17391</TotalTime>
  <Words>655</Words>
  <Application>Microsoft Office PowerPoint</Application>
  <PresentationFormat>自訂</PresentationFormat>
  <Paragraphs>134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預設簡報設計</vt:lpstr>
      <vt:lpstr>投影片 1</vt:lpstr>
      <vt:lpstr>投影片 2</vt:lpstr>
    </vt:vector>
  </TitlesOfParts>
  <Company>TKU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ming</dc:creator>
  <cp:lastModifiedBy>JustinTsai</cp:lastModifiedBy>
  <cp:revision>1065</cp:revision>
  <cp:lastPrinted>2014-09-04T01:07:14Z</cp:lastPrinted>
  <dcterms:created xsi:type="dcterms:W3CDTF">2011-01-10T06:46:59Z</dcterms:created>
  <dcterms:modified xsi:type="dcterms:W3CDTF">2016-01-05T02:18:56Z</dcterms:modified>
</cp:coreProperties>
</file>