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p:scale>
          <a:sx n="117" d="100"/>
          <a:sy n="117" d="100"/>
        </p:scale>
        <p:origin x="-304" y="-704"/>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ABEC03D-8E1E-0847-AB74-B7FC4FF0E5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C03D-8E1E-0847-AB74-B7FC4FF0E5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2: Comparison of Tree-based model and linear model on the Titanic dataset</a:t>
            </a:r>
            <a:endParaRPr lang="en-US" dirty="0"/>
          </a:p>
          <a:p>
            <a:pPr algn="ctr"/>
            <a:r>
              <a:rPr lang="en-US" sz="1000" dirty="0" smtClean="0">
                <a:solidFill>
                  <a:schemeClr val="bg1"/>
                </a:solidFill>
              </a:rPr>
              <a:t>Tse Justin Chung Heng </a:t>
            </a:r>
            <a:r>
              <a:rPr lang="en-US" sz="1000" baseline="30000" dirty="0">
                <a:solidFill>
                  <a:schemeClr val="bg1"/>
                </a:solidFill>
                <a:sym typeface="+mn-ea"/>
              </a:rPr>
              <a:t>1</a:t>
            </a:r>
            <a:r>
              <a:rPr lang="en-US" sz="1000" dirty="0" smtClean="0">
                <a:solidFill>
                  <a:schemeClr val="bg1"/>
                </a:solidFill>
              </a:rPr>
              <a:t>	jchtse@connect.</a:t>
            </a:r>
            <a:r>
              <a:rPr lang="en-US" sz="1000" dirty="0" err="1" smtClean="0">
                <a:solidFill>
                  <a:schemeClr val="bg1"/>
                </a:solidFill>
              </a:rPr>
              <a:t>ust.hk</a:t>
            </a:r>
            <a:endParaRPr lang="en-US" sz="1000" dirty="0" smtClean="0">
              <a:solidFill>
                <a:schemeClr val="bg1"/>
              </a:solidFill>
            </a:endParaRPr>
          </a:p>
          <a:p>
            <a:pPr algn="ctr"/>
            <a:r>
              <a:rPr lang="en-US" sz="1000" baseline="30000" dirty="0">
                <a:solidFill>
                  <a:schemeClr val="bg1"/>
                </a:solidFill>
              </a:rPr>
              <a:t>1</a:t>
            </a:r>
            <a:r>
              <a:rPr lang="en-US" sz="1000" dirty="0" smtClean="0">
                <a:solidFill>
                  <a:schemeClr val="bg1"/>
                </a:solidFill>
              </a:rPr>
              <a:t>: Department of Mathematics, HKUST   </a:t>
            </a:r>
            <a:endParaRPr lang="en-US" sz="1000" dirty="0">
              <a:solidFill>
                <a:schemeClr val="bg1"/>
              </a:solidFill>
            </a:endParaRP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1. Introduction</a:t>
            </a:r>
            <a:endParaRPr lang="en-US" sz="1200" dirty="0"/>
          </a:p>
        </p:txBody>
      </p:sp>
      <p:sp>
        <p:nvSpPr>
          <p:cNvPr id="13" name="Rectangle 12"/>
          <p:cNvSpPr/>
          <p:nvPr/>
        </p:nvSpPr>
        <p:spPr>
          <a:xfrm>
            <a:off x="165100" y="1443355"/>
            <a:ext cx="3794125" cy="132080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smtClean="0"/>
              <a:t>In project 1, we have applied various model selection technique to optimize the logistic regression model. However, from other Kaggler’s project, tree-based model seems to out perform logistic regression model in most case. Therefore, in this project, we will try to verify whether tree-based model have an advantage in this particular problem and we will compare this two kind of models and try to explain why tree-based model out perform logistic regression model for this problem.</a:t>
            </a:r>
            <a:endParaRPr lang="en-US" sz="1000" dirty="0" smtClean="0"/>
          </a:p>
        </p:txBody>
      </p:sp>
      <p:sp>
        <p:nvSpPr>
          <p:cNvPr id="18" name="Rectangle 17"/>
          <p:cNvSpPr/>
          <p:nvPr/>
        </p:nvSpPr>
        <p:spPr>
          <a:xfrm>
            <a:off x="165088" y="546853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3. Data processing and feature engineering</a:t>
            </a:r>
            <a:endParaRPr lang="en-US" sz="1200" dirty="0"/>
          </a:p>
        </p:txBody>
      </p:sp>
      <p:sp>
        <p:nvSpPr>
          <p:cNvPr id="19" name="Rectangle 18"/>
          <p:cNvSpPr/>
          <p:nvPr/>
        </p:nvSpPr>
        <p:spPr>
          <a:xfrm>
            <a:off x="4206421" y="497323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Decision Tree vs ensemble method</a:t>
            </a:r>
            <a:endParaRPr lang="en-US" sz="1200" dirty="0"/>
          </a:p>
        </p:txBody>
      </p:sp>
      <p:sp>
        <p:nvSpPr>
          <p:cNvPr id="8" name="Rectangle 7"/>
          <p:cNvSpPr/>
          <p:nvPr/>
        </p:nvSpPr>
        <p:spPr>
          <a:xfrm>
            <a:off x="171870" y="2857572"/>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2. Tree-Based model</a:t>
            </a:r>
            <a:endParaRPr lang="en-US" sz="1200" dirty="0"/>
          </a:p>
        </p:txBody>
      </p:sp>
      <p:sp>
        <p:nvSpPr>
          <p:cNvPr id="11" name="Rectangle 10"/>
          <p:cNvSpPr/>
          <p:nvPr/>
        </p:nvSpPr>
        <p:spPr>
          <a:xfrm>
            <a:off x="172085" y="3134360"/>
            <a:ext cx="3795395" cy="129857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smtClean="0"/>
              <a:t>Methodology</a:t>
            </a:r>
            <a:endParaRPr lang="en-US" altLang="zh-CN" sz="1000" b="1" dirty="0" smtClean="0"/>
          </a:p>
          <a:p>
            <a:pPr marL="228600" indent="-228600" algn="just">
              <a:buAutoNum type="arabicPeriod"/>
            </a:pPr>
            <a:r>
              <a:rPr lang="en-US" altLang="zh-CN" sz="1000" dirty="0" smtClean="0"/>
              <a:t>Decision Tree</a:t>
            </a:r>
            <a:endParaRPr lang="en-US" altLang="zh-CN" sz="1000" dirty="0" smtClean="0"/>
          </a:p>
          <a:p>
            <a:pPr marL="228600" indent="-228600" algn="just">
              <a:buAutoNum type="arabicPeriod"/>
            </a:pPr>
            <a:r>
              <a:rPr lang="en-US" altLang="zh-CN" sz="1000" dirty="0" smtClean="0">
                <a:sym typeface="+mn-ea"/>
              </a:rPr>
              <a:t>Decision Tree with Bagging</a:t>
            </a:r>
            <a:endParaRPr lang="en-US" altLang="zh-CN" sz="1000" dirty="0" smtClean="0">
              <a:sym typeface="+mn-ea"/>
            </a:endParaRPr>
          </a:p>
          <a:p>
            <a:pPr marL="228600" indent="-228600" algn="just">
              <a:buAutoNum type="arabicPeriod"/>
            </a:pPr>
            <a:r>
              <a:rPr lang="en-US" altLang="zh-CN" sz="1000" dirty="0" smtClean="0"/>
              <a:t>Randomized Decision Trees (extra-trees)</a:t>
            </a:r>
            <a:endParaRPr lang="en-US" altLang="zh-CN" sz="1000" dirty="0" smtClean="0"/>
          </a:p>
          <a:p>
            <a:pPr marL="228600" indent="-228600" algn="just">
              <a:buAutoNum type="arabicPeriod"/>
            </a:pPr>
            <a:r>
              <a:rPr lang="en-US" altLang="zh-CN" sz="1000" dirty="0" smtClean="0"/>
              <a:t>AdaBoost</a:t>
            </a:r>
            <a:endParaRPr lang="en-US" altLang="zh-CN" sz="1000" dirty="0" smtClean="0"/>
          </a:p>
          <a:p>
            <a:pPr marL="228600" indent="-228600" algn="just">
              <a:buAutoNum type="arabicPeriod"/>
            </a:pPr>
            <a:r>
              <a:rPr lang="en-US" altLang="zh-CN" sz="1000" dirty="0" smtClean="0"/>
              <a:t>Gradient Boosting Classifier</a:t>
            </a:r>
            <a:endParaRPr lang="en-US" altLang="zh-CN" sz="1000" dirty="0" smtClean="0"/>
          </a:p>
          <a:p>
            <a:pPr marL="228600" indent="-228600" algn="just">
              <a:buAutoNum type="arabicPeriod"/>
            </a:pPr>
            <a:r>
              <a:rPr lang="en-US" altLang="zh-CN" sz="1000" dirty="0" smtClean="0"/>
              <a:t>Random Forest</a:t>
            </a:r>
            <a:endParaRPr lang="en-US" sz="1000" dirty="0"/>
          </a:p>
        </p:txBody>
      </p:sp>
      <p:sp>
        <p:nvSpPr>
          <p:cNvPr id="14" name="Rectangle 13"/>
          <p:cNvSpPr/>
          <p:nvPr/>
        </p:nvSpPr>
        <p:spPr>
          <a:xfrm>
            <a:off x="4203065" y="5261610"/>
            <a:ext cx="3794125" cy="157670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Ensemble method such as bagging and random forest are designed to reduce the variance of the decision tree. The variance of decision tree, random forest and bagging are 0.86, 0.81 and 0.65 respectively. It agrees with the general believes that the bagging technique can reduce variance by training different decision tree based on differnt bootstrap samples and the random forest model can even further reduce variance by limiting the option of variables. An extra advantage of random forest over other method is that it is less vulnerable to correlated variables because of the reduction of correlation between trees.</a:t>
            </a:r>
            <a:endParaRPr lang="en-US" sz="1000" dirty="0"/>
          </a:p>
        </p:txBody>
      </p:sp>
      <p:sp>
        <p:nvSpPr>
          <p:cNvPr id="15" name="Rectangle 14"/>
          <p:cNvSpPr/>
          <p:nvPr/>
        </p:nvSpPr>
        <p:spPr>
          <a:xfrm>
            <a:off x="8234045" y="6170295"/>
            <a:ext cx="3794125" cy="66357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1. https://medium.com/analytics-vidhya/decision-boundary-for-classifiers-an-introduction-cc67c6d3da0e</a:t>
            </a:r>
            <a:endParaRPr lang="en-US" sz="1000" dirty="0"/>
          </a:p>
          <a:p>
            <a:pPr algn="just"/>
            <a:r>
              <a:rPr lang="en-US" sz="1000" dirty="0"/>
              <a:t>2. https://hackernoon.com/how-to-plot-a-decision-boundary-for-machine-learning-algorithms-in-python-3o1n3w07</a:t>
            </a:r>
            <a:endParaRPr lang="en-US" sz="1000" dirty="0"/>
          </a:p>
        </p:txBody>
      </p:sp>
      <p:sp>
        <p:nvSpPr>
          <p:cNvPr id="17" name="Rectangle 16"/>
          <p:cNvSpPr/>
          <p:nvPr/>
        </p:nvSpPr>
        <p:spPr>
          <a:xfrm>
            <a:off x="8234221" y="5918540"/>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7. References</a:t>
            </a:r>
            <a:endParaRPr lang="en-US" sz="1200" dirty="0"/>
          </a:p>
        </p:txBody>
      </p:sp>
      <p:sp>
        <p:nvSpPr>
          <p:cNvPr id="20" name="Rectangle 19"/>
          <p:cNvSpPr/>
          <p:nvPr/>
        </p:nvSpPr>
        <p:spPr>
          <a:xfrm>
            <a:off x="8234861" y="4555781"/>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6. Conclusion</a:t>
            </a:r>
            <a:endParaRPr lang="en-US" sz="1200" dirty="0"/>
          </a:p>
        </p:txBody>
      </p:sp>
      <p:sp>
        <p:nvSpPr>
          <p:cNvPr id="22" name="Rectangle 21"/>
          <p:cNvSpPr/>
          <p:nvPr/>
        </p:nvSpPr>
        <p:spPr>
          <a:xfrm>
            <a:off x="4197350" y="3038475"/>
            <a:ext cx="3811905" cy="187896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For this dataset, since it has more than 3, it is hard to visualize the decision boundary. However, we believe that linear model is better at representing data that are linearly seperatable should be able to extend to higher dimension. This is possibily one of the reason why tree-based model perform better than linear model in this dataset.</a:t>
            </a:r>
            <a:endParaRPr lang="en-US" sz="1000" dirty="0"/>
          </a:p>
          <a:p>
            <a:pPr algn="just"/>
            <a:r>
              <a:rPr lang="en-US" sz="1000" dirty="0"/>
              <a:t>Another reason that decision tree may better suit this problem is interpretibility. </a:t>
            </a:r>
            <a:endParaRPr lang="en-US" sz="1000" dirty="0"/>
          </a:p>
          <a:p>
            <a:pPr algn="just"/>
            <a:r>
              <a:rPr lang="en-US" sz="1000" dirty="0"/>
              <a:t>On the other hand, linear model has lower variance than decision tree, it is true in this project as well, the varaince of decision tree, </a:t>
            </a:r>
            <a:r>
              <a:rPr lang="en-US" sz="1000" dirty="0">
                <a:sym typeface="+mn-ea"/>
              </a:rPr>
              <a:t>Logistic Regression with L1 regularization and </a:t>
            </a:r>
            <a:r>
              <a:rPr lang="en-US" sz="1000" dirty="0">
                <a:sym typeface="+mn-ea"/>
              </a:rPr>
              <a:t>Logistic Regression with L2 regularization are 0.86, 0.29 and 0.33 respectively.</a:t>
            </a:r>
            <a:endParaRPr lang="en-US" sz="1000" dirty="0">
              <a:sym typeface="+mn-ea"/>
            </a:endParaRPr>
          </a:p>
        </p:txBody>
      </p:sp>
      <p:sp>
        <p:nvSpPr>
          <p:cNvPr id="23" name="Rectangle 22"/>
          <p:cNvSpPr/>
          <p:nvPr/>
        </p:nvSpPr>
        <p:spPr>
          <a:xfrm>
            <a:off x="4195628" y="2773598"/>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4. Tree-based model v.s. linear model</a:t>
            </a:r>
            <a:endParaRPr lang="en-US" sz="1200" dirty="0"/>
          </a:p>
        </p:txBody>
      </p:sp>
      <p:sp>
        <p:nvSpPr>
          <p:cNvPr id="25" name="Rectangle 24"/>
          <p:cNvSpPr/>
          <p:nvPr/>
        </p:nvSpPr>
        <p:spPr>
          <a:xfrm>
            <a:off x="170815" y="5725795"/>
            <a:ext cx="3795395" cy="99504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Compare to the feature of project 1, several modifications are made in order to incooperate more information in the dataset.</a:t>
            </a:r>
            <a:endParaRPr lang="en-US" sz="1000" dirty="0"/>
          </a:p>
          <a:p>
            <a:pPr algn="just"/>
            <a:r>
              <a:rPr lang="en-US" sz="1000" dirty="0"/>
              <a:t>1. Family size is used instead of isAlone, hoping to add more information to the model.</a:t>
            </a:r>
            <a:endParaRPr lang="en-US" sz="1000" dirty="0"/>
          </a:p>
          <a:p>
            <a:pPr algn="just"/>
            <a:r>
              <a:rPr lang="en-US" sz="1000" dirty="0"/>
              <a:t>2. More title is extracted from the Title variable.</a:t>
            </a:r>
            <a:endParaRPr lang="en-US" sz="1000" dirty="0"/>
          </a:p>
          <a:p>
            <a:pPr algn="just"/>
            <a:r>
              <a:rPr lang="en-US" sz="1000" dirty="0"/>
              <a:t>3. One hot encoding is applied for nominal data.</a:t>
            </a:r>
            <a:endParaRPr lang="en-US" sz="1000" dirty="0"/>
          </a:p>
        </p:txBody>
      </p:sp>
      <p:sp>
        <p:nvSpPr>
          <p:cNvPr id="26" name="Rectangle 25"/>
          <p:cNvSpPr/>
          <p:nvPr/>
        </p:nvSpPr>
        <p:spPr>
          <a:xfrm>
            <a:off x="8234045" y="4820285"/>
            <a:ext cx="3794125" cy="109156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This project demonstrate that tree-based model, especially tree-based ensemble model is generally better model for this project in terms of accuracy. </a:t>
            </a:r>
            <a:endParaRPr lang="en-US" sz="1000" dirty="0"/>
          </a:p>
          <a:p>
            <a:pPr algn="just"/>
            <a:r>
              <a:rPr lang="en-US" sz="1000" dirty="0"/>
              <a:t>In conclusion, Some mistake from project 1 has been fixed. Also, performace of the model is improved by using tree-based model and doing better feature engineering, we are able to improve the testing accuracy from 0.77 to 0.82. </a:t>
            </a:r>
            <a:endParaRPr lang="en-US" sz="1000" dirty="0"/>
          </a:p>
        </p:txBody>
      </p:sp>
      <p:sp>
        <p:nvSpPr>
          <p:cNvPr id="3" name="Rounded Rectangle 2"/>
          <p:cNvSpPr/>
          <p:nvPr/>
        </p:nvSpPr>
        <p:spPr>
          <a:xfrm>
            <a:off x="5127173" y="2343338"/>
            <a:ext cx="1816936" cy="25849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smtClean="0"/>
              <a:t>Comparison of tree-based model and linear model rank by test accuracy</a:t>
            </a:r>
            <a:endParaRPr lang="en-US" sz="800" dirty="0"/>
          </a:p>
        </p:txBody>
      </p:sp>
      <p:sp>
        <p:nvSpPr>
          <p:cNvPr id="27" name="Rounded Rectangle 26"/>
          <p:cNvSpPr/>
          <p:nvPr/>
        </p:nvSpPr>
        <p:spPr>
          <a:xfrm>
            <a:off x="9250680" y="4084320"/>
            <a:ext cx="1760855" cy="308610"/>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Decsion boundary of each model</a:t>
            </a:r>
            <a:endParaRPr lang="en-US" sz="1000" dirty="0"/>
          </a:p>
        </p:txBody>
      </p:sp>
      <p:sp>
        <p:nvSpPr>
          <p:cNvPr id="10" name="Rectangle 7"/>
          <p:cNvSpPr/>
          <p:nvPr/>
        </p:nvSpPr>
        <p:spPr>
          <a:xfrm>
            <a:off x="178220" y="4488252"/>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3. Linear model</a:t>
            </a:r>
            <a:endParaRPr lang="en-US" sz="1200" dirty="0"/>
          </a:p>
        </p:txBody>
      </p:sp>
      <p:sp>
        <p:nvSpPr>
          <p:cNvPr id="12" name="Rectangle 10"/>
          <p:cNvSpPr/>
          <p:nvPr/>
        </p:nvSpPr>
        <p:spPr>
          <a:xfrm>
            <a:off x="177165" y="4752975"/>
            <a:ext cx="3795395" cy="61087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smtClean="0"/>
              <a:t>Methodology</a:t>
            </a:r>
            <a:endParaRPr lang="en-US" altLang="zh-CN" sz="1000" b="1" dirty="0" smtClean="0"/>
          </a:p>
          <a:p>
            <a:pPr marL="228600" indent="-228600" algn="just">
              <a:buAutoNum type="arabicPeriod"/>
            </a:pPr>
            <a:r>
              <a:rPr lang="en-US" sz="1000" dirty="0"/>
              <a:t>Logistic Regression with L1 regularization</a:t>
            </a:r>
            <a:endParaRPr lang="en-US" sz="1000" dirty="0"/>
          </a:p>
          <a:p>
            <a:pPr marL="228600" indent="-228600" algn="just">
              <a:buAutoNum type="arabicPeriod"/>
            </a:pPr>
            <a:r>
              <a:rPr lang="en-US" sz="1000" dirty="0">
                <a:sym typeface="+mn-ea"/>
              </a:rPr>
              <a:t>Logistic Regression with L2 regularization</a:t>
            </a:r>
            <a:endParaRPr lang="en-US" sz="1000" dirty="0"/>
          </a:p>
        </p:txBody>
      </p:sp>
      <p:pic>
        <p:nvPicPr>
          <p:cNvPr id="16" name="Picture 2"/>
          <p:cNvPicPr>
            <a:picLocks noChangeAspect="1"/>
          </p:cNvPicPr>
          <p:nvPr/>
        </p:nvPicPr>
        <p:blipFill>
          <a:blip r:embed="rId1"/>
          <a:stretch>
            <a:fillRect/>
          </a:stretch>
        </p:blipFill>
        <p:spPr>
          <a:xfrm>
            <a:off x="4347845" y="1178560"/>
            <a:ext cx="3375660" cy="967105"/>
          </a:xfrm>
          <a:prstGeom prst="rect">
            <a:avLst/>
          </a:prstGeom>
          <a:noFill/>
          <a:ln>
            <a:noFill/>
          </a:ln>
        </p:spPr>
      </p:pic>
      <p:pic>
        <p:nvPicPr>
          <p:cNvPr id="100" name="Picture 99"/>
          <p:cNvPicPr/>
          <p:nvPr/>
        </p:nvPicPr>
        <p:blipFill>
          <a:blip r:embed="rId2"/>
          <a:stretch>
            <a:fillRect/>
          </a:stretch>
        </p:blipFill>
        <p:spPr>
          <a:xfrm>
            <a:off x="8676640" y="1111250"/>
            <a:ext cx="2908300" cy="281051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3374</Words>
  <Application>WPS Presentation</Application>
  <PresentationFormat>Widescreen</PresentationFormat>
  <Paragraphs>55</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Arial</vt:lpstr>
      <vt:lpstr>Calibri</vt:lpstr>
      <vt:lpstr>Microsoft YaHei</vt:lpstr>
      <vt:lpstr>Arial Unicode MS</vt:lpstr>
      <vt:lpstr>Calibri Light</vt:lpstr>
      <vt:lpstr>DengXian</vt:lpstr>
      <vt:lpstr>Segoe Print</vt:lpstr>
      <vt:lpstr>PMingLiU</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Justin Tse</cp:lastModifiedBy>
  <cp:revision>103</cp:revision>
  <dcterms:created xsi:type="dcterms:W3CDTF">2017-03-11T12:28:00Z</dcterms:created>
  <dcterms:modified xsi:type="dcterms:W3CDTF">2021-11-14T14:32:20Z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CAEC838126374123870341DDC709F1D4</vt:lpwstr>
  </property>
  <property fmtid="{D5CDD505-2E9C-101B-9397-08002B2CF9AE}" pid="3" name="KSOProductBuildVer">
    <vt:lpwstr>1033-11.2.0.10351</vt:lpwstr>
  </property>
</Properties>
</file>