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5" r:id="rId5"/>
    <p:sldId id="316" r:id="rId6"/>
    <p:sldId id="317" r:id="rId7"/>
    <p:sldId id="318" r:id="rId8"/>
    <p:sldId id="310" r:id="rId9"/>
    <p:sldId id="311" r:id="rId10"/>
    <p:sldId id="312" r:id="rId11"/>
    <p:sldId id="313" r:id="rId12"/>
    <p:sldId id="314" r:id="rId13"/>
    <p:sldId id="315" r:id="rId14"/>
    <p:sldId id="296" r:id="rId15"/>
    <p:sldId id="307" r:id="rId16"/>
    <p:sldId id="308" r:id="rId17"/>
    <p:sldId id="309" r:id="rId18"/>
    <p:sldId id="302" r:id="rId19"/>
    <p:sldId id="303"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60282" autoAdjust="0"/>
  </p:normalViewPr>
  <p:slideViewPr>
    <p:cSldViewPr snapToGrid="0">
      <p:cViewPr varScale="1">
        <p:scale>
          <a:sx n="67" d="100"/>
          <a:sy n="67" d="100"/>
        </p:scale>
        <p:origin x="78" y="1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B8F9E-506A-49A6-9A3F-65573358D8A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11731C6-AE1C-4FDC-96C9-DAEA57E09B02}">
      <dgm:prSet/>
      <dgm:spPr/>
      <dgm:t>
        <a:bodyPr/>
        <a:lstStyle/>
        <a:p>
          <a:r>
            <a:rPr lang="en-US" dirty="0"/>
            <a:t>The purpose of this analysis is to look at tweets about the iPhone 13, determine if the tweet is positive, negative, or neutral, and then use this information to determine the public’s response to various iPhone features.</a:t>
          </a:r>
        </a:p>
      </dgm:t>
    </dgm:pt>
    <dgm:pt modelId="{1316959F-FF0F-4B7F-8188-9F707501EE5D}" type="parTrans" cxnId="{B412D694-D3D2-47A7-9ABE-DA6F52B211C2}">
      <dgm:prSet/>
      <dgm:spPr/>
      <dgm:t>
        <a:bodyPr/>
        <a:lstStyle/>
        <a:p>
          <a:endParaRPr lang="en-US"/>
        </a:p>
      </dgm:t>
    </dgm:pt>
    <dgm:pt modelId="{E6964F2A-3B2B-4758-93B2-E421E029B10B}" type="sibTrans" cxnId="{B412D694-D3D2-47A7-9ABE-DA6F52B211C2}">
      <dgm:prSet/>
      <dgm:spPr/>
      <dgm:t>
        <a:bodyPr/>
        <a:lstStyle/>
        <a:p>
          <a:endParaRPr lang="en-US"/>
        </a:p>
      </dgm:t>
    </dgm:pt>
    <dgm:pt modelId="{FB62B2ED-074E-45AC-A8F1-FD8E5C1030B9}">
      <dgm:prSet/>
      <dgm:spPr/>
      <dgm:t>
        <a:bodyPr/>
        <a:lstStyle/>
        <a:p>
          <a:r>
            <a:rPr lang="en-US" dirty="0"/>
            <a:t>This information can be used to analyze how consumers respond to the key features of iPhone 13 to be used by marketing and product development in order to identify improvements that could be highlighted for future iPhone models.</a:t>
          </a:r>
        </a:p>
      </dgm:t>
    </dgm:pt>
    <dgm:pt modelId="{E8DD3F34-1A83-4B13-944E-6A1D562B0599}" type="parTrans" cxnId="{66579BC8-A6A5-40FE-A15E-701B810D8C53}">
      <dgm:prSet/>
      <dgm:spPr/>
      <dgm:t>
        <a:bodyPr/>
        <a:lstStyle/>
        <a:p>
          <a:endParaRPr lang="en-US"/>
        </a:p>
      </dgm:t>
    </dgm:pt>
    <dgm:pt modelId="{789FC3E9-7C54-4E00-B2F6-D9FEAA17D5FF}" type="sibTrans" cxnId="{66579BC8-A6A5-40FE-A15E-701B810D8C53}">
      <dgm:prSet/>
      <dgm:spPr/>
      <dgm:t>
        <a:bodyPr/>
        <a:lstStyle/>
        <a:p>
          <a:endParaRPr lang="en-US"/>
        </a:p>
      </dgm:t>
    </dgm:pt>
    <dgm:pt modelId="{B8547468-14E5-4526-939D-A3CEAC007169}" type="pres">
      <dgm:prSet presAssocID="{83EB8F9E-506A-49A6-9A3F-65573358D8AA}" presName="linear" presStyleCnt="0">
        <dgm:presLayoutVars>
          <dgm:animLvl val="lvl"/>
          <dgm:resizeHandles val="exact"/>
        </dgm:presLayoutVars>
      </dgm:prSet>
      <dgm:spPr/>
    </dgm:pt>
    <dgm:pt modelId="{EF486F4C-741F-4EAD-909D-2DF1B8BD7308}" type="pres">
      <dgm:prSet presAssocID="{B11731C6-AE1C-4FDC-96C9-DAEA57E09B02}" presName="parentText" presStyleLbl="node1" presStyleIdx="0" presStyleCnt="2">
        <dgm:presLayoutVars>
          <dgm:chMax val="0"/>
          <dgm:bulletEnabled val="1"/>
        </dgm:presLayoutVars>
      </dgm:prSet>
      <dgm:spPr/>
    </dgm:pt>
    <dgm:pt modelId="{E742456D-CC01-4023-8D1D-6C448415F6DC}" type="pres">
      <dgm:prSet presAssocID="{E6964F2A-3B2B-4758-93B2-E421E029B10B}" presName="spacer" presStyleCnt="0"/>
      <dgm:spPr/>
    </dgm:pt>
    <dgm:pt modelId="{344F5C69-29DD-4904-B992-34F2321ED7DA}" type="pres">
      <dgm:prSet presAssocID="{FB62B2ED-074E-45AC-A8F1-FD8E5C1030B9}" presName="parentText" presStyleLbl="node1" presStyleIdx="1" presStyleCnt="2">
        <dgm:presLayoutVars>
          <dgm:chMax val="0"/>
          <dgm:bulletEnabled val="1"/>
        </dgm:presLayoutVars>
      </dgm:prSet>
      <dgm:spPr/>
    </dgm:pt>
  </dgm:ptLst>
  <dgm:cxnLst>
    <dgm:cxn modelId="{91D86A38-5E19-4C0B-B49A-522C1784D762}" type="presOf" srcId="{FB62B2ED-074E-45AC-A8F1-FD8E5C1030B9}" destId="{344F5C69-29DD-4904-B992-34F2321ED7DA}" srcOrd="0" destOrd="0" presId="urn:microsoft.com/office/officeart/2005/8/layout/vList2"/>
    <dgm:cxn modelId="{B412D694-D3D2-47A7-9ABE-DA6F52B211C2}" srcId="{83EB8F9E-506A-49A6-9A3F-65573358D8AA}" destId="{B11731C6-AE1C-4FDC-96C9-DAEA57E09B02}" srcOrd="0" destOrd="0" parTransId="{1316959F-FF0F-4B7F-8188-9F707501EE5D}" sibTransId="{E6964F2A-3B2B-4758-93B2-E421E029B10B}"/>
    <dgm:cxn modelId="{66579BC8-A6A5-40FE-A15E-701B810D8C53}" srcId="{83EB8F9E-506A-49A6-9A3F-65573358D8AA}" destId="{FB62B2ED-074E-45AC-A8F1-FD8E5C1030B9}" srcOrd="1" destOrd="0" parTransId="{E8DD3F34-1A83-4B13-944E-6A1D562B0599}" sibTransId="{789FC3E9-7C54-4E00-B2F6-D9FEAA17D5FF}"/>
    <dgm:cxn modelId="{24F52FE4-6B83-4B9D-B642-127207686EA4}" type="presOf" srcId="{B11731C6-AE1C-4FDC-96C9-DAEA57E09B02}" destId="{EF486F4C-741F-4EAD-909D-2DF1B8BD7308}" srcOrd="0" destOrd="0" presId="urn:microsoft.com/office/officeart/2005/8/layout/vList2"/>
    <dgm:cxn modelId="{9B60A3F8-44A8-4BCF-B0B9-A39D26564587}" type="presOf" srcId="{83EB8F9E-506A-49A6-9A3F-65573358D8AA}" destId="{B8547468-14E5-4526-939D-A3CEAC007169}" srcOrd="0" destOrd="0" presId="urn:microsoft.com/office/officeart/2005/8/layout/vList2"/>
    <dgm:cxn modelId="{8331662A-90A8-41E4-89D6-4DA398B73038}" type="presParOf" srcId="{B8547468-14E5-4526-939D-A3CEAC007169}" destId="{EF486F4C-741F-4EAD-909D-2DF1B8BD7308}" srcOrd="0" destOrd="0" presId="urn:microsoft.com/office/officeart/2005/8/layout/vList2"/>
    <dgm:cxn modelId="{E626393F-0532-4ECA-B33B-6E7B7A10225E}" type="presParOf" srcId="{B8547468-14E5-4526-939D-A3CEAC007169}" destId="{E742456D-CC01-4023-8D1D-6C448415F6DC}" srcOrd="1" destOrd="0" presId="urn:microsoft.com/office/officeart/2005/8/layout/vList2"/>
    <dgm:cxn modelId="{3ABFA40B-9878-4272-B7C8-C6B87B2471C6}" type="presParOf" srcId="{B8547468-14E5-4526-939D-A3CEAC007169}" destId="{344F5C69-29DD-4904-B992-34F2321ED7D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B8F9E-506A-49A6-9A3F-65573358D8A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11731C6-AE1C-4FDC-96C9-DAEA57E09B02}">
      <dgm:prSet/>
      <dgm:spPr/>
      <dgm:t>
        <a:bodyPr/>
        <a:lstStyle/>
        <a:p>
          <a:r>
            <a:rPr lang="en-US" dirty="0"/>
            <a:t>Tweets were collected via </a:t>
          </a:r>
          <a:r>
            <a:rPr lang="en-US" dirty="0" err="1"/>
            <a:t>Twint</a:t>
          </a:r>
          <a:r>
            <a:rPr lang="en-US" dirty="0"/>
            <a:t> over a two-week period from 09-26-21 to 10-09-21.</a:t>
          </a:r>
        </a:p>
      </dgm:t>
    </dgm:pt>
    <dgm:pt modelId="{1316959F-FF0F-4B7F-8188-9F707501EE5D}" type="parTrans" cxnId="{B412D694-D3D2-47A7-9ABE-DA6F52B211C2}">
      <dgm:prSet/>
      <dgm:spPr/>
      <dgm:t>
        <a:bodyPr/>
        <a:lstStyle/>
        <a:p>
          <a:endParaRPr lang="en-US"/>
        </a:p>
      </dgm:t>
    </dgm:pt>
    <dgm:pt modelId="{E6964F2A-3B2B-4758-93B2-E421E029B10B}" type="sibTrans" cxnId="{B412D694-D3D2-47A7-9ABE-DA6F52B211C2}">
      <dgm:prSet/>
      <dgm:spPr/>
      <dgm:t>
        <a:bodyPr/>
        <a:lstStyle/>
        <a:p>
          <a:endParaRPr lang="en-US"/>
        </a:p>
      </dgm:t>
    </dgm:pt>
    <dgm:pt modelId="{FB62B2ED-074E-45AC-A8F1-FD8E5C1030B9}">
      <dgm:prSet/>
      <dgm:spPr/>
      <dgm:t>
        <a:bodyPr/>
        <a:lstStyle/>
        <a:p>
          <a:r>
            <a:rPr lang="en-US" dirty="0"/>
            <a:t>63,799 tweets were analyzed, limited to just those tweets in the English language.</a:t>
          </a:r>
        </a:p>
      </dgm:t>
    </dgm:pt>
    <dgm:pt modelId="{E8DD3F34-1A83-4B13-944E-6A1D562B0599}" type="parTrans" cxnId="{66579BC8-A6A5-40FE-A15E-701B810D8C53}">
      <dgm:prSet/>
      <dgm:spPr/>
      <dgm:t>
        <a:bodyPr/>
        <a:lstStyle/>
        <a:p>
          <a:endParaRPr lang="en-US"/>
        </a:p>
      </dgm:t>
    </dgm:pt>
    <dgm:pt modelId="{789FC3E9-7C54-4E00-B2F6-D9FEAA17D5FF}" type="sibTrans" cxnId="{66579BC8-A6A5-40FE-A15E-701B810D8C53}">
      <dgm:prSet/>
      <dgm:spPr/>
      <dgm:t>
        <a:bodyPr/>
        <a:lstStyle/>
        <a:p>
          <a:endParaRPr lang="en-US"/>
        </a:p>
      </dgm:t>
    </dgm:pt>
    <dgm:pt modelId="{9A20F475-2AE1-4684-A760-CFC6F9FFAF0E}">
      <dgm:prSet/>
      <dgm:spPr/>
      <dgm:t>
        <a:bodyPr/>
        <a:lstStyle/>
        <a:p>
          <a:r>
            <a:rPr lang="en-US" dirty="0"/>
            <a:t>Collection of tweets is limited by the Twitter API which only keeps tweets for seven days.</a:t>
          </a:r>
        </a:p>
      </dgm:t>
    </dgm:pt>
    <dgm:pt modelId="{5095C21C-6292-4156-A56B-997F679EABB8}" type="parTrans" cxnId="{3CD383B6-2633-4AE2-A936-EBCB034E3365}">
      <dgm:prSet/>
      <dgm:spPr/>
    </dgm:pt>
    <dgm:pt modelId="{CBB48953-6081-4A67-BCE0-1A1946EB2EFF}" type="sibTrans" cxnId="{3CD383B6-2633-4AE2-A936-EBCB034E3365}">
      <dgm:prSet/>
      <dgm:spPr/>
    </dgm:pt>
    <dgm:pt modelId="{B8547468-14E5-4526-939D-A3CEAC007169}" type="pres">
      <dgm:prSet presAssocID="{83EB8F9E-506A-49A6-9A3F-65573358D8AA}" presName="linear" presStyleCnt="0">
        <dgm:presLayoutVars>
          <dgm:animLvl val="lvl"/>
          <dgm:resizeHandles val="exact"/>
        </dgm:presLayoutVars>
      </dgm:prSet>
      <dgm:spPr/>
    </dgm:pt>
    <dgm:pt modelId="{EF486F4C-741F-4EAD-909D-2DF1B8BD7308}" type="pres">
      <dgm:prSet presAssocID="{B11731C6-AE1C-4FDC-96C9-DAEA57E09B02}" presName="parentText" presStyleLbl="node1" presStyleIdx="0" presStyleCnt="3">
        <dgm:presLayoutVars>
          <dgm:chMax val="0"/>
          <dgm:bulletEnabled val="1"/>
        </dgm:presLayoutVars>
      </dgm:prSet>
      <dgm:spPr/>
    </dgm:pt>
    <dgm:pt modelId="{E742456D-CC01-4023-8D1D-6C448415F6DC}" type="pres">
      <dgm:prSet presAssocID="{E6964F2A-3B2B-4758-93B2-E421E029B10B}" presName="spacer" presStyleCnt="0"/>
      <dgm:spPr/>
    </dgm:pt>
    <dgm:pt modelId="{344F5C69-29DD-4904-B992-34F2321ED7DA}" type="pres">
      <dgm:prSet presAssocID="{FB62B2ED-074E-45AC-A8F1-FD8E5C1030B9}" presName="parentText" presStyleLbl="node1" presStyleIdx="1" presStyleCnt="3">
        <dgm:presLayoutVars>
          <dgm:chMax val="0"/>
          <dgm:bulletEnabled val="1"/>
        </dgm:presLayoutVars>
      </dgm:prSet>
      <dgm:spPr/>
    </dgm:pt>
    <dgm:pt modelId="{59A76B96-A04A-4BB1-AAE2-CAB155BC5AB0}" type="pres">
      <dgm:prSet presAssocID="{789FC3E9-7C54-4E00-B2F6-D9FEAA17D5FF}" presName="spacer" presStyleCnt="0"/>
      <dgm:spPr/>
    </dgm:pt>
    <dgm:pt modelId="{3FD2DDB8-0BD3-4B4A-9491-3CFCB410BD2A}" type="pres">
      <dgm:prSet presAssocID="{9A20F475-2AE1-4684-A760-CFC6F9FFAF0E}" presName="parentText" presStyleLbl="node1" presStyleIdx="2" presStyleCnt="3">
        <dgm:presLayoutVars>
          <dgm:chMax val="0"/>
          <dgm:bulletEnabled val="1"/>
        </dgm:presLayoutVars>
      </dgm:prSet>
      <dgm:spPr/>
    </dgm:pt>
  </dgm:ptLst>
  <dgm:cxnLst>
    <dgm:cxn modelId="{91D86A38-5E19-4C0B-B49A-522C1784D762}" type="presOf" srcId="{FB62B2ED-074E-45AC-A8F1-FD8E5C1030B9}" destId="{344F5C69-29DD-4904-B992-34F2321ED7DA}" srcOrd="0" destOrd="0" presId="urn:microsoft.com/office/officeart/2005/8/layout/vList2"/>
    <dgm:cxn modelId="{B412D694-D3D2-47A7-9ABE-DA6F52B211C2}" srcId="{83EB8F9E-506A-49A6-9A3F-65573358D8AA}" destId="{B11731C6-AE1C-4FDC-96C9-DAEA57E09B02}" srcOrd="0" destOrd="0" parTransId="{1316959F-FF0F-4B7F-8188-9F707501EE5D}" sibTransId="{E6964F2A-3B2B-4758-93B2-E421E029B10B}"/>
    <dgm:cxn modelId="{9622AAAC-A145-4FE6-B4EE-08E64F0FC03D}" type="presOf" srcId="{9A20F475-2AE1-4684-A760-CFC6F9FFAF0E}" destId="{3FD2DDB8-0BD3-4B4A-9491-3CFCB410BD2A}" srcOrd="0" destOrd="0" presId="urn:microsoft.com/office/officeart/2005/8/layout/vList2"/>
    <dgm:cxn modelId="{3CD383B6-2633-4AE2-A936-EBCB034E3365}" srcId="{83EB8F9E-506A-49A6-9A3F-65573358D8AA}" destId="{9A20F475-2AE1-4684-A760-CFC6F9FFAF0E}" srcOrd="2" destOrd="0" parTransId="{5095C21C-6292-4156-A56B-997F679EABB8}" sibTransId="{CBB48953-6081-4A67-BCE0-1A1946EB2EFF}"/>
    <dgm:cxn modelId="{66579BC8-A6A5-40FE-A15E-701B810D8C53}" srcId="{83EB8F9E-506A-49A6-9A3F-65573358D8AA}" destId="{FB62B2ED-074E-45AC-A8F1-FD8E5C1030B9}" srcOrd="1" destOrd="0" parTransId="{E8DD3F34-1A83-4B13-944E-6A1D562B0599}" sibTransId="{789FC3E9-7C54-4E00-B2F6-D9FEAA17D5FF}"/>
    <dgm:cxn modelId="{24F52FE4-6B83-4B9D-B642-127207686EA4}" type="presOf" srcId="{B11731C6-AE1C-4FDC-96C9-DAEA57E09B02}" destId="{EF486F4C-741F-4EAD-909D-2DF1B8BD7308}" srcOrd="0" destOrd="0" presId="urn:microsoft.com/office/officeart/2005/8/layout/vList2"/>
    <dgm:cxn modelId="{9B60A3F8-44A8-4BCF-B0B9-A39D26564587}" type="presOf" srcId="{83EB8F9E-506A-49A6-9A3F-65573358D8AA}" destId="{B8547468-14E5-4526-939D-A3CEAC007169}" srcOrd="0" destOrd="0" presId="urn:microsoft.com/office/officeart/2005/8/layout/vList2"/>
    <dgm:cxn modelId="{8331662A-90A8-41E4-89D6-4DA398B73038}" type="presParOf" srcId="{B8547468-14E5-4526-939D-A3CEAC007169}" destId="{EF486F4C-741F-4EAD-909D-2DF1B8BD7308}" srcOrd="0" destOrd="0" presId="urn:microsoft.com/office/officeart/2005/8/layout/vList2"/>
    <dgm:cxn modelId="{E626393F-0532-4ECA-B33B-6E7B7A10225E}" type="presParOf" srcId="{B8547468-14E5-4526-939D-A3CEAC007169}" destId="{E742456D-CC01-4023-8D1D-6C448415F6DC}" srcOrd="1" destOrd="0" presId="urn:microsoft.com/office/officeart/2005/8/layout/vList2"/>
    <dgm:cxn modelId="{3ABFA40B-9878-4272-B7C8-C6B87B2471C6}" type="presParOf" srcId="{B8547468-14E5-4526-939D-A3CEAC007169}" destId="{344F5C69-29DD-4904-B992-34F2321ED7DA}" srcOrd="2" destOrd="0" presId="urn:microsoft.com/office/officeart/2005/8/layout/vList2"/>
    <dgm:cxn modelId="{35E5CDAC-A285-4817-ABCC-5FAD219369D3}" type="presParOf" srcId="{B8547468-14E5-4526-939D-A3CEAC007169}" destId="{59A76B96-A04A-4BB1-AAE2-CAB155BC5AB0}" srcOrd="3" destOrd="0" presId="urn:microsoft.com/office/officeart/2005/8/layout/vList2"/>
    <dgm:cxn modelId="{DCC64335-7CE8-468D-8245-C88F9603E2FA}" type="presParOf" srcId="{B8547468-14E5-4526-939D-A3CEAC007169}" destId="{3FD2DDB8-0BD3-4B4A-9491-3CFCB410BD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EB8F9E-506A-49A6-9A3F-65573358D8A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11731C6-AE1C-4FDC-96C9-DAEA57E09B02}">
      <dgm:prSet/>
      <dgm:spPr/>
      <dgm:t>
        <a:bodyPr/>
        <a:lstStyle/>
        <a:p>
          <a:r>
            <a:rPr lang="en-US" dirty="0"/>
            <a:t>The most talked about aspect of the iPhone on Twitter is the Pro Max model, showing that features of the model such as a larger screen and better camera are favored by consumers.</a:t>
          </a:r>
        </a:p>
      </dgm:t>
    </dgm:pt>
    <dgm:pt modelId="{1316959F-FF0F-4B7F-8188-9F707501EE5D}" type="parTrans" cxnId="{B412D694-D3D2-47A7-9ABE-DA6F52B211C2}">
      <dgm:prSet/>
      <dgm:spPr/>
      <dgm:t>
        <a:bodyPr/>
        <a:lstStyle/>
        <a:p>
          <a:endParaRPr lang="en-US"/>
        </a:p>
      </dgm:t>
    </dgm:pt>
    <dgm:pt modelId="{E6964F2A-3B2B-4758-93B2-E421E029B10B}" type="sibTrans" cxnId="{B412D694-D3D2-47A7-9ABE-DA6F52B211C2}">
      <dgm:prSet/>
      <dgm:spPr/>
      <dgm:t>
        <a:bodyPr/>
        <a:lstStyle/>
        <a:p>
          <a:endParaRPr lang="en-US"/>
        </a:p>
      </dgm:t>
    </dgm:pt>
    <dgm:pt modelId="{F7B76EAF-98CF-459E-BB5F-EC27D24A8CDF}">
      <dgm:prSet/>
      <dgm:spPr/>
      <dgm:t>
        <a:bodyPr/>
        <a:lstStyle/>
        <a:p>
          <a:r>
            <a:rPr lang="en-US" dirty="0"/>
            <a:t>People are more focused on improvements to battery life and the camera and react accordingly.</a:t>
          </a:r>
        </a:p>
      </dgm:t>
    </dgm:pt>
    <dgm:pt modelId="{5D4054C2-9E1D-4A02-B837-581D2C72FE36}" type="parTrans" cxnId="{AFC286C0-1EAA-49A2-932E-FB2029DE3BC6}">
      <dgm:prSet/>
      <dgm:spPr/>
      <dgm:t>
        <a:bodyPr/>
        <a:lstStyle/>
        <a:p>
          <a:endParaRPr lang="en-US"/>
        </a:p>
      </dgm:t>
    </dgm:pt>
    <dgm:pt modelId="{2BE36CD6-6D03-4F5B-908E-471E9A208B0E}" type="sibTrans" cxnId="{AFC286C0-1EAA-49A2-932E-FB2029DE3BC6}">
      <dgm:prSet/>
      <dgm:spPr/>
      <dgm:t>
        <a:bodyPr/>
        <a:lstStyle/>
        <a:p>
          <a:endParaRPr lang="en-US"/>
        </a:p>
      </dgm:t>
    </dgm:pt>
    <dgm:pt modelId="{FB62B2ED-074E-45AC-A8F1-FD8E5C1030B9}">
      <dgm:prSet/>
      <dgm:spPr/>
      <dgm:t>
        <a:bodyPr/>
        <a:lstStyle/>
        <a:p>
          <a:r>
            <a:rPr lang="en-US" dirty="0"/>
            <a:t>Overall reaction on the iPhone 13 was positive or neutral, showing that consumers were relatively pleased.</a:t>
          </a:r>
        </a:p>
      </dgm:t>
    </dgm:pt>
    <dgm:pt modelId="{789FC3E9-7C54-4E00-B2F6-D9FEAA17D5FF}" type="sibTrans" cxnId="{66579BC8-A6A5-40FE-A15E-701B810D8C53}">
      <dgm:prSet/>
      <dgm:spPr/>
      <dgm:t>
        <a:bodyPr/>
        <a:lstStyle/>
        <a:p>
          <a:endParaRPr lang="en-US"/>
        </a:p>
      </dgm:t>
    </dgm:pt>
    <dgm:pt modelId="{E8DD3F34-1A83-4B13-944E-6A1D562B0599}" type="parTrans" cxnId="{66579BC8-A6A5-40FE-A15E-701B810D8C53}">
      <dgm:prSet/>
      <dgm:spPr/>
      <dgm:t>
        <a:bodyPr/>
        <a:lstStyle/>
        <a:p>
          <a:endParaRPr lang="en-US"/>
        </a:p>
      </dgm:t>
    </dgm:pt>
    <dgm:pt modelId="{5920C359-9DA0-47D2-819B-A36EE2BF5C3C}">
      <dgm:prSet/>
      <dgm:spPr/>
      <dgm:t>
        <a:bodyPr/>
        <a:lstStyle/>
        <a:p>
          <a:r>
            <a:rPr lang="en-US" dirty="0"/>
            <a:t>Upgrading is also talked about on Twitter and negative reactions to upgrading could be due to updated features</a:t>
          </a:r>
        </a:p>
      </dgm:t>
    </dgm:pt>
    <dgm:pt modelId="{ACBC6453-7334-478B-B5FC-FCD388AB41FE}" type="sibTrans" cxnId="{54F14B70-B692-49F9-9E32-B3419E9CE1C3}">
      <dgm:prSet/>
      <dgm:spPr/>
      <dgm:t>
        <a:bodyPr/>
        <a:lstStyle/>
        <a:p>
          <a:endParaRPr lang="en-US"/>
        </a:p>
      </dgm:t>
    </dgm:pt>
    <dgm:pt modelId="{B48E0C46-5019-4790-8ED4-9EA651E7DBC7}" type="parTrans" cxnId="{54F14B70-B692-49F9-9E32-B3419E9CE1C3}">
      <dgm:prSet/>
      <dgm:spPr/>
      <dgm:t>
        <a:bodyPr/>
        <a:lstStyle/>
        <a:p>
          <a:endParaRPr lang="en-US"/>
        </a:p>
      </dgm:t>
    </dgm:pt>
    <dgm:pt modelId="{B8547468-14E5-4526-939D-A3CEAC007169}" type="pres">
      <dgm:prSet presAssocID="{83EB8F9E-506A-49A6-9A3F-65573358D8AA}" presName="linear" presStyleCnt="0">
        <dgm:presLayoutVars>
          <dgm:animLvl val="lvl"/>
          <dgm:resizeHandles val="exact"/>
        </dgm:presLayoutVars>
      </dgm:prSet>
      <dgm:spPr/>
    </dgm:pt>
    <dgm:pt modelId="{EF486F4C-741F-4EAD-909D-2DF1B8BD7308}" type="pres">
      <dgm:prSet presAssocID="{B11731C6-AE1C-4FDC-96C9-DAEA57E09B02}" presName="parentText" presStyleLbl="node1" presStyleIdx="0" presStyleCnt="4">
        <dgm:presLayoutVars>
          <dgm:chMax val="0"/>
          <dgm:bulletEnabled val="1"/>
        </dgm:presLayoutVars>
      </dgm:prSet>
      <dgm:spPr/>
    </dgm:pt>
    <dgm:pt modelId="{E742456D-CC01-4023-8D1D-6C448415F6DC}" type="pres">
      <dgm:prSet presAssocID="{E6964F2A-3B2B-4758-93B2-E421E029B10B}" presName="spacer" presStyleCnt="0"/>
      <dgm:spPr/>
    </dgm:pt>
    <dgm:pt modelId="{344F5C69-29DD-4904-B992-34F2321ED7DA}" type="pres">
      <dgm:prSet presAssocID="{FB62B2ED-074E-45AC-A8F1-FD8E5C1030B9}" presName="parentText" presStyleLbl="node1" presStyleIdx="1" presStyleCnt="4">
        <dgm:presLayoutVars>
          <dgm:chMax val="0"/>
          <dgm:bulletEnabled val="1"/>
        </dgm:presLayoutVars>
      </dgm:prSet>
      <dgm:spPr/>
    </dgm:pt>
    <dgm:pt modelId="{BF262287-2A7B-4F74-B27E-12DF9BA5B412}" type="pres">
      <dgm:prSet presAssocID="{789FC3E9-7C54-4E00-B2F6-D9FEAA17D5FF}" presName="spacer" presStyleCnt="0"/>
      <dgm:spPr/>
    </dgm:pt>
    <dgm:pt modelId="{BE726DE2-F345-453E-B10E-FFE2DEE4C8E9}" type="pres">
      <dgm:prSet presAssocID="{F7B76EAF-98CF-459E-BB5F-EC27D24A8CDF}" presName="parentText" presStyleLbl="node1" presStyleIdx="2" presStyleCnt="4">
        <dgm:presLayoutVars>
          <dgm:chMax val="0"/>
          <dgm:bulletEnabled val="1"/>
        </dgm:presLayoutVars>
      </dgm:prSet>
      <dgm:spPr/>
    </dgm:pt>
    <dgm:pt modelId="{04BC3CC0-086C-433C-A817-EB5E86FE2419}" type="pres">
      <dgm:prSet presAssocID="{2BE36CD6-6D03-4F5B-908E-471E9A208B0E}" presName="spacer" presStyleCnt="0"/>
      <dgm:spPr/>
    </dgm:pt>
    <dgm:pt modelId="{6E4B43A7-37F1-4207-8D93-478CA7790B4C}" type="pres">
      <dgm:prSet presAssocID="{5920C359-9DA0-47D2-819B-A36EE2BF5C3C}" presName="parentText" presStyleLbl="node1" presStyleIdx="3" presStyleCnt="4">
        <dgm:presLayoutVars>
          <dgm:chMax val="0"/>
          <dgm:bulletEnabled val="1"/>
        </dgm:presLayoutVars>
      </dgm:prSet>
      <dgm:spPr/>
    </dgm:pt>
  </dgm:ptLst>
  <dgm:cxnLst>
    <dgm:cxn modelId="{326C2E05-37E0-4E7A-BA42-771BAF2BB8A5}" type="presOf" srcId="{F7B76EAF-98CF-459E-BB5F-EC27D24A8CDF}" destId="{BE726DE2-F345-453E-B10E-FFE2DEE4C8E9}" srcOrd="0" destOrd="0" presId="urn:microsoft.com/office/officeart/2005/8/layout/vList2"/>
    <dgm:cxn modelId="{91D86A38-5E19-4C0B-B49A-522C1784D762}" type="presOf" srcId="{FB62B2ED-074E-45AC-A8F1-FD8E5C1030B9}" destId="{344F5C69-29DD-4904-B992-34F2321ED7DA}" srcOrd="0" destOrd="0" presId="urn:microsoft.com/office/officeart/2005/8/layout/vList2"/>
    <dgm:cxn modelId="{54F14B70-B692-49F9-9E32-B3419E9CE1C3}" srcId="{83EB8F9E-506A-49A6-9A3F-65573358D8AA}" destId="{5920C359-9DA0-47D2-819B-A36EE2BF5C3C}" srcOrd="3" destOrd="0" parTransId="{B48E0C46-5019-4790-8ED4-9EA651E7DBC7}" sibTransId="{ACBC6453-7334-478B-B5FC-FCD388AB41FE}"/>
    <dgm:cxn modelId="{B412D694-D3D2-47A7-9ABE-DA6F52B211C2}" srcId="{83EB8F9E-506A-49A6-9A3F-65573358D8AA}" destId="{B11731C6-AE1C-4FDC-96C9-DAEA57E09B02}" srcOrd="0" destOrd="0" parTransId="{1316959F-FF0F-4B7F-8188-9F707501EE5D}" sibTransId="{E6964F2A-3B2B-4758-93B2-E421E029B10B}"/>
    <dgm:cxn modelId="{AFC286C0-1EAA-49A2-932E-FB2029DE3BC6}" srcId="{83EB8F9E-506A-49A6-9A3F-65573358D8AA}" destId="{F7B76EAF-98CF-459E-BB5F-EC27D24A8CDF}" srcOrd="2" destOrd="0" parTransId="{5D4054C2-9E1D-4A02-B837-581D2C72FE36}" sibTransId="{2BE36CD6-6D03-4F5B-908E-471E9A208B0E}"/>
    <dgm:cxn modelId="{66579BC8-A6A5-40FE-A15E-701B810D8C53}" srcId="{83EB8F9E-506A-49A6-9A3F-65573358D8AA}" destId="{FB62B2ED-074E-45AC-A8F1-FD8E5C1030B9}" srcOrd="1" destOrd="0" parTransId="{E8DD3F34-1A83-4B13-944E-6A1D562B0599}" sibTransId="{789FC3E9-7C54-4E00-B2F6-D9FEAA17D5FF}"/>
    <dgm:cxn modelId="{BD9400DF-D5BD-4990-99E3-E7476ECEADD7}" type="presOf" srcId="{5920C359-9DA0-47D2-819B-A36EE2BF5C3C}" destId="{6E4B43A7-37F1-4207-8D93-478CA7790B4C}" srcOrd="0" destOrd="0" presId="urn:microsoft.com/office/officeart/2005/8/layout/vList2"/>
    <dgm:cxn modelId="{24F52FE4-6B83-4B9D-B642-127207686EA4}" type="presOf" srcId="{B11731C6-AE1C-4FDC-96C9-DAEA57E09B02}" destId="{EF486F4C-741F-4EAD-909D-2DF1B8BD7308}" srcOrd="0" destOrd="0" presId="urn:microsoft.com/office/officeart/2005/8/layout/vList2"/>
    <dgm:cxn modelId="{9B60A3F8-44A8-4BCF-B0B9-A39D26564587}" type="presOf" srcId="{83EB8F9E-506A-49A6-9A3F-65573358D8AA}" destId="{B8547468-14E5-4526-939D-A3CEAC007169}" srcOrd="0" destOrd="0" presId="urn:microsoft.com/office/officeart/2005/8/layout/vList2"/>
    <dgm:cxn modelId="{8331662A-90A8-41E4-89D6-4DA398B73038}" type="presParOf" srcId="{B8547468-14E5-4526-939D-A3CEAC007169}" destId="{EF486F4C-741F-4EAD-909D-2DF1B8BD7308}" srcOrd="0" destOrd="0" presId="urn:microsoft.com/office/officeart/2005/8/layout/vList2"/>
    <dgm:cxn modelId="{E626393F-0532-4ECA-B33B-6E7B7A10225E}" type="presParOf" srcId="{B8547468-14E5-4526-939D-A3CEAC007169}" destId="{E742456D-CC01-4023-8D1D-6C448415F6DC}" srcOrd="1" destOrd="0" presId="urn:microsoft.com/office/officeart/2005/8/layout/vList2"/>
    <dgm:cxn modelId="{3ABFA40B-9878-4272-B7C8-C6B87B2471C6}" type="presParOf" srcId="{B8547468-14E5-4526-939D-A3CEAC007169}" destId="{344F5C69-29DD-4904-B992-34F2321ED7DA}" srcOrd="2" destOrd="0" presId="urn:microsoft.com/office/officeart/2005/8/layout/vList2"/>
    <dgm:cxn modelId="{9AEB7F68-0674-4A72-A64D-A70E061F1D8B}" type="presParOf" srcId="{B8547468-14E5-4526-939D-A3CEAC007169}" destId="{BF262287-2A7B-4F74-B27E-12DF9BA5B412}" srcOrd="3" destOrd="0" presId="urn:microsoft.com/office/officeart/2005/8/layout/vList2"/>
    <dgm:cxn modelId="{7E2E96C0-E51D-4D88-B6AB-95F7FCA86398}" type="presParOf" srcId="{B8547468-14E5-4526-939D-A3CEAC007169}" destId="{BE726DE2-F345-453E-B10E-FFE2DEE4C8E9}" srcOrd="4" destOrd="0" presId="urn:microsoft.com/office/officeart/2005/8/layout/vList2"/>
    <dgm:cxn modelId="{F70D1ED2-6B22-412D-9E9A-A21C55112988}" type="presParOf" srcId="{B8547468-14E5-4526-939D-A3CEAC007169}" destId="{04BC3CC0-086C-433C-A817-EB5E86FE2419}" srcOrd="5" destOrd="0" presId="urn:microsoft.com/office/officeart/2005/8/layout/vList2"/>
    <dgm:cxn modelId="{FB768F5C-20DF-4073-8A59-FCE05AAAA0C3}" type="presParOf" srcId="{B8547468-14E5-4526-939D-A3CEAC007169}" destId="{6E4B43A7-37F1-4207-8D93-478CA7790B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D5B93D-0D68-47FE-B0AB-976D3C733AA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C3E0DC-5426-4C5A-A63B-42080EF70639}">
      <dgm:prSet/>
      <dgm:spPr/>
      <dgm:t>
        <a:bodyPr/>
        <a:lstStyle/>
        <a:p>
          <a:r>
            <a:rPr lang="en-US" dirty="0"/>
            <a:t>Analysis of how Twitter sentiment affects stock market price could be looked at in order to get a better sense of how public opinion impacts Apple’s financial profile.</a:t>
          </a:r>
        </a:p>
      </dgm:t>
    </dgm:pt>
    <dgm:pt modelId="{B4C49EE9-3A20-4D21-8D3C-8733FA2D3028}" type="parTrans" cxnId="{916F8AA2-49AD-444C-B199-C2DAD9799524}">
      <dgm:prSet/>
      <dgm:spPr/>
      <dgm:t>
        <a:bodyPr/>
        <a:lstStyle/>
        <a:p>
          <a:endParaRPr lang="en-US"/>
        </a:p>
      </dgm:t>
    </dgm:pt>
    <dgm:pt modelId="{12A2A09E-4229-47F5-8732-A231687A0238}" type="sibTrans" cxnId="{916F8AA2-49AD-444C-B199-C2DAD9799524}">
      <dgm:prSet/>
      <dgm:spPr/>
      <dgm:t>
        <a:bodyPr/>
        <a:lstStyle/>
        <a:p>
          <a:endParaRPr lang="en-US"/>
        </a:p>
      </dgm:t>
    </dgm:pt>
    <dgm:pt modelId="{B5D9974A-0872-4C4B-9A7D-D3C8095AF4FE}">
      <dgm:prSet/>
      <dgm:spPr/>
      <dgm:t>
        <a:bodyPr/>
        <a:lstStyle/>
        <a:p>
          <a:r>
            <a:rPr lang="en-US" dirty="0"/>
            <a:t>Time series modeling could also be used to see how Twitter sentiment changes over time, as well as use that to compare with financial data.</a:t>
          </a:r>
        </a:p>
      </dgm:t>
    </dgm:pt>
    <dgm:pt modelId="{C9A9053D-D1A3-4112-9194-50C4E3EDB760}" type="parTrans" cxnId="{616B61F9-87D5-4794-BD36-9171A47B6CD8}">
      <dgm:prSet/>
      <dgm:spPr/>
      <dgm:t>
        <a:bodyPr/>
        <a:lstStyle/>
        <a:p>
          <a:endParaRPr lang="en-US"/>
        </a:p>
      </dgm:t>
    </dgm:pt>
    <dgm:pt modelId="{EDB08A4D-6E3C-4506-B42A-FF32DB7CC242}" type="sibTrans" cxnId="{616B61F9-87D5-4794-BD36-9171A47B6CD8}">
      <dgm:prSet/>
      <dgm:spPr/>
      <dgm:t>
        <a:bodyPr/>
        <a:lstStyle/>
        <a:p>
          <a:endParaRPr lang="en-US"/>
        </a:p>
      </dgm:t>
    </dgm:pt>
    <dgm:pt modelId="{6D139257-0A63-4AD8-9F96-5F8A9F026309}">
      <dgm:prSet/>
      <dgm:spPr/>
      <dgm:t>
        <a:bodyPr/>
        <a:lstStyle/>
        <a:p>
          <a:r>
            <a:rPr lang="en-US" dirty="0"/>
            <a:t>This analysis was just done over a two-week period immediately after release. Further analysis could be done over a longer period of time.</a:t>
          </a:r>
        </a:p>
      </dgm:t>
    </dgm:pt>
    <dgm:pt modelId="{DEC3978A-9607-42A8-B9F6-3D38A43489ED}" type="parTrans" cxnId="{040DFB74-AFF7-44A0-A993-C10C7CB881E1}">
      <dgm:prSet/>
      <dgm:spPr/>
      <dgm:t>
        <a:bodyPr/>
        <a:lstStyle/>
        <a:p>
          <a:endParaRPr lang="en-US"/>
        </a:p>
      </dgm:t>
    </dgm:pt>
    <dgm:pt modelId="{B388F9A1-3E4A-4566-987C-0F81794A7817}" type="sibTrans" cxnId="{040DFB74-AFF7-44A0-A993-C10C7CB881E1}">
      <dgm:prSet/>
      <dgm:spPr/>
      <dgm:t>
        <a:bodyPr/>
        <a:lstStyle/>
        <a:p>
          <a:endParaRPr lang="en-US"/>
        </a:p>
      </dgm:t>
    </dgm:pt>
    <dgm:pt modelId="{D27540DF-B151-40AF-B715-3A4628FC8AE2}">
      <dgm:prSet/>
      <dgm:spPr/>
      <dgm:t>
        <a:bodyPr/>
        <a:lstStyle/>
        <a:p>
          <a:r>
            <a:rPr lang="en-US" dirty="0"/>
            <a:t>Modeling Twitter sentiment is limited to current trends because of the Twitter API only allowing you to gather tweets that are seven days old. Historical Twitter data is no longer available.</a:t>
          </a:r>
        </a:p>
      </dgm:t>
    </dgm:pt>
    <dgm:pt modelId="{4EAFB18D-16D6-41CB-8273-B875FF1A21A2}" type="parTrans" cxnId="{439DDBC4-8DAA-497B-ACDE-2E74D8A30FFB}">
      <dgm:prSet/>
      <dgm:spPr/>
      <dgm:t>
        <a:bodyPr/>
        <a:lstStyle/>
        <a:p>
          <a:endParaRPr lang="en-US"/>
        </a:p>
      </dgm:t>
    </dgm:pt>
    <dgm:pt modelId="{277981AA-FA00-4F58-9891-162EA4534393}" type="sibTrans" cxnId="{439DDBC4-8DAA-497B-ACDE-2E74D8A30FFB}">
      <dgm:prSet/>
      <dgm:spPr/>
      <dgm:t>
        <a:bodyPr/>
        <a:lstStyle/>
        <a:p>
          <a:endParaRPr lang="en-US"/>
        </a:p>
      </dgm:t>
    </dgm:pt>
    <dgm:pt modelId="{17A078E7-0A5A-4928-9034-94272B5B475C}" type="pres">
      <dgm:prSet presAssocID="{81D5B93D-0D68-47FE-B0AB-976D3C733AAB}" presName="linear" presStyleCnt="0">
        <dgm:presLayoutVars>
          <dgm:animLvl val="lvl"/>
          <dgm:resizeHandles val="exact"/>
        </dgm:presLayoutVars>
      </dgm:prSet>
      <dgm:spPr/>
    </dgm:pt>
    <dgm:pt modelId="{9CA6D84C-0F23-4971-8D58-D4061FA18B7C}" type="pres">
      <dgm:prSet presAssocID="{71C3E0DC-5426-4C5A-A63B-42080EF70639}" presName="parentText" presStyleLbl="node1" presStyleIdx="0" presStyleCnt="4">
        <dgm:presLayoutVars>
          <dgm:chMax val="0"/>
          <dgm:bulletEnabled val="1"/>
        </dgm:presLayoutVars>
      </dgm:prSet>
      <dgm:spPr/>
    </dgm:pt>
    <dgm:pt modelId="{CBECF747-8178-47DD-80B8-5694FB897049}" type="pres">
      <dgm:prSet presAssocID="{12A2A09E-4229-47F5-8732-A231687A0238}" presName="spacer" presStyleCnt="0"/>
      <dgm:spPr/>
    </dgm:pt>
    <dgm:pt modelId="{E11BC7E3-C00C-468C-A853-BE3A7BD5812C}" type="pres">
      <dgm:prSet presAssocID="{B5D9974A-0872-4C4B-9A7D-D3C8095AF4FE}" presName="parentText" presStyleLbl="node1" presStyleIdx="1" presStyleCnt="4">
        <dgm:presLayoutVars>
          <dgm:chMax val="0"/>
          <dgm:bulletEnabled val="1"/>
        </dgm:presLayoutVars>
      </dgm:prSet>
      <dgm:spPr/>
    </dgm:pt>
    <dgm:pt modelId="{F9110F7A-6EC0-4C6B-8C49-143C62C48BE4}" type="pres">
      <dgm:prSet presAssocID="{EDB08A4D-6E3C-4506-B42A-FF32DB7CC242}" presName="spacer" presStyleCnt="0"/>
      <dgm:spPr/>
    </dgm:pt>
    <dgm:pt modelId="{F33A57BA-DC31-4DD3-B8E6-0DCD11405140}" type="pres">
      <dgm:prSet presAssocID="{6D139257-0A63-4AD8-9F96-5F8A9F026309}" presName="parentText" presStyleLbl="node1" presStyleIdx="2" presStyleCnt="4">
        <dgm:presLayoutVars>
          <dgm:chMax val="0"/>
          <dgm:bulletEnabled val="1"/>
        </dgm:presLayoutVars>
      </dgm:prSet>
      <dgm:spPr/>
    </dgm:pt>
    <dgm:pt modelId="{9591ADA8-8D0B-4201-A94C-442AB23795BE}" type="pres">
      <dgm:prSet presAssocID="{B388F9A1-3E4A-4566-987C-0F81794A7817}" presName="spacer" presStyleCnt="0"/>
      <dgm:spPr/>
    </dgm:pt>
    <dgm:pt modelId="{184FE074-9801-4696-928C-A79A59E28E72}" type="pres">
      <dgm:prSet presAssocID="{D27540DF-B151-40AF-B715-3A4628FC8AE2}" presName="parentText" presStyleLbl="node1" presStyleIdx="3" presStyleCnt="4">
        <dgm:presLayoutVars>
          <dgm:chMax val="0"/>
          <dgm:bulletEnabled val="1"/>
        </dgm:presLayoutVars>
      </dgm:prSet>
      <dgm:spPr/>
    </dgm:pt>
  </dgm:ptLst>
  <dgm:cxnLst>
    <dgm:cxn modelId="{70B1921B-9508-463D-B8AE-B4F5F97C14D9}" type="presOf" srcId="{71C3E0DC-5426-4C5A-A63B-42080EF70639}" destId="{9CA6D84C-0F23-4971-8D58-D4061FA18B7C}" srcOrd="0" destOrd="0" presId="urn:microsoft.com/office/officeart/2005/8/layout/vList2"/>
    <dgm:cxn modelId="{A1209F74-6EBA-4D36-A39E-4368C9C1D6D0}" type="presOf" srcId="{D27540DF-B151-40AF-B715-3A4628FC8AE2}" destId="{184FE074-9801-4696-928C-A79A59E28E72}" srcOrd="0" destOrd="0" presId="urn:microsoft.com/office/officeart/2005/8/layout/vList2"/>
    <dgm:cxn modelId="{040DFB74-AFF7-44A0-A993-C10C7CB881E1}" srcId="{81D5B93D-0D68-47FE-B0AB-976D3C733AAB}" destId="{6D139257-0A63-4AD8-9F96-5F8A9F026309}" srcOrd="2" destOrd="0" parTransId="{DEC3978A-9607-42A8-B9F6-3D38A43489ED}" sibTransId="{B388F9A1-3E4A-4566-987C-0F81794A7817}"/>
    <dgm:cxn modelId="{7E94028B-CE20-454A-AB61-EE9E4B03F24B}" type="presOf" srcId="{B5D9974A-0872-4C4B-9A7D-D3C8095AF4FE}" destId="{E11BC7E3-C00C-468C-A853-BE3A7BD5812C}" srcOrd="0" destOrd="0" presId="urn:microsoft.com/office/officeart/2005/8/layout/vList2"/>
    <dgm:cxn modelId="{293F48A0-6765-47C3-828D-39FA8A82C511}" type="presOf" srcId="{81D5B93D-0D68-47FE-B0AB-976D3C733AAB}" destId="{17A078E7-0A5A-4928-9034-94272B5B475C}" srcOrd="0" destOrd="0" presId="urn:microsoft.com/office/officeart/2005/8/layout/vList2"/>
    <dgm:cxn modelId="{916F8AA2-49AD-444C-B199-C2DAD9799524}" srcId="{81D5B93D-0D68-47FE-B0AB-976D3C733AAB}" destId="{71C3E0DC-5426-4C5A-A63B-42080EF70639}" srcOrd="0" destOrd="0" parTransId="{B4C49EE9-3A20-4D21-8D3C-8733FA2D3028}" sibTransId="{12A2A09E-4229-47F5-8732-A231687A0238}"/>
    <dgm:cxn modelId="{0BA276AF-2569-4CF7-9565-8458DD6B9194}" type="presOf" srcId="{6D139257-0A63-4AD8-9F96-5F8A9F026309}" destId="{F33A57BA-DC31-4DD3-B8E6-0DCD11405140}" srcOrd="0" destOrd="0" presId="urn:microsoft.com/office/officeart/2005/8/layout/vList2"/>
    <dgm:cxn modelId="{439DDBC4-8DAA-497B-ACDE-2E74D8A30FFB}" srcId="{81D5B93D-0D68-47FE-B0AB-976D3C733AAB}" destId="{D27540DF-B151-40AF-B715-3A4628FC8AE2}" srcOrd="3" destOrd="0" parTransId="{4EAFB18D-16D6-41CB-8273-B875FF1A21A2}" sibTransId="{277981AA-FA00-4F58-9891-162EA4534393}"/>
    <dgm:cxn modelId="{616B61F9-87D5-4794-BD36-9171A47B6CD8}" srcId="{81D5B93D-0D68-47FE-B0AB-976D3C733AAB}" destId="{B5D9974A-0872-4C4B-9A7D-D3C8095AF4FE}" srcOrd="1" destOrd="0" parTransId="{C9A9053D-D1A3-4112-9194-50C4E3EDB760}" sibTransId="{EDB08A4D-6E3C-4506-B42A-FF32DB7CC242}"/>
    <dgm:cxn modelId="{D555CC1B-38C7-46F6-92D5-B45D9221C24A}" type="presParOf" srcId="{17A078E7-0A5A-4928-9034-94272B5B475C}" destId="{9CA6D84C-0F23-4971-8D58-D4061FA18B7C}" srcOrd="0" destOrd="0" presId="urn:microsoft.com/office/officeart/2005/8/layout/vList2"/>
    <dgm:cxn modelId="{655FB7A2-FE1D-492A-9639-D5E364BF1FF4}" type="presParOf" srcId="{17A078E7-0A5A-4928-9034-94272B5B475C}" destId="{CBECF747-8178-47DD-80B8-5694FB897049}" srcOrd="1" destOrd="0" presId="urn:microsoft.com/office/officeart/2005/8/layout/vList2"/>
    <dgm:cxn modelId="{0B23B85E-6369-448B-923E-3F9BEFB84430}" type="presParOf" srcId="{17A078E7-0A5A-4928-9034-94272B5B475C}" destId="{E11BC7E3-C00C-468C-A853-BE3A7BD5812C}" srcOrd="2" destOrd="0" presId="urn:microsoft.com/office/officeart/2005/8/layout/vList2"/>
    <dgm:cxn modelId="{5E1048B1-2A1B-4867-A4B8-DC7D855E5F06}" type="presParOf" srcId="{17A078E7-0A5A-4928-9034-94272B5B475C}" destId="{F9110F7A-6EC0-4C6B-8C49-143C62C48BE4}" srcOrd="3" destOrd="0" presId="urn:microsoft.com/office/officeart/2005/8/layout/vList2"/>
    <dgm:cxn modelId="{D0ABBE26-0820-47BF-ACBE-62A641C8BAC1}" type="presParOf" srcId="{17A078E7-0A5A-4928-9034-94272B5B475C}" destId="{F33A57BA-DC31-4DD3-B8E6-0DCD11405140}" srcOrd="4" destOrd="0" presId="urn:microsoft.com/office/officeart/2005/8/layout/vList2"/>
    <dgm:cxn modelId="{7DA7988E-7D05-40AF-9536-6ED7FD7D7402}" type="presParOf" srcId="{17A078E7-0A5A-4928-9034-94272B5B475C}" destId="{9591ADA8-8D0B-4201-A94C-442AB23795BE}" srcOrd="5" destOrd="0" presId="urn:microsoft.com/office/officeart/2005/8/layout/vList2"/>
    <dgm:cxn modelId="{773DAC21-3280-4FD7-949C-3B466E9758ED}" type="presParOf" srcId="{17A078E7-0A5A-4928-9034-94272B5B475C}" destId="{184FE074-9801-4696-928C-A79A59E28E7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6F4C-741F-4EAD-909D-2DF1B8BD7308}">
      <dsp:nvSpPr>
        <dsp:cNvPr id="0" name=""/>
        <dsp:cNvSpPr/>
      </dsp:nvSpPr>
      <dsp:spPr>
        <a:xfrm>
          <a:off x="0" y="26153"/>
          <a:ext cx="6910387" cy="246211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purpose of this analysis is to look at tweets about the iPhone 13, determine if the tweet is positive, negative, or neutral, and then use this information to determine the public’s response to various iPhone features.</a:t>
          </a:r>
        </a:p>
      </dsp:txBody>
      <dsp:txXfrm>
        <a:off x="120191" y="146344"/>
        <a:ext cx="6670005" cy="2221736"/>
      </dsp:txXfrm>
    </dsp:sp>
    <dsp:sp modelId="{344F5C69-29DD-4904-B992-34F2321ED7DA}">
      <dsp:nvSpPr>
        <dsp:cNvPr id="0" name=""/>
        <dsp:cNvSpPr/>
      </dsp:nvSpPr>
      <dsp:spPr>
        <a:xfrm>
          <a:off x="0" y="2563152"/>
          <a:ext cx="6910387" cy="2462118"/>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This information can be used to analyze how consumers respond to the key features of iPhone 13 to be used by marketing and product development in order to identify improvements that could be highlighted for future iPhone models.</a:t>
          </a:r>
        </a:p>
      </dsp:txBody>
      <dsp:txXfrm>
        <a:off x="120191" y="2683343"/>
        <a:ext cx="6670005" cy="2221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6F4C-741F-4EAD-909D-2DF1B8BD7308}">
      <dsp:nvSpPr>
        <dsp:cNvPr id="0" name=""/>
        <dsp:cNvSpPr/>
      </dsp:nvSpPr>
      <dsp:spPr>
        <a:xfrm>
          <a:off x="0" y="70062"/>
          <a:ext cx="6910387" cy="15795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Tweets were collected via </a:t>
          </a:r>
          <a:r>
            <a:rPr lang="en-US" sz="3000" kern="1200" dirty="0" err="1"/>
            <a:t>Twint</a:t>
          </a:r>
          <a:r>
            <a:rPr lang="en-US" sz="3000" kern="1200" dirty="0"/>
            <a:t> over a two-week period from 09-26-21 to 10-09-21.</a:t>
          </a:r>
        </a:p>
      </dsp:txBody>
      <dsp:txXfrm>
        <a:off x="77105" y="147167"/>
        <a:ext cx="6756177" cy="1425290"/>
      </dsp:txXfrm>
    </dsp:sp>
    <dsp:sp modelId="{344F5C69-29DD-4904-B992-34F2321ED7DA}">
      <dsp:nvSpPr>
        <dsp:cNvPr id="0" name=""/>
        <dsp:cNvSpPr/>
      </dsp:nvSpPr>
      <dsp:spPr>
        <a:xfrm>
          <a:off x="0" y="1735962"/>
          <a:ext cx="6910387" cy="1579500"/>
        </a:xfrm>
        <a:prstGeom prst="roundRec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63,799 tweets were analyzed, limited to just those tweets in the English language.</a:t>
          </a:r>
        </a:p>
      </dsp:txBody>
      <dsp:txXfrm>
        <a:off x="77105" y="1813067"/>
        <a:ext cx="6756177" cy="1425290"/>
      </dsp:txXfrm>
    </dsp:sp>
    <dsp:sp modelId="{3FD2DDB8-0BD3-4B4A-9491-3CFCB410BD2A}">
      <dsp:nvSpPr>
        <dsp:cNvPr id="0" name=""/>
        <dsp:cNvSpPr/>
      </dsp:nvSpPr>
      <dsp:spPr>
        <a:xfrm>
          <a:off x="0" y="3401862"/>
          <a:ext cx="6910387" cy="157950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Collection of tweets is limited by the Twitter API which only keeps tweets for seven days.</a:t>
          </a:r>
        </a:p>
      </dsp:txBody>
      <dsp:txXfrm>
        <a:off x="77105" y="3478967"/>
        <a:ext cx="6756177" cy="1425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6F4C-741F-4EAD-909D-2DF1B8BD7308}">
      <dsp:nvSpPr>
        <dsp:cNvPr id="0" name=""/>
        <dsp:cNvSpPr/>
      </dsp:nvSpPr>
      <dsp:spPr>
        <a:xfrm>
          <a:off x="0" y="333312"/>
          <a:ext cx="6910387" cy="1053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most talked about aspect of the iPhone on Twitter is the Pro Max model, showing that features of the model such as a larger screen and better camera are favored by consumers.</a:t>
          </a:r>
        </a:p>
      </dsp:txBody>
      <dsp:txXfrm>
        <a:off x="51403" y="384715"/>
        <a:ext cx="6807581" cy="950194"/>
      </dsp:txXfrm>
    </dsp:sp>
    <dsp:sp modelId="{344F5C69-29DD-4904-B992-34F2321ED7DA}">
      <dsp:nvSpPr>
        <dsp:cNvPr id="0" name=""/>
        <dsp:cNvSpPr/>
      </dsp:nvSpPr>
      <dsp:spPr>
        <a:xfrm>
          <a:off x="0" y="1443912"/>
          <a:ext cx="6910387" cy="1053000"/>
        </a:xfrm>
        <a:prstGeom prst="roundRect">
          <a:avLst/>
        </a:prstGeom>
        <a:solidFill>
          <a:schemeClr val="accent2">
            <a:hueOff val="11784"/>
            <a:satOff val="-11496"/>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Overall reaction on the iPhone 13 was positive or neutral, showing that consumers were relatively pleased.</a:t>
          </a:r>
        </a:p>
      </dsp:txBody>
      <dsp:txXfrm>
        <a:off x="51403" y="1495315"/>
        <a:ext cx="6807581" cy="950194"/>
      </dsp:txXfrm>
    </dsp:sp>
    <dsp:sp modelId="{BE726DE2-F345-453E-B10E-FFE2DEE4C8E9}">
      <dsp:nvSpPr>
        <dsp:cNvPr id="0" name=""/>
        <dsp:cNvSpPr/>
      </dsp:nvSpPr>
      <dsp:spPr>
        <a:xfrm>
          <a:off x="0" y="2554512"/>
          <a:ext cx="6910387" cy="1053000"/>
        </a:xfrm>
        <a:prstGeom prst="roundRect">
          <a:avLst/>
        </a:prstGeom>
        <a:solidFill>
          <a:schemeClr val="accent2">
            <a:hueOff val="23569"/>
            <a:satOff val="-2299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People are more focused on improvements to battery life and the camera and react accordingly.</a:t>
          </a:r>
        </a:p>
      </dsp:txBody>
      <dsp:txXfrm>
        <a:off x="51403" y="2605915"/>
        <a:ext cx="6807581" cy="950194"/>
      </dsp:txXfrm>
    </dsp:sp>
    <dsp:sp modelId="{6E4B43A7-37F1-4207-8D93-478CA7790B4C}">
      <dsp:nvSpPr>
        <dsp:cNvPr id="0" name=""/>
        <dsp:cNvSpPr/>
      </dsp:nvSpPr>
      <dsp:spPr>
        <a:xfrm>
          <a:off x="0" y="3665112"/>
          <a:ext cx="6910387" cy="105300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Upgrading is also talked about on Twitter and negative reactions to upgrading could be due to updated features</a:t>
          </a:r>
        </a:p>
      </dsp:txBody>
      <dsp:txXfrm>
        <a:off x="51403" y="3716515"/>
        <a:ext cx="6807581" cy="9501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D84C-0F23-4971-8D58-D4061FA18B7C}">
      <dsp:nvSpPr>
        <dsp:cNvPr id="0" name=""/>
        <dsp:cNvSpPr/>
      </dsp:nvSpPr>
      <dsp:spPr>
        <a:xfrm>
          <a:off x="0" y="442932"/>
          <a:ext cx="6910387" cy="10003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Analysis of how Twitter sentiment affects stock market price could be looked at in order to get a better sense of how public opinion impacts Apple’s financial profile.</a:t>
          </a:r>
        </a:p>
      </dsp:txBody>
      <dsp:txXfrm>
        <a:off x="48833" y="491765"/>
        <a:ext cx="6812721" cy="902684"/>
      </dsp:txXfrm>
    </dsp:sp>
    <dsp:sp modelId="{E11BC7E3-C00C-468C-A853-BE3A7BD5812C}">
      <dsp:nvSpPr>
        <dsp:cNvPr id="0" name=""/>
        <dsp:cNvSpPr/>
      </dsp:nvSpPr>
      <dsp:spPr>
        <a:xfrm>
          <a:off x="0" y="1498002"/>
          <a:ext cx="6910387" cy="1000350"/>
        </a:xfrm>
        <a:prstGeom prst="roundRect">
          <a:avLst/>
        </a:prstGeom>
        <a:solidFill>
          <a:schemeClr val="accent2">
            <a:hueOff val="11784"/>
            <a:satOff val="-11496"/>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Time series modeling could also be used to see how Twitter sentiment changes over time, as well as use that to compare with financial data.</a:t>
          </a:r>
        </a:p>
      </dsp:txBody>
      <dsp:txXfrm>
        <a:off x="48833" y="1546835"/>
        <a:ext cx="6812721" cy="902684"/>
      </dsp:txXfrm>
    </dsp:sp>
    <dsp:sp modelId="{F33A57BA-DC31-4DD3-B8E6-0DCD11405140}">
      <dsp:nvSpPr>
        <dsp:cNvPr id="0" name=""/>
        <dsp:cNvSpPr/>
      </dsp:nvSpPr>
      <dsp:spPr>
        <a:xfrm>
          <a:off x="0" y="2553072"/>
          <a:ext cx="6910387" cy="1000350"/>
        </a:xfrm>
        <a:prstGeom prst="roundRect">
          <a:avLst/>
        </a:prstGeom>
        <a:solidFill>
          <a:schemeClr val="accent2">
            <a:hueOff val="23569"/>
            <a:satOff val="-2299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This analysis was just done over a two-week period immediately after release. Further analysis could be done over a longer period of time.</a:t>
          </a:r>
        </a:p>
      </dsp:txBody>
      <dsp:txXfrm>
        <a:off x="48833" y="2601905"/>
        <a:ext cx="6812721" cy="902684"/>
      </dsp:txXfrm>
    </dsp:sp>
    <dsp:sp modelId="{184FE074-9801-4696-928C-A79A59E28E72}">
      <dsp:nvSpPr>
        <dsp:cNvPr id="0" name=""/>
        <dsp:cNvSpPr/>
      </dsp:nvSpPr>
      <dsp:spPr>
        <a:xfrm>
          <a:off x="0" y="3608142"/>
          <a:ext cx="6910387" cy="100035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Modeling Twitter sentiment is limited to current trends because of the Twitter API only allowing you to gather tweets that are seven days old. Historical Twitter data is no longer available.</a:t>
          </a:r>
        </a:p>
      </dsp:txBody>
      <dsp:txXfrm>
        <a:off x="48833" y="3656975"/>
        <a:ext cx="6812721" cy="9026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00C8E-6DBE-43A3-8C25-3E9547C06C61}"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6482A-18E2-4F1C-8D2C-5FAAD6355CF0}" type="slidenum">
              <a:rPr lang="en-US" smtClean="0"/>
              <a:t>‹#›</a:t>
            </a:fld>
            <a:endParaRPr lang="en-US"/>
          </a:p>
        </p:txBody>
      </p:sp>
    </p:spTree>
    <p:extLst>
      <p:ext uri="{BB962C8B-B14F-4D97-AF65-F5344CB8AC3E}">
        <p14:creationId xmlns:p14="http://schemas.microsoft.com/office/powerpoint/2010/main" val="324966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Justin </a:t>
            </a:r>
            <a:r>
              <a:rPr lang="en-US" dirty="0" err="1"/>
              <a:t>Weible</a:t>
            </a:r>
            <a:r>
              <a:rPr lang="en-US" dirty="0"/>
              <a:t>, and I’m presenting a sentiment analysis of tweets related to the iPhone 13 release.</a:t>
            </a:r>
          </a:p>
          <a:p>
            <a:endParaRPr lang="en-US" dirty="0"/>
          </a:p>
          <a:p>
            <a:r>
              <a:rPr lang="en-US" dirty="0"/>
              <a:t>Apple’s market share in the global smartphone market remained steady at 15% in Q2 2021, so gauging consumer response to the newest product release could prove important in maintaining Apple’s position in the market.</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a:t>
            </a:fld>
            <a:endParaRPr lang="en-US"/>
          </a:p>
        </p:txBody>
      </p:sp>
    </p:spTree>
    <p:extLst>
      <p:ext uri="{BB962C8B-B14F-4D97-AF65-F5344CB8AC3E}">
        <p14:creationId xmlns:p14="http://schemas.microsoft.com/office/powerpoint/2010/main" val="2156746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Analysis of the number of words in tweets shows that the model predictions are accurate in terms of the </a:t>
            </a:r>
            <a:r>
              <a:rPr lang="en-US"/>
              <a:t>Pro  </a:t>
            </a:r>
            <a:r>
              <a:rPr lang="en-US" dirty="0"/>
              <a:t>Max, camera, and battery.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three features appear among the most popular words in the tweets that were analyzed.</a:t>
            </a:r>
          </a:p>
        </p:txBody>
      </p:sp>
      <p:sp>
        <p:nvSpPr>
          <p:cNvPr id="4" name="Slide Number Placeholder 3"/>
          <p:cNvSpPr>
            <a:spLocks noGrp="1"/>
          </p:cNvSpPr>
          <p:nvPr>
            <p:ph type="sldNum" sz="quarter" idx="5"/>
          </p:nvPr>
        </p:nvSpPr>
        <p:spPr/>
        <p:txBody>
          <a:bodyPr/>
          <a:lstStyle/>
          <a:p>
            <a:fld id="{5F96482A-18E2-4F1C-8D2C-5FAAD6355CF0}" type="slidenum">
              <a:rPr lang="en-US" smtClean="0"/>
              <a:t>10</a:t>
            </a:fld>
            <a:endParaRPr lang="en-US"/>
          </a:p>
        </p:txBody>
      </p:sp>
    </p:spTree>
    <p:extLst>
      <p:ext uri="{BB962C8B-B14F-4D97-AF65-F5344CB8AC3E}">
        <p14:creationId xmlns:p14="http://schemas.microsoft.com/office/powerpoint/2010/main" val="126211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days that have the most tweets.</a:t>
            </a:r>
          </a:p>
          <a:p>
            <a:endParaRPr lang="en-US" dirty="0"/>
          </a:p>
          <a:p>
            <a:r>
              <a:rPr lang="en-US" dirty="0"/>
              <a:t>October 5 and October 6 were the days that had the most tweets about the iPhone 13.</a:t>
            </a:r>
          </a:p>
          <a:p>
            <a:endParaRPr lang="en-US" dirty="0"/>
          </a:p>
          <a:p>
            <a:r>
              <a:rPr lang="en-US" dirty="0"/>
              <a:t>There were more tweets per day as the date was further from the iPhone 13 release date of September 24</a:t>
            </a:r>
            <a:r>
              <a:rPr lang="en-US" baseline="30000" dirty="0"/>
              <a:t>th</a:t>
            </a:r>
            <a:r>
              <a:rPr lang="en-US" dirty="0"/>
              <a:t>, </a:t>
            </a:r>
          </a:p>
          <a:p>
            <a:endParaRPr lang="en-US" dirty="0"/>
          </a:p>
          <a:p>
            <a:r>
              <a:rPr lang="en-US" dirty="0"/>
              <a:t>This could be explained by shipping times and reflects when consumers received their product.</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11</a:t>
            </a:fld>
            <a:endParaRPr lang="en-US"/>
          </a:p>
        </p:txBody>
      </p:sp>
    </p:spTree>
    <p:extLst>
      <p:ext uri="{BB962C8B-B14F-4D97-AF65-F5344CB8AC3E}">
        <p14:creationId xmlns:p14="http://schemas.microsoft.com/office/powerpoint/2010/main" val="117203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Twitter sentiment analysis shows most people were pleased with iPhone 13.</a:t>
            </a:r>
          </a:p>
          <a:p>
            <a:pPr marL="285750" indent="-285750">
              <a:buFont typeface="Arial" panose="020B0604020202020204" pitchFamily="34" charset="0"/>
              <a:buChar char="•"/>
            </a:pPr>
            <a:r>
              <a:rPr lang="en-US"/>
              <a:t>Sentiment analysis shows that most tweets were classified as positive or neutral.</a:t>
            </a:r>
          </a:p>
          <a:p>
            <a:pPr marL="285750" indent="-285750">
              <a:buFont typeface="Arial" panose="020B0604020202020204" pitchFamily="34" charset="0"/>
              <a:buChar char="•"/>
            </a:pPr>
            <a:r>
              <a:rPr lang="en-US"/>
              <a:t>Almost 85% of tweets were classified as positive or neutral.</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12</a:t>
            </a:fld>
            <a:endParaRPr lang="en-US"/>
          </a:p>
        </p:txBody>
      </p:sp>
    </p:spTree>
    <p:extLst>
      <p:ext uri="{BB962C8B-B14F-4D97-AF65-F5344CB8AC3E}">
        <p14:creationId xmlns:p14="http://schemas.microsoft.com/office/powerpoint/2010/main" val="1284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information from feature </a:t>
            </a:r>
            <a:r>
              <a:rPr lang="en-US" dirty="0" err="1"/>
              <a:t>importances</a:t>
            </a:r>
            <a:r>
              <a:rPr lang="en-US" dirty="0"/>
              <a:t> and the sentiment analysis, I looked at the number of tweets about each of the key features in order to identify customer engagement with each feature.</a:t>
            </a:r>
          </a:p>
          <a:p>
            <a:endParaRPr lang="en-US" dirty="0"/>
          </a:p>
          <a:p>
            <a:r>
              <a:rPr lang="en-US" dirty="0"/>
              <a:t>The Pro Max is clearly the most tweeted about out of all the features, reflecting that people react to the top-of-the-line model.</a:t>
            </a:r>
          </a:p>
          <a:p>
            <a:endParaRPr lang="en-US" dirty="0"/>
          </a:p>
          <a:p>
            <a:r>
              <a:rPr lang="en-US" dirty="0"/>
              <a:t>Other features that consumers react to positively are the battery life and the camera, showing that further product development on these features is being well-received.</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13</a:t>
            </a:fld>
            <a:endParaRPr lang="en-US"/>
          </a:p>
        </p:txBody>
      </p:sp>
    </p:spTree>
    <p:extLst>
      <p:ext uri="{BB962C8B-B14F-4D97-AF65-F5344CB8AC3E}">
        <p14:creationId xmlns:p14="http://schemas.microsoft.com/office/powerpoint/2010/main" val="728424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was also a negative reaction to the Pro Max model, the battery life, and the camera.</a:t>
            </a:r>
          </a:p>
          <a:p>
            <a:endParaRPr lang="en-US" dirty="0"/>
          </a:p>
          <a:p>
            <a:r>
              <a:rPr lang="en-US" dirty="0"/>
              <a:t>Deeper analysis may need to be done, as that could also be affected by there being negative reactions to both </a:t>
            </a:r>
          </a:p>
        </p:txBody>
      </p:sp>
      <p:sp>
        <p:nvSpPr>
          <p:cNvPr id="4" name="Slide Number Placeholder 3"/>
          <p:cNvSpPr>
            <a:spLocks noGrp="1"/>
          </p:cNvSpPr>
          <p:nvPr>
            <p:ph type="sldNum" sz="quarter" idx="5"/>
          </p:nvPr>
        </p:nvSpPr>
        <p:spPr/>
        <p:txBody>
          <a:bodyPr/>
          <a:lstStyle/>
          <a:p>
            <a:fld id="{5F96482A-18E2-4F1C-8D2C-5FAAD6355CF0}" type="slidenum">
              <a:rPr lang="en-US" smtClean="0"/>
              <a:t>14</a:t>
            </a:fld>
            <a:endParaRPr lang="en-US"/>
          </a:p>
        </p:txBody>
      </p:sp>
    </p:spTree>
    <p:extLst>
      <p:ext uri="{BB962C8B-B14F-4D97-AF65-F5344CB8AC3E}">
        <p14:creationId xmlns:p14="http://schemas.microsoft.com/office/powerpoint/2010/main" val="229765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F96482A-18E2-4F1C-8D2C-5FAAD6355CF0}" type="slidenum">
              <a:rPr lang="en-US" smtClean="0"/>
              <a:t>15</a:t>
            </a:fld>
            <a:endParaRPr lang="en-US"/>
          </a:p>
        </p:txBody>
      </p:sp>
    </p:spTree>
    <p:extLst>
      <p:ext uri="{BB962C8B-B14F-4D97-AF65-F5344CB8AC3E}">
        <p14:creationId xmlns:p14="http://schemas.microsoft.com/office/powerpoint/2010/main" val="995140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16</a:t>
            </a:fld>
            <a:endParaRPr lang="en-US"/>
          </a:p>
        </p:txBody>
      </p:sp>
    </p:spTree>
    <p:extLst>
      <p:ext uri="{BB962C8B-B14F-4D97-AF65-F5344CB8AC3E}">
        <p14:creationId xmlns:p14="http://schemas.microsoft.com/office/powerpoint/2010/main" val="377678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purpose of this analysis is to look at tweets about the iPhone 13, determine if the tweet is positive, negative, or neutral, and then use this information to determine the public’s response to various iPhone features.</a:t>
            </a:r>
          </a:p>
          <a:p>
            <a:endParaRPr lang="en-US" dirty="0"/>
          </a:p>
          <a:p>
            <a:pPr lvl="0"/>
            <a:r>
              <a:rPr lang="en-US" dirty="0"/>
              <a:t>This information can be used to analyze how consumers respond to the key features of iPhone 13 to be used by marketing and product development in order to identify improvements that could be highlighted for future iPhone models.</a:t>
            </a:r>
          </a:p>
          <a:p>
            <a:endParaRPr lang="en-US" dirty="0"/>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2</a:t>
            </a:fld>
            <a:endParaRPr lang="en-US"/>
          </a:p>
        </p:txBody>
      </p:sp>
    </p:spTree>
    <p:extLst>
      <p:ext uri="{BB962C8B-B14F-4D97-AF65-F5344CB8AC3E}">
        <p14:creationId xmlns:p14="http://schemas.microsoft.com/office/powerpoint/2010/main" val="2507337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was sourced from Twitter and obtained via </a:t>
            </a:r>
            <a:r>
              <a:rPr lang="en-US" dirty="0" err="1"/>
              <a:t>Twint</a:t>
            </a:r>
            <a:r>
              <a:rPr lang="en-US" dirty="0"/>
              <a:t>.</a:t>
            </a:r>
          </a:p>
          <a:p>
            <a:endParaRPr lang="en-US" dirty="0"/>
          </a:p>
          <a:p>
            <a:r>
              <a:rPr lang="en-US" dirty="0"/>
              <a:t>These tweets were collected over a two-week period from September 26, 2021, to October 9, 2021, coinciding with the two-week period following the release of the iPhone 13 on September 24.</a:t>
            </a:r>
          </a:p>
          <a:p>
            <a:endParaRPr lang="en-US" dirty="0"/>
          </a:p>
          <a:p>
            <a:r>
              <a:rPr lang="en-US" dirty="0"/>
              <a:t>Tweets were collected two days after release in order to account for sales over opening weekend.</a:t>
            </a:r>
          </a:p>
          <a:p>
            <a:endParaRPr lang="en-US" dirty="0"/>
          </a:p>
          <a:p>
            <a:r>
              <a:rPr lang="en-US" dirty="0"/>
              <a:t>An overall total of 129,344 tweets were collected from Twitter encompassing all languages, but the number of tweets was reduced to 63,799 tweets to include only the tweets in English.</a:t>
            </a:r>
          </a:p>
          <a:p>
            <a:endParaRPr lang="en-US" dirty="0"/>
          </a:p>
          <a:p>
            <a:r>
              <a:rPr lang="en-US" dirty="0"/>
              <a:t>Twitter’s API only makes tweets available for seven days, and </a:t>
            </a:r>
            <a:r>
              <a:rPr lang="en-US" dirty="0" err="1"/>
              <a:t>Twint</a:t>
            </a:r>
            <a:r>
              <a:rPr lang="en-US" dirty="0"/>
              <a:t> currently also has this restriction.</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3</a:t>
            </a:fld>
            <a:endParaRPr lang="en-US"/>
          </a:p>
        </p:txBody>
      </p:sp>
    </p:spTree>
    <p:extLst>
      <p:ext uri="{BB962C8B-B14F-4D97-AF65-F5344CB8AC3E}">
        <p14:creationId xmlns:p14="http://schemas.microsoft.com/office/powerpoint/2010/main" val="119165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solidFill>
                  <a:schemeClr val="bg1"/>
                </a:solidFill>
              </a:rPr>
              <a:t>VADER was used for the sentiment analysis in order to determine the classification of the tweet.</a:t>
            </a:r>
          </a:p>
          <a:p>
            <a:pPr marL="285750" indent="-285750">
              <a:buFont typeface="Arial" panose="020B0604020202020204" pitchFamily="34" charset="0"/>
              <a:buChar char="•"/>
            </a:pPr>
            <a:r>
              <a:rPr lang="en-US" dirty="0">
                <a:solidFill>
                  <a:schemeClr val="bg1"/>
                </a:solidFill>
              </a:rPr>
              <a:t>The overall reaction to the iPhone 13 was positive or neutral.</a:t>
            </a:r>
          </a:p>
          <a:p>
            <a:pPr marL="0" indent="0">
              <a:buFont typeface="Arial" panose="020B0604020202020204" pitchFamily="34" charset="0"/>
              <a:buNone/>
            </a:pPr>
            <a:endParaRPr lang="en-US" dirty="0">
              <a:solidFill>
                <a:schemeClr val="bg1"/>
              </a:solidFill>
            </a:endParaRPr>
          </a:p>
        </p:txBody>
      </p:sp>
      <p:sp>
        <p:nvSpPr>
          <p:cNvPr id="4" name="Slide Number Placeholder 3"/>
          <p:cNvSpPr>
            <a:spLocks noGrp="1"/>
          </p:cNvSpPr>
          <p:nvPr>
            <p:ph type="sldNum" sz="quarter" idx="5"/>
          </p:nvPr>
        </p:nvSpPr>
        <p:spPr/>
        <p:txBody>
          <a:bodyPr/>
          <a:lstStyle/>
          <a:p>
            <a:fld id="{5F96482A-18E2-4F1C-8D2C-5FAAD6355CF0}" type="slidenum">
              <a:rPr lang="en-US" smtClean="0"/>
              <a:t>4</a:t>
            </a:fld>
            <a:endParaRPr lang="en-US"/>
          </a:p>
        </p:txBody>
      </p:sp>
    </p:spTree>
    <p:extLst>
      <p:ext uri="{BB962C8B-B14F-4D97-AF65-F5344CB8AC3E}">
        <p14:creationId xmlns:p14="http://schemas.microsoft.com/office/powerpoint/2010/main" val="81764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tweet was cleaned in order to remove </a:t>
            </a:r>
            <a:r>
              <a:rPr lang="en-US" b="0" i="0" dirty="0">
                <a:solidFill>
                  <a:srgbClr val="BDC1C6"/>
                </a:solidFill>
                <a:effectLst/>
                <a:latin typeface="Roboto" panose="02000000000000000000" pitchFamily="2" charset="0"/>
              </a:rPr>
              <a:t>articles, prepositions, pronouns, conjunctions, and other common words, as well as hashtags and mentions.</a:t>
            </a:r>
          </a:p>
          <a:p>
            <a:endParaRPr lang="en-US" dirty="0"/>
          </a:p>
          <a:p>
            <a:r>
              <a:rPr lang="en-US" dirty="0"/>
              <a:t>These cleaned tweets were run through a number of classification models in order to achieve the most balanced model that would predict whether a tweet would be classified as positive, negative, or neutral.</a:t>
            </a:r>
          </a:p>
          <a:p>
            <a:endParaRPr lang="en-US" dirty="0"/>
          </a:p>
          <a:p>
            <a:r>
              <a:rPr lang="en-US" dirty="0"/>
              <a:t>The best overall model in all categories was a Random Forest model with Decision Tree coming in second.</a:t>
            </a:r>
          </a:p>
          <a:p>
            <a:endParaRPr lang="en-US" dirty="0"/>
          </a:p>
          <a:p>
            <a:r>
              <a:rPr lang="en-US" dirty="0"/>
              <a:t>A Logistic Regression model also proved to be useful for a very specific situation.</a:t>
            </a:r>
          </a:p>
        </p:txBody>
      </p:sp>
      <p:sp>
        <p:nvSpPr>
          <p:cNvPr id="4" name="Slide Number Placeholder 3"/>
          <p:cNvSpPr>
            <a:spLocks noGrp="1"/>
          </p:cNvSpPr>
          <p:nvPr>
            <p:ph type="sldNum" sz="quarter" idx="5"/>
          </p:nvPr>
        </p:nvSpPr>
        <p:spPr/>
        <p:txBody>
          <a:bodyPr/>
          <a:lstStyle/>
          <a:p>
            <a:fld id="{5F96482A-18E2-4F1C-8D2C-5FAAD6355CF0}" type="slidenum">
              <a:rPr lang="en-US" smtClean="0"/>
              <a:t>5</a:t>
            </a:fld>
            <a:endParaRPr lang="en-US"/>
          </a:p>
        </p:txBody>
      </p:sp>
    </p:spTree>
    <p:extLst>
      <p:ext uri="{BB962C8B-B14F-4D97-AF65-F5344CB8AC3E}">
        <p14:creationId xmlns:p14="http://schemas.microsoft.com/office/powerpoint/2010/main" val="128730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generated the best overall scores out of any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Random Forest model proved to not be good at predicting negative tweets likely due to the class imbalance of the data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very high number of false negatives were generated, which could be acceptable since the model is predicting a number of tweets will be negative although they’re actually positive.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you’re looking to predict positive opinions on the iPhone, this model is much more useful because positive and neutral F1 scores are 0.90 and 0.92 respectively, showing that the model does a good job of predicting positive tweets and neutral tweets, despite not being as accurate at predicting negative tweets.</a:t>
            </a:r>
          </a:p>
        </p:txBody>
      </p:sp>
      <p:sp>
        <p:nvSpPr>
          <p:cNvPr id="4" name="Slide Number Placeholder 3"/>
          <p:cNvSpPr>
            <a:spLocks noGrp="1"/>
          </p:cNvSpPr>
          <p:nvPr>
            <p:ph type="sldNum" sz="quarter" idx="5"/>
          </p:nvPr>
        </p:nvSpPr>
        <p:spPr/>
        <p:txBody>
          <a:bodyPr/>
          <a:lstStyle/>
          <a:p>
            <a:fld id="{5F96482A-18E2-4F1C-8D2C-5FAAD6355CF0}" type="slidenum">
              <a:rPr lang="en-US" smtClean="0"/>
              <a:t>6</a:t>
            </a:fld>
            <a:endParaRPr lang="en-US"/>
          </a:p>
        </p:txBody>
      </p:sp>
    </p:spTree>
    <p:extLst>
      <p:ext uri="{BB962C8B-B14F-4D97-AF65-F5344CB8AC3E}">
        <p14:creationId xmlns:p14="http://schemas.microsoft.com/office/powerpoint/2010/main" val="57810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is another good option for a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was not as accurate with all three classifications as Random Forest.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Logistic Regression did a better job of reducing the number of false negatives in model prediction with a Recall score of 0.70 compared to Random Forest’s recall score of 0.60.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models are viable depending on what situation you want to analyze.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is a better option if you’re trying to predict negative tweets while reducing the number of false negatives, but overall, the Random Forest model is more accurate than Logistic Regression.</a:t>
            </a:r>
          </a:p>
        </p:txBody>
      </p:sp>
      <p:sp>
        <p:nvSpPr>
          <p:cNvPr id="4" name="Slide Number Placeholder 3"/>
          <p:cNvSpPr>
            <a:spLocks noGrp="1"/>
          </p:cNvSpPr>
          <p:nvPr>
            <p:ph type="sldNum" sz="quarter" idx="5"/>
          </p:nvPr>
        </p:nvSpPr>
        <p:spPr/>
        <p:txBody>
          <a:bodyPr/>
          <a:lstStyle/>
          <a:p>
            <a:fld id="{5F96482A-18E2-4F1C-8D2C-5FAAD6355CF0}" type="slidenum">
              <a:rPr lang="en-US" smtClean="0"/>
              <a:t>7</a:t>
            </a:fld>
            <a:endParaRPr lang="en-US"/>
          </a:p>
        </p:txBody>
      </p:sp>
    </p:spTree>
    <p:extLst>
      <p:ext uri="{BB962C8B-B14F-4D97-AF65-F5344CB8AC3E}">
        <p14:creationId xmlns:p14="http://schemas.microsoft.com/office/powerpoint/2010/main" val="29670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Random Forest model to analyze feature importance since that model produced the most balanced results.</a:t>
            </a:r>
          </a:p>
          <a:p>
            <a:endParaRPr lang="en-US" dirty="0"/>
          </a:p>
          <a:p>
            <a:r>
              <a:rPr lang="en-US" dirty="0"/>
              <a:t>After analyzing feature </a:t>
            </a:r>
            <a:r>
              <a:rPr lang="en-US" dirty="0" err="1"/>
              <a:t>importances</a:t>
            </a:r>
            <a:r>
              <a:rPr lang="en-US" dirty="0"/>
              <a:t>, it became clear that a number of words were deemed important by the model that weren’t directly related to the actual features with a number of adjectives being highlighted, as well as AT&amp;T Explore, which is not pertinent to Apple. </a:t>
            </a:r>
          </a:p>
        </p:txBody>
      </p:sp>
      <p:sp>
        <p:nvSpPr>
          <p:cNvPr id="4" name="Slide Number Placeholder 3"/>
          <p:cNvSpPr>
            <a:spLocks noGrp="1"/>
          </p:cNvSpPr>
          <p:nvPr>
            <p:ph type="sldNum" sz="quarter" idx="5"/>
          </p:nvPr>
        </p:nvSpPr>
        <p:spPr/>
        <p:txBody>
          <a:bodyPr/>
          <a:lstStyle/>
          <a:p>
            <a:fld id="{5F96482A-18E2-4F1C-8D2C-5FAAD6355CF0}" type="slidenum">
              <a:rPr lang="en-US" smtClean="0"/>
              <a:t>8</a:t>
            </a:fld>
            <a:endParaRPr lang="en-US"/>
          </a:p>
        </p:txBody>
      </p:sp>
    </p:spTree>
    <p:extLst>
      <p:ext uri="{BB962C8B-B14F-4D97-AF65-F5344CB8AC3E}">
        <p14:creationId xmlns:p14="http://schemas.microsoft.com/office/powerpoint/2010/main" val="256928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analysis was done on feature </a:t>
            </a:r>
            <a:r>
              <a:rPr lang="en-US" dirty="0" err="1"/>
              <a:t>importances</a:t>
            </a:r>
            <a:r>
              <a:rPr lang="en-US" dirty="0"/>
              <a:t>, but this time, just the key features of the iPhone were isolated in order to see their </a:t>
            </a:r>
            <a:r>
              <a:rPr lang="en-US" dirty="0" err="1"/>
              <a:t>importances</a:t>
            </a:r>
            <a:r>
              <a:rPr lang="en-US" dirty="0"/>
              <a:t> to the model in order to remove words that were unrelated to the features.</a:t>
            </a:r>
          </a:p>
          <a:p>
            <a:pPr marL="0" indent="0">
              <a:buFontTx/>
              <a:buNone/>
            </a:pPr>
            <a:endParaRPr lang="en-US" dirty="0"/>
          </a:p>
          <a:p>
            <a:pPr marL="0" indent="0">
              <a:buFontTx/>
              <a:buNone/>
            </a:pPr>
            <a:r>
              <a:rPr lang="en-US" dirty="0"/>
              <a:t>Battery, display, camera, pro, max, price, upgrade, color, and screen were chosen as those are features that are commonly updated in each model.  </a:t>
            </a:r>
          </a:p>
          <a:p>
            <a:pPr marL="0" indent="0">
              <a:buFontTx/>
              <a:buNone/>
            </a:pPr>
            <a:endParaRPr lang="en-US" dirty="0"/>
          </a:p>
          <a:p>
            <a:pPr marL="0" indent="0">
              <a:buFontTx/>
              <a:buNone/>
            </a:pPr>
            <a:r>
              <a:rPr lang="en-US" dirty="0"/>
              <a:t>Pro and Max were used to identify the Pro and Pro Max models of iPhone.</a:t>
            </a:r>
          </a:p>
          <a:p>
            <a:pPr marL="171450" indent="-171450">
              <a:buFontTx/>
              <a:buChar char="-"/>
            </a:pPr>
            <a:endParaRPr lang="en-US" dirty="0"/>
          </a:p>
          <a:p>
            <a:pPr marL="0" indent="0">
              <a:buFontTx/>
              <a:buNone/>
            </a:pPr>
            <a:r>
              <a:rPr lang="en-US" dirty="0"/>
              <a:t>- The model predicts that the top features were pro and max, which shows that consumers are more interested in the iPhone Pro Max model than the other models on offer.</a:t>
            </a:r>
          </a:p>
          <a:p>
            <a:pPr marL="0" indent="0">
              <a:buFontTx/>
              <a:buNone/>
            </a:pPr>
            <a:endParaRPr lang="en-US" dirty="0"/>
          </a:p>
          <a:p>
            <a:pPr marL="0" indent="0">
              <a:buFontTx/>
              <a:buNone/>
            </a:pPr>
            <a:r>
              <a:rPr lang="en-US" dirty="0"/>
              <a:t>- The model also predicts that consumers pay attention to the battery and the camera more than other features like the display or color.</a:t>
            </a:r>
          </a:p>
          <a:p>
            <a:pPr marL="0" indent="0">
              <a:buFontTx/>
              <a:buNone/>
            </a:pPr>
            <a:endParaRPr lang="en-US" dirty="0"/>
          </a:p>
          <a:p>
            <a:pPr marL="0" indent="0">
              <a:buFontTx/>
              <a:buNone/>
            </a:pPr>
            <a:r>
              <a:rPr lang="en-US" dirty="0"/>
              <a:t>- Predictions also show that consumers also focus on whether they need to upgrade their phones to the newest model.</a:t>
            </a:r>
          </a:p>
        </p:txBody>
      </p:sp>
      <p:sp>
        <p:nvSpPr>
          <p:cNvPr id="4" name="Slide Number Placeholder 3"/>
          <p:cNvSpPr>
            <a:spLocks noGrp="1"/>
          </p:cNvSpPr>
          <p:nvPr>
            <p:ph type="sldNum" sz="quarter" idx="5"/>
          </p:nvPr>
        </p:nvSpPr>
        <p:spPr/>
        <p:txBody>
          <a:bodyPr/>
          <a:lstStyle/>
          <a:p>
            <a:fld id="{5F96482A-18E2-4F1C-8D2C-5FAAD6355CF0}" type="slidenum">
              <a:rPr lang="en-US" smtClean="0"/>
              <a:t>9</a:t>
            </a:fld>
            <a:endParaRPr lang="en-US"/>
          </a:p>
        </p:txBody>
      </p:sp>
    </p:spTree>
    <p:extLst>
      <p:ext uri="{BB962C8B-B14F-4D97-AF65-F5344CB8AC3E}">
        <p14:creationId xmlns:p14="http://schemas.microsoft.com/office/powerpoint/2010/main" val="416325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ustinweible/iphone_13_analysis" TargetMode="External"/><Relationship Id="rId2" Type="http://schemas.openxmlformats.org/officeDocument/2006/relationships/hyperlink" Target="mailto:jweible2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84814" y="640080"/>
            <a:ext cx="3659246" cy="2850319"/>
          </a:xfrm>
        </p:spPr>
        <p:txBody>
          <a:bodyPr>
            <a:normAutofit/>
          </a:bodyPr>
          <a:lstStyle/>
          <a:p>
            <a:r>
              <a:rPr lang="en-US" sz="5000">
                <a:solidFill>
                  <a:srgbClr val="FFFFFF"/>
                </a:solidFill>
              </a:rPr>
              <a:t>Sentiment Analysis of iPhone 13 Release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84814" y="3812134"/>
            <a:ext cx="3659246" cy="2349823"/>
          </a:xfrm>
        </p:spPr>
        <p:txBody>
          <a:bodyPr>
            <a:normAutofit/>
          </a:bodyPr>
          <a:lstStyle/>
          <a:p>
            <a:r>
              <a:rPr lang="en-US" sz="1800">
                <a:solidFill>
                  <a:srgbClr val="FFFFFF"/>
                </a:solidFill>
              </a:rPr>
              <a:t>By justin weible</a:t>
            </a:r>
          </a:p>
        </p:txBody>
      </p:sp>
      <p:cxnSp>
        <p:nvCxnSpPr>
          <p:cNvPr id="41" name="Straight Connector 4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23007" r="15011"/>
          <a:stretch/>
        </p:blipFill>
        <p:spPr>
          <a:xfrm>
            <a:off x="4635095" y="10"/>
            <a:ext cx="7556889" cy="6857990"/>
          </a:xfrm>
          <a:prstGeom prst="rect">
            <a:avLst/>
          </a:prstGeom>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histogram&#10;&#10;Description automatically generated">
            <a:extLst>
              <a:ext uri="{FF2B5EF4-FFF2-40B4-BE49-F238E27FC236}">
                <a16:creationId xmlns:a16="http://schemas.microsoft.com/office/drawing/2014/main" id="{F3E25D77-8053-4EAB-9A6A-1AAE4D9D3982}"/>
              </a:ext>
            </a:extLst>
          </p:cNvPr>
          <p:cNvPicPr>
            <a:picLocks noChangeAspect="1"/>
          </p:cNvPicPr>
          <p:nvPr/>
        </p:nvPicPr>
        <p:blipFill>
          <a:blip r:embed="rId3"/>
          <a:stretch>
            <a:fillRect/>
          </a:stretch>
        </p:blipFill>
        <p:spPr>
          <a:xfrm>
            <a:off x="939530" y="2307380"/>
            <a:ext cx="10312939" cy="4041557"/>
          </a:xfrm>
          <a:prstGeom prst="rect">
            <a:avLst/>
          </a:prstGeom>
        </p:spPr>
      </p:pic>
    </p:spTree>
    <p:extLst>
      <p:ext uri="{BB962C8B-B14F-4D97-AF65-F5344CB8AC3E}">
        <p14:creationId xmlns:p14="http://schemas.microsoft.com/office/powerpoint/2010/main" val="136339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bar chart&#10;&#10;Description automatically generated">
            <a:extLst>
              <a:ext uri="{FF2B5EF4-FFF2-40B4-BE49-F238E27FC236}">
                <a16:creationId xmlns:a16="http://schemas.microsoft.com/office/drawing/2014/main" id="{FC50C19C-295D-4BE3-A7E6-4F102E868FCA}"/>
              </a:ext>
            </a:extLst>
          </p:cNvPr>
          <p:cNvPicPr>
            <a:picLocks noChangeAspect="1"/>
          </p:cNvPicPr>
          <p:nvPr/>
        </p:nvPicPr>
        <p:blipFill>
          <a:blip r:embed="rId3"/>
          <a:stretch>
            <a:fillRect/>
          </a:stretch>
        </p:blipFill>
        <p:spPr>
          <a:xfrm>
            <a:off x="1547160" y="2323844"/>
            <a:ext cx="9097645" cy="3658111"/>
          </a:xfrm>
          <a:prstGeom prst="rect">
            <a:avLst/>
          </a:prstGeom>
        </p:spPr>
      </p:pic>
    </p:spTree>
    <p:extLst>
      <p:ext uri="{BB962C8B-B14F-4D97-AF65-F5344CB8AC3E}">
        <p14:creationId xmlns:p14="http://schemas.microsoft.com/office/powerpoint/2010/main" val="13330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pie chart&#10;&#10;Description automatically generated">
            <a:extLst>
              <a:ext uri="{FF2B5EF4-FFF2-40B4-BE49-F238E27FC236}">
                <a16:creationId xmlns:a16="http://schemas.microsoft.com/office/drawing/2014/main" id="{A31FBBCE-9DE3-4587-831A-4C31F2983C85}"/>
              </a:ext>
            </a:extLst>
          </p:cNvPr>
          <p:cNvPicPr>
            <a:picLocks noChangeAspect="1"/>
          </p:cNvPicPr>
          <p:nvPr/>
        </p:nvPicPr>
        <p:blipFill>
          <a:blip r:embed="rId3"/>
          <a:stretch>
            <a:fillRect/>
          </a:stretch>
        </p:blipFill>
        <p:spPr>
          <a:xfrm>
            <a:off x="3227355" y="1917877"/>
            <a:ext cx="5737255" cy="4470046"/>
          </a:xfrm>
          <a:prstGeom prst="rect">
            <a:avLst/>
          </a:prstGeom>
        </p:spPr>
      </p:pic>
    </p:spTree>
    <p:extLst>
      <p:ext uri="{BB962C8B-B14F-4D97-AF65-F5344CB8AC3E}">
        <p14:creationId xmlns:p14="http://schemas.microsoft.com/office/powerpoint/2010/main" val="247384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C6E193CB-593F-4469-AA9A-6FF84ACFFC36}"/>
              </a:ext>
            </a:extLst>
          </p:cNvPr>
          <p:cNvPicPr>
            <a:picLocks noChangeAspect="1"/>
          </p:cNvPicPr>
          <p:nvPr/>
        </p:nvPicPr>
        <p:blipFill>
          <a:blip r:embed="rId3"/>
          <a:stretch>
            <a:fillRect/>
          </a:stretch>
        </p:blipFill>
        <p:spPr>
          <a:xfrm>
            <a:off x="1625512" y="1975854"/>
            <a:ext cx="9402640" cy="4257306"/>
          </a:xfrm>
          <a:prstGeom prst="rect">
            <a:avLst/>
          </a:prstGeom>
        </p:spPr>
      </p:pic>
    </p:spTree>
    <p:extLst>
      <p:ext uri="{BB962C8B-B14F-4D97-AF65-F5344CB8AC3E}">
        <p14:creationId xmlns:p14="http://schemas.microsoft.com/office/powerpoint/2010/main" val="39923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bar chart&#10;&#10;Description automatically generated">
            <a:extLst>
              <a:ext uri="{FF2B5EF4-FFF2-40B4-BE49-F238E27FC236}">
                <a16:creationId xmlns:a16="http://schemas.microsoft.com/office/drawing/2014/main" id="{8C183C1A-B2A6-469E-8774-7BC0753AFBF2}"/>
              </a:ext>
            </a:extLst>
          </p:cNvPr>
          <p:cNvPicPr>
            <a:picLocks noChangeAspect="1"/>
          </p:cNvPicPr>
          <p:nvPr/>
        </p:nvPicPr>
        <p:blipFill>
          <a:blip r:embed="rId3"/>
          <a:stretch>
            <a:fillRect/>
          </a:stretch>
        </p:blipFill>
        <p:spPr>
          <a:xfrm>
            <a:off x="1607360" y="2060313"/>
            <a:ext cx="9139303" cy="4172847"/>
          </a:xfrm>
          <a:prstGeom prst="rect">
            <a:avLst/>
          </a:prstGeom>
        </p:spPr>
      </p:pic>
    </p:spTree>
    <p:extLst>
      <p:ext uri="{BB962C8B-B14F-4D97-AF65-F5344CB8AC3E}">
        <p14:creationId xmlns:p14="http://schemas.microsoft.com/office/powerpoint/2010/main" val="14527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458AAB0-19A3-4EE8-AA73-8DB8CC8A6B10}"/>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4100">
                <a:solidFill>
                  <a:schemeClr val="tx1">
                    <a:lumMod val="75000"/>
                    <a:lumOff val="25000"/>
                  </a:schemeClr>
                </a:solidFill>
              </a:rPr>
              <a:t>Conclusions</a:t>
            </a:r>
          </a:p>
        </p:txBody>
      </p:sp>
      <p:cxnSp>
        <p:nvCxnSpPr>
          <p:cNvPr id="18" name="Straight Connector 1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3D38C693-7B23-4D6A-9780-6AA1F9C6C9B7}"/>
              </a:ext>
            </a:extLst>
          </p:cNvPr>
          <p:cNvGraphicFramePr>
            <a:graphicFrameLocks noGrp="1"/>
          </p:cNvGraphicFramePr>
          <p:nvPr>
            <p:ph idx="1"/>
            <p:extLst>
              <p:ext uri="{D42A27DB-BD31-4B8C-83A1-F6EECF244321}">
                <p14:modId xmlns:p14="http://schemas.microsoft.com/office/powerpoint/2010/main" val="348787246"/>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95278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FF4C78C6-FBD2-4C4E-B377-A0D39B07C8D4}"/>
              </a:ext>
            </a:extLst>
          </p:cNvPr>
          <p:cNvSpPr>
            <a:spLocks noGrp="1"/>
          </p:cNvSpPr>
          <p:nvPr>
            <p:ph type="title"/>
          </p:nvPr>
        </p:nvSpPr>
        <p:spPr>
          <a:xfrm>
            <a:off x="642259" y="634946"/>
            <a:ext cx="3372529" cy="5055904"/>
          </a:xfrm>
        </p:spPr>
        <p:txBody>
          <a:bodyPr anchor="ctr">
            <a:normAutofit/>
          </a:bodyPr>
          <a:lstStyle/>
          <a:p>
            <a:r>
              <a:rPr lang="en-US" sz="2600"/>
              <a:t>Future Recommendations</a:t>
            </a:r>
          </a:p>
        </p:txBody>
      </p:sp>
      <p:cxnSp>
        <p:nvCxnSpPr>
          <p:cNvPr id="14" name="Straight Connector 1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F7A7688E-3999-4B84-AF26-6EEC7E1FFD6C}"/>
              </a:ext>
            </a:extLst>
          </p:cNvPr>
          <p:cNvGraphicFramePr>
            <a:graphicFrameLocks noGrp="1"/>
          </p:cNvGraphicFramePr>
          <p:nvPr>
            <p:ph idx="1"/>
            <p:extLst>
              <p:ext uri="{D42A27DB-BD31-4B8C-83A1-F6EECF244321}">
                <p14:modId xmlns:p14="http://schemas.microsoft.com/office/powerpoint/2010/main" val="1191538306"/>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4854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CDE66-3C1E-45BD-A72A-3FA32CC33FA7}"/>
              </a:ext>
            </a:extLst>
          </p:cNvPr>
          <p:cNvSpPr>
            <a:spLocks noGrp="1"/>
          </p:cNvSpPr>
          <p:nvPr>
            <p:ph type="ctrTitle"/>
          </p:nvPr>
        </p:nvSpPr>
        <p:spPr>
          <a:xfrm>
            <a:off x="965201" y="643467"/>
            <a:ext cx="6255026" cy="5054008"/>
          </a:xfrm>
        </p:spPr>
        <p:txBody>
          <a:bodyPr anchor="ctr">
            <a:normAutofit/>
          </a:bodyPr>
          <a:lstStyle/>
          <a:p>
            <a:pPr algn="r"/>
            <a:r>
              <a:rPr lang="en-US"/>
              <a:t>Thank You!</a:t>
            </a:r>
          </a:p>
        </p:txBody>
      </p:sp>
      <p:sp>
        <p:nvSpPr>
          <p:cNvPr id="3" name="Subtitle 2">
            <a:extLst>
              <a:ext uri="{FF2B5EF4-FFF2-40B4-BE49-F238E27FC236}">
                <a16:creationId xmlns:a16="http://schemas.microsoft.com/office/drawing/2014/main" id="{6E8B2B4B-4CE6-4C59-98D3-00EF6FDF288C}"/>
              </a:ext>
            </a:extLst>
          </p:cNvPr>
          <p:cNvSpPr>
            <a:spLocks noGrp="1"/>
          </p:cNvSpPr>
          <p:nvPr>
            <p:ph type="subTitle" idx="1"/>
          </p:nvPr>
        </p:nvSpPr>
        <p:spPr>
          <a:xfrm>
            <a:off x="7870995" y="643467"/>
            <a:ext cx="3341488" cy="5054008"/>
          </a:xfrm>
        </p:spPr>
        <p:txBody>
          <a:bodyPr anchor="ctr">
            <a:normAutofit/>
          </a:bodyPr>
          <a:lstStyle/>
          <a:p>
            <a:r>
              <a:rPr lang="en-US"/>
              <a:t>CONTACT INFORMATioN:</a:t>
            </a:r>
          </a:p>
          <a:p>
            <a:r>
              <a:rPr lang="en-US"/>
              <a:t>Email: </a:t>
            </a:r>
            <a:r>
              <a:rPr lang="en-US">
                <a:hlinkClick r:id="rId2"/>
              </a:rPr>
              <a:t>jweible23@gmail.com</a:t>
            </a:r>
            <a:endParaRPr lang="en-US"/>
          </a:p>
          <a:p>
            <a:r>
              <a:rPr lang="en-US"/>
              <a:t>Github: </a:t>
            </a:r>
            <a:r>
              <a:rPr lang="en-US">
                <a:hlinkClick r:id="rId3"/>
              </a:rPr>
              <a:t>https://github.com/justinweible/iphone_13_analysis</a:t>
            </a:r>
            <a:endParaRPr lang="en-US"/>
          </a:p>
        </p:txBody>
      </p:sp>
      <p:cxnSp>
        <p:nvCxnSpPr>
          <p:cNvPr id="42" name="Straight Connector 4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44677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5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458AAB0-19A3-4EE8-AA73-8DB8CC8A6B10}"/>
              </a:ext>
            </a:extLst>
          </p:cNvPr>
          <p:cNvSpPr>
            <a:spLocks noGrp="1"/>
          </p:cNvSpPr>
          <p:nvPr>
            <p:ph type="title"/>
          </p:nvPr>
        </p:nvSpPr>
        <p:spPr>
          <a:xfrm>
            <a:off x="642259" y="634946"/>
            <a:ext cx="3372529" cy="5055904"/>
          </a:xfrm>
        </p:spPr>
        <p:txBody>
          <a:bodyPr vert="horz" lIns="91440" tIns="45720" rIns="91440" bIns="45720" rtlCol="0" anchor="ctr">
            <a:normAutofit/>
          </a:bodyPr>
          <a:lstStyle/>
          <a:p>
            <a:pPr algn="ctr"/>
            <a:r>
              <a:rPr lang="en-US" sz="4100" dirty="0">
                <a:solidFill>
                  <a:schemeClr val="tx1">
                    <a:lumMod val="75000"/>
                    <a:lumOff val="25000"/>
                  </a:schemeClr>
                </a:solidFill>
              </a:rPr>
              <a:t>Business Case Overview</a:t>
            </a:r>
          </a:p>
        </p:txBody>
      </p:sp>
      <p:cxnSp>
        <p:nvCxnSpPr>
          <p:cNvPr id="18" name="Straight Connector 1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3D38C693-7B23-4D6A-9780-6AA1F9C6C9B7}"/>
              </a:ext>
            </a:extLst>
          </p:cNvPr>
          <p:cNvGraphicFramePr>
            <a:graphicFrameLocks noGrp="1"/>
          </p:cNvGraphicFramePr>
          <p:nvPr>
            <p:ph idx="1"/>
            <p:extLst>
              <p:ext uri="{D42A27DB-BD31-4B8C-83A1-F6EECF244321}">
                <p14:modId xmlns:p14="http://schemas.microsoft.com/office/powerpoint/2010/main" val="25688721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62144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458AAB0-19A3-4EE8-AA73-8DB8CC8A6B10}"/>
              </a:ext>
            </a:extLst>
          </p:cNvPr>
          <p:cNvSpPr>
            <a:spLocks noGrp="1"/>
          </p:cNvSpPr>
          <p:nvPr>
            <p:ph type="title"/>
          </p:nvPr>
        </p:nvSpPr>
        <p:spPr>
          <a:xfrm>
            <a:off x="642259" y="634946"/>
            <a:ext cx="3372529" cy="5055904"/>
          </a:xfrm>
        </p:spPr>
        <p:txBody>
          <a:bodyPr vert="horz" lIns="91440" tIns="45720" rIns="91440" bIns="45720" rtlCol="0" anchor="ctr">
            <a:normAutofit/>
          </a:bodyPr>
          <a:lstStyle/>
          <a:p>
            <a:pPr algn="ctr"/>
            <a:r>
              <a:rPr lang="en-US" sz="4100" dirty="0">
                <a:solidFill>
                  <a:schemeClr val="tx1">
                    <a:lumMod val="75000"/>
                    <a:lumOff val="25000"/>
                  </a:schemeClr>
                </a:solidFill>
              </a:rPr>
              <a:t>Data Collection</a:t>
            </a:r>
          </a:p>
        </p:txBody>
      </p:sp>
      <p:cxnSp>
        <p:nvCxnSpPr>
          <p:cNvPr id="18" name="Straight Connector 1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3D38C693-7B23-4D6A-9780-6AA1F9C6C9B7}"/>
              </a:ext>
            </a:extLst>
          </p:cNvPr>
          <p:cNvGraphicFramePr>
            <a:graphicFrameLocks noGrp="1"/>
          </p:cNvGraphicFramePr>
          <p:nvPr>
            <p:ph idx="1"/>
            <p:extLst>
              <p:ext uri="{D42A27DB-BD31-4B8C-83A1-F6EECF244321}">
                <p14:modId xmlns:p14="http://schemas.microsoft.com/office/powerpoint/2010/main" val="3465202045"/>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3001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Sentiment Analysis</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bar chart&#10;&#10;Description automatically generated">
            <a:extLst>
              <a:ext uri="{FF2B5EF4-FFF2-40B4-BE49-F238E27FC236}">
                <a16:creationId xmlns:a16="http://schemas.microsoft.com/office/drawing/2014/main" id="{7D4A9034-FD47-4447-B201-E7BE62DA18CA}"/>
              </a:ext>
            </a:extLst>
          </p:cNvPr>
          <p:cNvPicPr>
            <a:picLocks noChangeAspect="1"/>
          </p:cNvPicPr>
          <p:nvPr/>
        </p:nvPicPr>
        <p:blipFill>
          <a:blip r:embed="rId3"/>
          <a:stretch>
            <a:fillRect/>
          </a:stretch>
        </p:blipFill>
        <p:spPr>
          <a:xfrm>
            <a:off x="1756043" y="2065020"/>
            <a:ext cx="8316286" cy="4209198"/>
          </a:xfrm>
          <a:prstGeom prst="rect">
            <a:avLst/>
          </a:prstGeom>
        </p:spPr>
      </p:pic>
    </p:spTree>
    <p:extLst>
      <p:ext uri="{BB962C8B-B14F-4D97-AF65-F5344CB8AC3E}">
        <p14:creationId xmlns:p14="http://schemas.microsoft.com/office/powerpoint/2010/main" val="4818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Table&#10;&#10;Description automatically generated">
            <a:extLst>
              <a:ext uri="{FF2B5EF4-FFF2-40B4-BE49-F238E27FC236}">
                <a16:creationId xmlns:a16="http://schemas.microsoft.com/office/drawing/2014/main" id="{F729A067-6551-4856-A2A1-74B51F4AF35D}"/>
              </a:ext>
            </a:extLst>
          </p:cNvPr>
          <p:cNvPicPr>
            <a:picLocks noChangeAspect="1"/>
          </p:cNvPicPr>
          <p:nvPr/>
        </p:nvPicPr>
        <p:blipFill>
          <a:blip r:embed="rId3"/>
          <a:stretch>
            <a:fillRect/>
          </a:stretch>
        </p:blipFill>
        <p:spPr>
          <a:xfrm>
            <a:off x="3115803" y="1978829"/>
            <a:ext cx="5960394" cy="4315076"/>
          </a:xfrm>
          <a:prstGeom prst="rect">
            <a:avLst/>
          </a:prstGeom>
        </p:spPr>
      </p:pic>
    </p:spTree>
    <p:extLst>
      <p:ext uri="{BB962C8B-B14F-4D97-AF65-F5344CB8AC3E}">
        <p14:creationId xmlns:p14="http://schemas.microsoft.com/office/powerpoint/2010/main" val="171529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10;&#10;Description automatically generated">
            <a:extLst>
              <a:ext uri="{FF2B5EF4-FFF2-40B4-BE49-F238E27FC236}">
                <a16:creationId xmlns:a16="http://schemas.microsoft.com/office/drawing/2014/main" id="{0D3DB4D2-9EC0-45E0-A12D-0A602C647C6F}"/>
              </a:ext>
            </a:extLst>
          </p:cNvPr>
          <p:cNvPicPr>
            <a:picLocks noChangeAspect="1"/>
          </p:cNvPicPr>
          <p:nvPr/>
        </p:nvPicPr>
        <p:blipFill>
          <a:blip r:embed="rId3"/>
          <a:stretch>
            <a:fillRect/>
          </a:stretch>
        </p:blipFill>
        <p:spPr>
          <a:xfrm>
            <a:off x="2595185" y="1992725"/>
            <a:ext cx="7062589" cy="4397722"/>
          </a:xfrm>
          <a:prstGeom prst="rect">
            <a:avLst/>
          </a:prstGeom>
        </p:spPr>
      </p:pic>
    </p:spTree>
    <p:extLst>
      <p:ext uri="{BB962C8B-B14F-4D97-AF65-F5344CB8AC3E}">
        <p14:creationId xmlns:p14="http://schemas.microsoft.com/office/powerpoint/2010/main" val="114262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10;&#10;Description automatically generated">
            <a:extLst>
              <a:ext uri="{FF2B5EF4-FFF2-40B4-BE49-F238E27FC236}">
                <a16:creationId xmlns:a16="http://schemas.microsoft.com/office/drawing/2014/main" id="{F19EAF70-EA92-445F-B834-DA5183B539C9}"/>
              </a:ext>
            </a:extLst>
          </p:cNvPr>
          <p:cNvPicPr>
            <a:picLocks noChangeAspect="1"/>
          </p:cNvPicPr>
          <p:nvPr/>
        </p:nvPicPr>
        <p:blipFill>
          <a:blip r:embed="rId3"/>
          <a:stretch>
            <a:fillRect/>
          </a:stretch>
        </p:blipFill>
        <p:spPr>
          <a:xfrm>
            <a:off x="2571392" y="1905000"/>
            <a:ext cx="7211240" cy="4374149"/>
          </a:xfrm>
          <a:prstGeom prst="rect">
            <a:avLst/>
          </a:prstGeom>
        </p:spPr>
      </p:pic>
    </p:spTree>
    <p:extLst>
      <p:ext uri="{BB962C8B-B14F-4D97-AF65-F5344CB8AC3E}">
        <p14:creationId xmlns:p14="http://schemas.microsoft.com/office/powerpoint/2010/main" val="357682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Feature </a:t>
            </a:r>
            <a:r>
              <a:rPr lang="en-US" sz="4800" dirty="0" err="1"/>
              <a:t>Importances</a:t>
            </a:r>
            <a:endParaRPr lang="en-US" sz="4800"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8838276C-DF2E-4724-9B77-929E65BCB279}"/>
              </a:ext>
            </a:extLst>
          </p:cNvPr>
          <p:cNvPicPr>
            <a:picLocks noChangeAspect="1"/>
          </p:cNvPicPr>
          <p:nvPr/>
        </p:nvPicPr>
        <p:blipFill>
          <a:blip r:embed="rId3"/>
          <a:stretch>
            <a:fillRect/>
          </a:stretch>
        </p:blipFill>
        <p:spPr>
          <a:xfrm>
            <a:off x="1994066" y="1945890"/>
            <a:ext cx="8203834" cy="4414020"/>
          </a:xfrm>
          <a:prstGeom prst="rect">
            <a:avLst/>
          </a:prstGeom>
        </p:spPr>
      </p:pic>
    </p:spTree>
    <p:extLst>
      <p:ext uri="{BB962C8B-B14F-4D97-AF65-F5344CB8AC3E}">
        <p14:creationId xmlns:p14="http://schemas.microsoft.com/office/powerpoint/2010/main" val="4826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Feature </a:t>
            </a:r>
            <a:r>
              <a:rPr lang="en-US" sz="4800" dirty="0" err="1"/>
              <a:t>Importances</a:t>
            </a:r>
            <a:endParaRPr lang="en-US" sz="4800"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bar chart&#10;&#10;Description automatically generated">
            <a:extLst>
              <a:ext uri="{FF2B5EF4-FFF2-40B4-BE49-F238E27FC236}">
                <a16:creationId xmlns:a16="http://schemas.microsoft.com/office/drawing/2014/main" id="{73EBFADA-1B7D-45DE-8C68-021E520FC96D}"/>
              </a:ext>
            </a:extLst>
          </p:cNvPr>
          <p:cNvPicPr>
            <a:picLocks noChangeAspect="1"/>
          </p:cNvPicPr>
          <p:nvPr/>
        </p:nvPicPr>
        <p:blipFill>
          <a:blip r:embed="rId3"/>
          <a:stretch>
            <a:fillRect/>
          </a:stretch>
        </p:blipFill>
        <p:spPr>
          <a:xfrm>
            <a:off x="2078253" y="1897380"/>
            <a:ext cx="8197518" cy="4500418"/>
          </a:xfrm>
          <a:prstGeom prst="rect">
            <a:avLst/>
          </a:prstGeom>
        </p:spPr>
      </p:pic>
    </p:spTree>
    <p:extLst>
      <p:ext uri="{BB962C8B-B14F-4D97-AF65-F5344CB8AC3E}">
        <p14:creationId xmlns:p14="http://schemas.microsoft.com/office/powerpoint/2010/main" val="11644675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purl.org/dc/terms/"/>
    <ds:schemaRef ds:uri="http://purl.org/dc/dcmitype/"/>
    <ds:schemaRef ds:uri="71af3243-3dd4-4a8d-8c0d-dd76da1f02a5"/>
    <ds:schemaRef ds:uri="16c05727-aa75-4e4a-9b5f-8a80a1165891"/>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{0F0263BA-0EC2-408D-9262-3335EAE950A0}tf11429527_win32</Template>
  <TotalTime>371</TotalTime>
  <Words>1533</Words>
  <Application>Microsoft Office PowerPoint</Application>
  <PresentationFormat>Widescreen</PresentationFormat>
  <Paragraphs>126</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Roboto</vt:lpstr>
      <vt:lpstr>1_RetrospectVTI</vt:lpstr>
      <vt:lpstr>Sentiment Analysis of iPhone 13 Release</vt:lpstr>
      <vt:lpstr>Business Case Overview</vt:lpstr>
      <vt:lpstr>Data Collection</vt:lpstr>
      <vt:lpstr>Sentiment Analysis</vt:lpstr>
      <vt:lpstr>Model</vt:lpstr>
      <vt:lpstr>Model</vt:lpstr>
      <vt:lpstr>Model</vt:lpstr>
      <vt:lpstr>Feature Importances</vt:lpstr>
      <vt:lpstr>Feature Importances</vt:lpstr>
      <vt:lpstr>EDA</vt:lpstr>
      <vt:lpstr>EDA</vt:lpstr>
      <vt:lpstr>EDA</vt:lpstr>
      <vt:lpstr>EDA</vt:lpstr>
      <vt:lpstr>EDA</vt:lpstr>
      <vt:lpstr>Conclusions</vt:lpstr>
      <vt:lpstr>Future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iPhone 13 Release</dc:title>
  <dc:creator>Justin Weible</dc:creator>
  <cp:lastModifiedBy>Justin Weible</cp:lastModifiedBy>
  <cp:revision>20</cp:revision>
  <dcterms:created xsi:type="dcterms:W3CDTF">2021-10-12T13:00:50Z</dcterms:created>
  <dcterms:modified xsi:type="dcterms:W3CDTF">2021-10-14T23:27:13Z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