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6" r:id="rId4"/>
    <p:sldId id="258" r:id="rId5"/>
    <p:sldId id="259" r:id="rId6"/>
    <p:sldId id="260" r:id="rId7"/>
    <p:sldId id="261" r:id="rId8"/>
    <p:sldId id="262" r:id="rId9"/>
    <p:sldId id="264"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Weible" initials="JW" lastIdx="1" clrIdx="0">
    <p:extLst>
      <p:ext uri="{19B8F6BF-5375-455C-9EA6-DF929625EA0E}">
        <p15:presenceInfo xmlns:p15="http://schemas.microsoft.com/office/powerpoint/2012/main" userId="a055d1bee3e7f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2" d="100"/>
          <a:sy n="72" d="100"/>
        </p:scale>
        <p:origin x="8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1C2D6-B8C7-40B7-9684-44DF6DC0528C}"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59F43-077E-456A-A07C-BCEE98E095CF}" type="slidenum">
              <a:rPr lang="en-US" smtClean="0"/>
              <a:t>‹#›</a:t>
            </a:fld>
            <a:endParaRPr lang="en-US"/>
          </a:p>
        </p:txBody>
      </p:sp>
    </p:spTree>
    <p:extLst>
      <p:ext uri="{BB962C8B-B14F-4D97-AF65-F5344CB8AC3E}">
        <p14:creationId xmlns:p14="http://schemas.microsoft.com/office/powerpoint/2010/main" val="1580200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our analysis, the most common genres for movie releases are Drama, Comedy, Action, Adventure</a:t>
            </a:r>
          </a:p>
        </p:txBody>
      </p:sp>
      <p:sp>
        <p:nvSpPr>
          <p:cNvPr id="4" name="Slide Number Placeholder 3"/>
          <p:cNvSpPr>
            <a:spLocks noGrp="1"/>
          </p:cNvSpPr>
          <p:nvPr>
            <p:ph type="sldNum" sz="quarter" idx="5"/>
          </p:nvPr>
        </p:nvSpPr>
        <p:spPr/>
        <p:txBody>
          <a:bodyPr/>
          <a:lstStyle/>
          <a:p>
            <a:fld id="{5AC59F43-077E-456A-A07C-BCEE98E095CF}" type="slidenum">
              <a:rPr lang="en-US" smtClean="0"/>
              <a:t>5</a:t>
            </a:fld>
            <a:endParaRPr lang="en-US"/>
          </a:p>
        </p:txBody>
      </p:sp>
    </p:spTree>
    <p:extLst>
      <p:ext uri="{BB962C8B-B14F-4D97-AF65-F5344CB8AC3E}">
        <p14:creationId xmlns:p14="http://schemas.microsoft.com/office/powerpoint/2010/main" val="2259920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our analysis, these are the 9 genres that have the highest gross revenues</a:t>
            </a:r>
          </a:p>
          <a:p>
            <a:r>
              <a:rPr lang="en-US" dirty="0"/>
              <a:t>-Drama, Action, and Adventure generate the most</a:t>
            </a:r>
          </a:p>
        </p:txBody>
      </p:sp>
      <p:sp>
        <p:nvSpPr>
          <p:cNvPr id="4" name="Slide Number Placeholder 3"/>
          <p:cNvSpPr>
            <a:spLocks noGrp="1"/>
          </p:cNvSpPr>
          <p:nvPr>
            <p:ph type="sldNum" sz="quarter" idx="5"/>
          </p:nvPr>
        </p:nvSpPr>
        <p:spPr/>
        <p:txBody>
          <a:bodyPr/>
          <a:lstStyle/>
          <a:p>
            <a:fld id="{5AC59F43-077E-456A-A07C-BCEE98E095CF}" type="slidenum">
              <a:rPr lang="en-US" smtClean="0"/>
              <a:t>6</a:t>
            </a:fld>
            <a:endParaRPr lang="en-US"/>
          </a:p>
        </p:txBody>
      </p:sp>
    </p:spTree>
    <p:extLst>
      <p:ext uri="{BB962C8B-B14F-4D97-AF65-F5344CB8AC3E}">
        <p14:creationId xmlns:p14="http://schemas.microsoft.com/office/powerpoint/2010/main" val="1817387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C59F43-077E-456A-A07C-BCEE98E095CF}" type="slidenum">
              <a:rPr lang="en-US" smtClean="0"/>
              <a:t>7</a:t>
            </a:fld>
            <a:endParaRPr lang="en-US"/>
          </a:p>
        </p:txBody>
      </p:sp>
    </p:spTree>
    <p:extLst>
      <p:ext uri="{BB962C8B-B14F-4D97-AF65-F5344CB8AC3E}">
        <p14:creationId xmlns:p14="http://schemas.microsoft.com/office/powerpoint/2010/main" val="234046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positive correlation between movie budget and gross revenue for a movie</a:t>
            </a:r>
          </a:p>
        </p:txBody>
      </p:sp>
      <p:sp>
        <p:nvSpPr>
          <p:cNvPr id="4" name="Slide Number Placeholder 3"/>
          <p:cNvSpPr>
            <a:spLocks noGrp="1"/>
          </p:cNvSpPr>
          <p:nvPr>
            <p:ph type="sldNum" sz="quarter" idx="5"/>
          </p:nvPr>
        </p:nvSpPr>
        <p:spPr/>
        <p:txBody>
          <a:bodyPr/>
          <a:lstStyle/>
          <a:p>
            <a:fld id="{5AC59F43-077E-456A-A07C-BCEE98E095CF}" type="slidenum">
              <a:rPr lang="en-US" smtClean="0"/>
              <a:t>9</a:t>
            </a:fld>
            <a:endParaRPr lang="en-US"/>
          </a:p>
        </p:txBody>
      </p:sp>
    </p:spTree>
    <p:extLst>
      <p:ext uri="{BB962C8B-B14F-4D97-AF65-F5344CB8AC3E}">
        <p14:creationId xmlns:p14="http://schemas.microsoft.com/office/powerpoint/2010/main" val="186277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C59F43-077E-456A-A07C-BCEE98E095CF}" type="slidenum">
              <a:rPr lang="en-US" smtClean="0"/>
              <a:t>10</a:t>
            </a:fld>
            <a:endParaRPr lang="en-US"/>
          </a:p>
        </p:txBody>
      </p:sp>
    </p:spTree>
    <p:extLst>
      <p:ext uri="{BB962C8B-B14F-4D97-AF65-F5344CB8AC3E}">
        <p14:creationId xmlns:p14="http://schemas.microsoft.com/office/powerpoint/2010/main" val="356386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F3D9-220F-4CC7-AB1F-61DAA62C7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E48D7E-4BAF-46A3-93C6-B84658157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7509F5-C716-48BF-A98C-DFFBD6785DC1}"/>
              </a:ext>
            </a:extLst>
          </p:cNvPr>
          <p:cNvSpPr>
            <a:spLocks noGrp="1"/>
          </p:cNvSpPr>
          <p:nvPr>
            <p:ph type="dt" sz="half" idx="10"/>
          </p:nvPr>
        </p:nvSpPr>
        <p:spPr/>
        <p:txBody>
          <a:bodyPr/>
          <a:lstStyle/>
          <a:p>
            <a:fld id="{80E6DFD6-D538-48FE-8BDF-6381D45CA3B8}" type="datetimeFigureOut">
              <a:rPr lang="en-US" smtClean="0"/>
              <a:t>6/10/2021</a:t>
            </a:fld>
            <a:endParaRPr lang="en-US" dirty="0"/>
          </a:p>
        </p:txBody>
      </p:sp>
      <p:sp>
        <p:nvSpPr>
          <p:cNvPr id="5" name="Footer Placeholder 4">
            <a:extLst>
              <a:ext uri="{FF2B5EF4-FFF2-40B4-BE49-F238E27FC236}">
                <a16:creationId xmlns:a16="http://schemas.microsoft.com/office/drawing/2014/main" id="{FF8F347E-4950-4924-A71B-6B86F5D67C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06224A-FEE5-4098-8C8E-7F7B853C7138}"/>
              </a:ext>
            </a:extLst>
          </p:cNvPr>
          <p:cNvSpPr>
            <a:spLocks noGrp="1"/>
          </p:cNvSpPr>
          <p:nvPr>
            <p:ph type="sldNum" sz="quarter" idx="12"/>
          </p:nvPr>
        </p:nvSpPr>
        <p:spPr/>
        <p:txBody>
          <a:bodyPr/>
          <a:lstStyle/>
          <a:p>
            <a:fld id="{367D7D7B-5FE4-42DA-8E80-AFE965E7EAB2}" type="slidenum">
              <a:rPr lang="en-US" smtClean="0"/>
              <a:t>‹#›</a:t>
            </a:fld>
            <a:endParaRPr lang="en-US" dirty="0"/>
          </a:p>
        </p:txBody>
      </p:sp>
    </p:spTree>
    <p:extLst>
      <p:ext uri="{BB962C8B-B14F-4D97-AF65-F5344CB8AC3E}">
        <p14:creationId xmlns:p14="http://schemas.microsoft.com/office/powerpoint/2010/main" val="2459305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5315-E4F4-4AA9-AAEB-AB59D17D74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E987BF-001B-4F04-BB78-85184DA49E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E9F19-EADE-4A9F-B57D-DB96C3255C5D}"/>
              </a:ext>
            </a:extLst>
          </p:cNvPr>
          <p:cNvSpPr>
            <a:spLocks noGrp="1"/>
          </p:cNvSpPr>
          <p:nvPr>
            <p:ph type="dt" sz="half" idx="10"/>
          </p:nvPr>
        </p:nvSpPr>
        <p:spPr/>
        <p:txBody>
          <a:bodyPr/>
          <a:lstStyle/>
          <a:p>
            <a:fld id="{80E6DFD6-D538-48FE-8BDF-6381D45CA3B8}" type="datetimeFigureOut">
              <a:rPr lang="en-US" smtClean="0"/>
              <a:t>6/10/2021</a:t>
            </a:fld>
            <a:endParaRPr lang="en-US" dirty="0"/>
          </a:p>
        </p:txBody>
      </p:sp>
      <p:sp>
        <p:nvSpPr>
          <p:cNvPr id="5" name="Footer Placeholder 4">
            <a:extLst>
              <a:ext uri="{FF2B5EF4-FFF2-40B4-BE49-F238E27FC236}">
                <a16:creationId xmlns:a16="http://schemas.microsoft.com/office/drawing/2014/main" id="{0627320B-8816-425A-A7DD-120196C6A5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4F93EF-1BBC-42D9-A969-C2EFA309AB55}"/>
              </a:ext>
            </a:extLst>
          </p:cNvPr>
          <p:cNvSpPr>
            <a:spLocks noGrp="1"/>
          </p:cNvSpPr>
          <p:nvPr>
            <p:ph type="sldNum" sz="quarter" idx="12"/>
          </p:nvPr>
        </p:nvSpPr>
        <p:spPr/>
        <p:txBody>
          <a:bodyPr/>
          <a:lstStyle/>
          <a:p>
            <a:fld id="{367D7D7B-5FE4-42DA-8E80-AFE965E7EAB2}" type="slidenum">
              <a:rPr lang="en-US" smtClean="0"/>
              <a:t>‹#›</a:t>
            </a:fld>
            <a:endParaRPr lang="en-US" dirty="0"/>
          </a:p>
        </p:txBody>
      </p:sp>
    </p:spTree>
    <p:extLst>
      <p:ext uri="{BB962C8B-B14F-4D97-AF65-F5344CB8AC3E}">
        <p14:creationId xmlns:p14="http://schemas.microsoft.com/office/powerpoint/2010/main" val="85892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61A2DF-01C1-4227-8EA3-6B86256993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4C8D2B-8418-414E-AE5C-232542D759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20104-5A65-4E1A-AD2B-096F18C988D6}"/>
              </a:ext>
            </a:extLst>
          </p:cNvPr>
          <p:cNvSpPr>
            <a:spLocks noGrp="1"/>
          </p:cNvSpPr>
          <p:nvPr>
            <p:ph type="dt" sz="half" idx="10"/>
          </p:nvPr>
        </p:nvSpPr>
        <p:spPr/>
        <p:txBody>
          <a:bodyPr/>
          <a:lstStyle/>
          <a:p>
            <a:fld id="{80E6DFD6-D538-48FE-8BDF-6381D45CA3B8}" type="datetimeFigureOut">
              <a:rPr lang="en-US" smtClean="0"/>
              <a:t>6/10/2021</a:t>
            </a:fld>
            <a:endParaRPr lang="en-US" dirty="0"/>
          </a:p>
        </p:txBody>
      </p:sp>
      <p:sp>
        <p:nvSpPr>
          <p:cNvPr id="5" name="Footer Placeholder 4">
            <a:extLst>
              <a:ext uri="{FF2B5EF4-FFF2-40B4-BE49-F238E27FC236}">
                <a16:creationId xmlns:a16="http://schemas.microsoft.com/office/drawing/2014/main" id="{C5FC70E0-1042-4096-BAF7-E030D16E58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768A7-2A5A-4FF8-8CFE-D6E4AB472999}"/>
              </a:ext>
            </a:extLst>
          </p:cNvPr>
          <p:cNvSpPr>
            <a:spLocks noGrp="1"/>
          </p:cNvSpPr>
          <p:nvPr>
            <p:ph type="sldNum" sz="quarter" idx="12"/>
          </p:nvPr>
        </p:nvSpPr>
        <p:spPr/>
        <p:txBody>
          <a:bodyPr/>
          <a:lstStyle/>
          <a:p>
            <a:fld id="{367D7D7B-5FE4-42DA-8E80-AFE965E7EAB2}" type="slidenum">
              <a:rPr lang="en-US" smtClean="0"/>
              <a:t>‹#›</a:t>
            </a:fld>
            <a:endParaRPr lang="en-US" dirty="0"/>
          </a:p>
        </p:txBody>
      </p:sp>
    </p:spTree>
    <p:extLst>
      <p:ext uri="{BB962C8B-B14F-4D97-AF65-F5344CB8AC3E}">
        <p14:creationId xmlns:p14="http://schemas.microsoft.com/office/powerpoint/2010/main" val="62136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EC52-F3C4-44FA-957C-FB6984DB74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61A47-6434-434C-9B5E-2A94C405E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504551-BF02-4114-B8BF-1110896FE7EE}"/>
              </a:ext>
            </a:extLst>
          </p:cNvPr>
          <p:cNvSpPr>
            <a:spLocks noGrp="1"/>
          </p:cNvSpPr>
          <p:nvPr>
            <p:ph type="dt" sz="half" idx="10"/>
          </p:nvPr>
        </p:nvSpPr>
        <p:spPr/>
        <p:txBody>
          <a:bodyPr/>
          <a:lstStyle/>
          <a:p>
            <a:fld id="{80E6DFD6-D538-48FE-8BDF-6381D45CA3B8}" type="datetimeFigureOut">
              <a:rPr lang="en-US" smtClean="0"/>
              <a:t>6/10/2021</a:t>
            </a:fld>
            <a:endParaRPr lang="en-US" dirty="0"/>
          </a:p>
        </p:txBody>
      </p:sp>
      <p:sp>
        <p:nvSpPr>
          <p:cNvPr id="5" name="Footer Placeholder 4">
            <a:extLst>
              <a:ext uri="{FF2B5EF4-FFF2-40B4-BE49-F238E27FC236}">
                <a16:creationId xmlns:a16="http://schemas.microsoft.com/office/drawing/2014/main" id="{F7DB434B-8E4B-4D5E-B259-C25A6B3BF2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FED827-BE49-411C-A265-75B496831EED}"/>
              </a:ext>
            </a:extLst>
          </p:cNvPr>
          <p:cNvSpPr>
            <a:spLocks noGrp="1"/>
          </p:cNvSpPr>
          <p:nvPr>
            <p:ph type="sldNum" sz="quarter" idx="12"/>
          </p:nvPr>
        </p:nvSpPr>
        <p:spPr/>
        <p:txBody>
          <a:bodyPr/>
          <a:lstStyle/>
          <a:p>
            <a:fld id="{367D7D7B-5FE4-42DA-8E80-AFE965E7EAB2}" type="slidenum">
              <a:rPr lang="en-US" smtClean="0"/>
              <a:t>‹#›</a:t>
            </a:fld>
            <a:endParaRPr lang="en-US" dirty="0"/>
          </a:p>
        </p:txBody>
      </p:sp>
    </p:spTree>
    <p:extLst>
      <p:ext uri="{BB962C8B-B14F-4D97-AF65-F5344CB8AC3E}">
        <p14:creationId xmlns:p14="http://schemas.microsoft.com/office/powerpoint/2010/main" val="291239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0311-1B02-495D-9F4D-2A00254C0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9669DB-4FA5-4003-AE4E-CBFEEF20CD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A3BFD-D4F1-4F18-B2DC-3723C25123B8}"/>
              </a:ext>
            </a:extLst>
          </p:cNvPr>
          <p:cNvSpPr>
            <a:spLocks noGrp="1"/>
          </p:cNvSpPr>
          <p:nvPr>
            <p:ph type="dt" sz="half" idx="10"/>
          </p:nvPr>
        </p:nvSpPr>
        <p:spPr/>
        <p:txBody>
          <a:bodyPr/>
          <a:lstStyle/>
          <a:p>
            <a:fld id="{80E6DFD6-D538-48FE-8BDF-6381D45CA3B8}" type="datetimeFigureOut">
              <a:rPr lang="en-US" smtClean="0"/>
              <a:t>6/10/2021</a:t>
            </a:fld>
            <a:endParaRPr lang="en-US" dirty="0"/>
          </a:p>
        </p:txBody>
      </p:sp>
      <p:sp>
        <p:nvSpPr>
          <p:cNvPr id="5" name="Footer Placeholder 4">
            <a:extLst>
              <a:ext uri="{FF2B5EF4-FFF2-40B4-BE49-F238E27FC236}">
                <a16:creationId xmlns:a16="http://schemas.microsoft.com/office/drawing/2014/main" id="{AC305B42-68C8-4E11-B37B-5993A33A57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DBA983-49CE-4C8A-904B-C1D1357383AD}"/>
              </a:ext>
            </a:extLst>
          </p:cNvPr>
          <p:cNvSpPr>
            <a:spLocks noGrp="1"/>
          </p:cNvSpPr>
          <p:nvPr>
            <p:ph type="sldNum" sz="quarter" idx="12"/>
          </p:nvPr>
        </p:nvSpPr>
        <p:spPr/>
        <p:txBody>
          <a:bodyPr/>
          <a:lstStyle/>
          <a:p>
            <a:fld id="{367D7D7B-5FE4-42DA-8E80-AFE965E7EAB2}" type="slidenum">
              <a:rPr lang="en-US" smtClean="0"/>
              <a:t>‹#›</a:t>
            </a:fld>
            <a:endParaRPr lang="en-US" dirty="0"/>
          </a:p>
        </p:txBody>
      </p:sp>
    </p:spTree>
    <p:extLst>
      <p:ext uri="{BB962C8B-B14F-4D97-AF65-F5344CB8AC3E}">
        <p14:creationId xmlns:p14="http://schemas.microsoft.com/office/powerpoint/2010/main" val="52836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B6E0-A1FC-4258-9D3F-98B39ED36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E6175-E2C2-4FFD-87CD-2A098ED81C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3102D3-8A11-4906-B6EC-E66B6814D5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780E33-7856-47CD-8DE2-0867132ED637}"/>
              </a:ext>
            </a:extLst>
          </p:cNvPr>
          <p:cNvSpPr>
            <a:spLocks noGrp="1"/>
          </p:cNvSpPr>
          <p:nvPr>
            <p:ph type="dt" sz="half" idx="10"/>
          </p:nvPr>
        </p:nvSpPr>
        <p:spPr/>
        <p:txBody>
          <a:bodyPr/>
          <a:lstStyle/>
          <a:p>
            <a:fld id="{80E6DFD6-D538-48FE-8BDF-6381D45CA3B8}" type="datetimeFigureOut">
              <a:rPr lang="en-US" smtClean="0"/>
              <a:t>6/10/2021</a:t>
            </a:fld>
            <a:endParaRPr lang="en-US" dirty="0"/>
          </a:p>
        </p:txBody>
      </p:sp>
      <p:sp>
        <p:nvSpPr>
          <p:cNvPr id="6" name="Footer Placeholder 5">
            <a:extLst>
              <a:ext uri="{FF2B5EF4-FFF2-40B4-BE49-F238E27FC236}">
                <a16:creationId xmlns:a16="http://schemas.microsoft.com/office/drawing/2014/main" id="{226FAE7B-F2BF-47DD-9904-6841AB737B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FDAE08-3EF7-47F8-8A1E-2C7D77F6CB20}"/>
              </a:ext>
            </a:extLst>
          </p:cNvPr>
          <p:cNvSpPr>
            <a:spLocks noGrp="1"/>
          </p:cNvSpPr>
          <p:nvPr>
            <p:ph type="sldNum" sz="quarter" idx="12"/>
          </p:nvPr>
        </p:nvSpPr>
        <p:spPr/>
        <p:txBody>
          <a:bodyPr/>
          <a:lstStyle/>
          <a:p>
            <a:fld id="{367D7D7B-5FE4-42DA-8E80-AFE965E7EAB2}" type="slidenum">
              <a:rPr lang="en-US" smtClean="0"/>
              <a:t>‹#›</a:t>
            </a:fld>
            <a:endParaRPr lang="en-US" dirty="0"/>
          </a:p>
        </p:txBody>
      </p:sp>
    </p:spTree>
    <p:extLst>
      <p:ext uri="{BB962C8B-B14F-4D97-AF65-F5344CB8AC3E}">
        <p14:creationId xmlns:p14="http://schemas.microsoft.com/office/powerpoint/2010/main" val="215003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14B7-12EE-4182-82AD-4C2E4A8D29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2439C2-955D-43F7-995B-F2B3F1D9F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412649-ABE4-417C-B840-232B3B9208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88C696-3EE3-4CA4-B6FA-CFE29091A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57EC0-1DC7-46A8-9F24-4DAFE9790E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F2749-2F2E-48C7-B207-E39E8A101563}"/>
              </a:ext>
            </a:extLst>
          </p:cNvPr>
          <p:cNvSpPr>
            <a:spLocks noGrp="1"/>
          </p:cNvSpPr>
          <p:nvPr>
            <p:ph type="dt" sz="half" idx="10"/>
          </p:nvPr>
        </p:nvSpPr>
        <p:spPr/>
        <p:txBody>
          <a:bodyPr/>
          <a:lstStyle/>
          <a:p>
            <a:fld id="{80E6DFD6-D538-48FE-8BDF-6381D45CA3B8}" type="datetimeFigureOut">
              <a:rPr lang="en-US" smtClean="0"/>
              <a:t>6/10/2021</a:t>
            </a:fld>
            <a:endParaRPr lang="en-US" dirty="0"/>
          </a:p>
        </p:txBody>
      </p:sp>
      <p:sp>
        <p:nvSpPr>
          <p:cNvPr id="8" name="Footer Placeholder 7">
            <a:extLst>
              <a:ext uri="{FF2B5EF4-FFF2-40B4-BE49-F238E27FC236}">
                <a16:creationId xmlns:a16="http://schemas.microsoft.com/office/drawing/2014/main" id="{6325B766-B8EC-411E-91FF-B6BB651E66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D9A4569-7571-4141-A165-ADD284B1548A}"/>
              </a:ext>
            </a:extLst>
          </p:cNvPr>
          <p:cNvSpPr>
            <a:spLocks noGrp="1"/>
          </p:cNvSpPr>
          <p:nvPr>
            <p:ph type="sldNum" sz="quarter" idx="12"/>
          </p:nvPr>
        </p:nvSpPr>
        <p:spPr/>
        <p:txBody>
          <a:bodyPr/>
          <a:lstStyle/>
          <a:p>
            <a:fld id="{367D7D7B-5FE4-42DA-8E80-AFE965E7EAB2}" type="slidenum">
              <a:rPr lang="en-US" smtClean="0"/>
              <a:t>‹#›</a:t>
            </a:fld>
            <a:endParaRPr lang="en-US" dirty="0"/>
          </a:p>
        </p:txBody>
      </p:sp>
    </p:spTree>
    <p:extLst>
      <p:ext uri="{BB962C8B-B14F-4D97-AF65-F5344CB8AC3E}">
        <p14:creationId xmlns:p14="http://schemas.microsoft.com/office/powerpoint/2010/main" val="41134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29F0-A8A7-42A4-AC93-BFA3C5D663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202F14-5F1A-4295-82B7-1846C6C6B5E4}"/>
              </a:ext>
            </a:extLst>
          </p:cNvPr>
          <p:cNvSpPr>
            <a:spLocks noGrp="1"/>
          </p:cNvSpPr>
          <p:nvPr>
            <p:ph type="dt" sz="half" idx="10"/>
          </p:nvPr>
        </p:nvSpPr>
        <p:spPr/>
        <p:txBody>
          <a:bodyPr/>
          <a:lstStyle/>
          <a:p>
            <a:fld id="{80E6DFD6-D538-48FE-8BDF-6381D45CA3B8}" type="datetimeFigureOut">
              <a:rPr lang="en-US" smtClean="0"/>
              <a:t>6/10/2021</a:t>
            </a:fld>
            <a:endParaRPr lang="en-US" dirty="0"/>
          </a:p>
        </p:txBody>
      </p:sp>
      <p:sp>
        <p:nvSpPr>
          <p:cNvPr id="4" name="Footer Placeholder 3">
            <a:extLst>
              <a:ext uri="{FF2B5EF4-FFF2-40B4-BE49-F238E27FC236}">
                <a16:creationId xmlns:a16="http://schemas.microsoft.com/office/drawing/2014/main" id="{130BF425-BA2B-4DD4-ACFC-96EB5ECDCA8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8EC16F0-C94D-4D97-9B3F-E4EF2F62F5AD}"/>
              </a:ext>
            </a:extLst>
          </p:cNvPr>
          <p:cNvSpPr>
            <a:spLocks noGrp="1"/>
          </p:cNvSpPr>
          <p:nvPr>
            <p:ph type="sldNum" sz="quarter" idx="12"/>
          </p:nvPr>
        </p:nvSpPr>
        <p:spPr/>
        <p:txBody>
          <a:bodyPr/>
          <a:lstStyle/>
          <a:p>
            <a:fld id="{367D7D7B-5FE4-42DA-8E80-AFE965E7EAB2}" type="slidenum">
              <a:rPr lang="en-US" smtClean="0"/>
              <a:t>‹#›</a:t>
            </a:fld>
            <a:endParaRPr lang="en-US" dirty="0"/>
          </a:p>
        </p:txBody>
      </p:sp>
    </p:spTree>
    <p:extLst>
      <p:ext uri="{BB962C8B-B14F-4D97-AF65-F5344CB8AC3E}">
        <p14:creationId xmlns:p14="http://schemas.microsoft.com/office/powerpoint/2010/main" val="74094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EC751-1BF4-4B84-B9B3-A2096F5752CA}"/>
              </a:ext>
            </a:extLst>
          </p:cNvPr>
          <p:cNvSpPr>
            <a:spLocks noGrp="1"/>
          </p:cNvSpPr>
          <p:nvPr>
            <p:ph type="dt" sz="half" idx="10"/>
          </p:nvPr>
        </p:nvSpPr>
        <p:spPr/>
        <p:txBody>
          <a:bodyPr/>
          <a:lstStyle/>
          <a:p>
            <a:fld id="{80E6DFD6-D538-48FE-8BDF-6381D45CA3B8}" type="datetimeFigureOut">
              <a:rPr lang="en-US" smtClean="0"/>
              <a:t>6/10/2021</a:t>
            </a:fld>
            <a:endParaRPr lang="en-US" dirty="0"/>
          </a:p>
        </p:txBody>
      </p:sp>
      <p:sp>
        <p:nvSpPr>
          <p:cNvPr id="3" name="Footer Placeholder 2">
            <a:extLst>
              <a:ext uri="{FF2B5EF4-FFF2-40B4-BE49-F238E27FC236}">
                <a16:creationId xmlns:a16="http://schemas.microsoft.com/office/drawing/2014/main" id="{7F3462C2-BC47-4310-BF31-6A3AF048F0A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26CF01-A3FE-460A-AD68-9A72AD9559F4}"/>
              </a:ext>
            </a:extLst>
          </p:cNvPr>
          <p:cNvSpPr>
            <a:spLocks noGrp="1"/>
          </p:cNvSpPr>
          <p:nvPr>
            <p:ph type="sldNum" sz="quarter" idx="12"/>
          </p:nvPr>
        </p:nvSpPr>
        <p:spPr/>
        <p:txBody>
          <a:bodyPr/>
          <a:lstStyle/>
          <a:p>
            <a:fld id="{367D7D7B-5FE4-42DA-8E80-AFE965E7EAB2}" type="slidenum">
              <a:rPr lang="en-US" smtClean="0"/>
              <a:t>‹#›</a:t>
            </a:fld>
            <a:endParaRPr lang="en-US" dirty="0"/>
          </a:p>
        </p:txBody>
      </p:sp>
    </p:spTree>
    <p:extLst>
      <p:ext uri="{BB962C8B-B14F-4D97-AF65-F5344CB8AC3E}">
        <p14:creationId xmlns:p14="http://schemas.microsoft.com/office/powerpoint/2010/main" val="232233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1FD9-563A-411E-B47E-36A853671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8B200-5CAA-4C9E-8052-F29AD8E70B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B0ACB8-C8DE-4A8E-AA16-B32EFF545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9DC9D6-347D-4CF5-991B-E6D0E5BB6066}"/>
              </a:ext>
            </a:extLst>
          </p:cNvPr>
          <p:cNvSpPr>
            <a:spLocks noGrp="1"/>
          </p:cNvSpPr>
          <p:nvPr>
            <p:ph type="dt" sz="half" idx="10"/>
          </p:nvPr>
        </p:nvSpPr>
        <p:spPr/>
        <p:txBody>
          <a:bodyPr/>
          <a:lstStyle/>
          <a:p>
            <a:fld id="{80E6DFD6-D538-48FE-8BDF-6381D45CA3B8}" type="datetimeFigureOut">
              <a:rPr lang="en-US" smtClean="0"/>
              <a:t>6/10/2021</a:t>
            </a:fld>
            <a:endParaRPr lang="en-US" dirty="0"/>
          </a:p>
        </p:txBody>
      </p:sp>
      <p:sp>
        <p:nvSpPr>
          <p:cNvPr id="6" name="Footer Placeholder 5">
            <a:extLst>
              <a:ext uri="{FF2B5EF4-FFF2-40B4-BE49-F238E27FC236}">
                <a16:creationId xmlns:a16="http://schemas.microsoft.com/office/drawing/2014/main" id="{7B329B87-59E1-4AC8-B333-54CE53BBC5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8C38F9-7681-47E4-9D94-18ECB15916AF}"/>
              </a:ext>
            </a:extLst>
          </p:cNvPr>
          <p:cNvSpPr>
            <a:spLocks noGrp="1"/>
          </p:cNvSpPr>
          <p:nvPr>
            <p:ph type="sldNum" sz="quarter" idx="12"/>
          </p:nvPr>
        </p:nvSpPr>
        <p:spPr/>
        <p:txBody>
          <a:bodyPr/>
          <a:lstStyle/>
          <a:p>
            <a:fld id="{367D7D7B-5FE4-42DA-8E80-AFE965E7EAB2}" type="slidenum">
              <a:rPr lang="en-US" smtClean="0"/>
              <a:t>‹#›</a:t>
            </a:fld>
            <a:endParaRPr lang="en-US" dirty="0"/>
          </a:p>
        </p:txBody>
      </p:sp>
    </p:spTree>
    <p:extLst>
      <p:ext uri="{BB962C8B-B14F-4D97-AF65-F5344CB8AC3E}">
        <p14:creationId xmlns:p14="http://schemas.microsoft.com/office/powerpoint/2010/main" val="241961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FC45-5B4E-4849-AB1A-FA3176328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22578-9C5D-42E3-9005-AE41DD86F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77BD8F1-8034-4961-BF1F-5533E166A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D1D31-E8BA-4953-877B-F0A7805B027E}"/>
              </a:ext>
            </a:extLst>
          </p:cNvPr>
          <p:cNvSpPr>
            <a:spLocks noGrp="1"/>
          </p:cNvSpPr>
          <p:nvPr>
            <p:ph type="dt" sz="half" idx="10"/>
          </p:nvPr>
        </p:nvSpPr>
        <p:spPr/>
        <p:txBody>
          <a:bodyPr/>
          <a:lstStyle/>
          <a:p>
            <a:fld id="{80E6DFD6-D538-48FE-8BDF-6381D45CA3B8}" type="datetimeFigureOut">
              <a:rPr lang="en-US" smtClean="0"/>
              <a:t>6/10/2021</a:t>
            </a:fld>
            <a:endParaRPr lang="en-US" dirty="0"/>
          </a:p>
        </p:txBody>
      </p:sp>
      <p:sp>
        <p:nvSpPr>
          <p:cNvPr id="6" name="Footer Placeholder 5">
            <a:extLst>
              <a:ext uri="{FF2B5EF4-FFF2-40B4-BE49-F238E27FC236}">
                <a16:creationId xmlns:a16="http://schemas.microsoft.com/office/drawing/2014/main" id="{DB6263E3-1B56-4255-94CD-076560D495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F806C5-8468-41DE-BF57-277B5F1A3C54}"/>
              </a:ext>
            </a:extLst>
          </p:cNvPr>
          <p:cNvSpPr>
            <a:spLocks noGrp="1"/>
          </p:cNvSpPr>
          <p:nvPr>
            <p:ph type="sldNum" sz="quarter" idx="12"/>
          </p:nvPr>
        </p:nvSpPr>
        <p:spPr/>
        <p:txBody>
          <a:bodyPr/>
          <a:lstStyle/>
          <a:p>
            <a:fld id="{367D7D7B-5FE4-42DA-8E80-AFE965E7EAB2}" type="slidenum">
              <a:rPr lang="en-US" smtClean="0"/>
              <a:t>‹#›</a:t>
            </a:fld>
            <a:endParaRPr lang="en-US" dirty="0"/>
          </a:p>
        </p:txBody>
      </p:sp>
    </p:spTree>
    <p:extLst>
      <p:ext uri="{BB962C8B-B14F-4D97-AF65-F5344CB8AC3E}">
        <p14:creationId xmlns:p14="http://schemas.microsoft.com/office/powerpoint/2010/main" val="406359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EAC52-08DF-4D79-AEAE-D19EBABE7B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16410A-55DB-4236-9729-A68FC1368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C4E21-FF31-41F6-9D69-1BBDD768BD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6DFD6-D538-48FE-8BDF-6381D45CA3B8}" type="datetimeFigureOut">
              <a:rPr lang="en-US" smtClean="0"/>
              <a:t>6/10/2021</a:t>
            </a:fld>
            <a:endParaRPr lang="en-US" dirty="0"/>
          </a:p>
        </p:txBody>
      </p:sp>
      <p:sp>
        <p:nvSpPr>
          <p:cNvPr id="5" name="Footer Placeholder 4">
            <a:extLst>
              <a:ext uri="{FF2B5EF4-FFF2-40B4-BE49-F238E27FC236}">
                <a16:creationId xmlns:a16="http://schemas.microsoft.com/office/drawing/2014/main" id="{12A46E90-7097-4E5A-833A-44B9C6166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92490E8-8FE7-4A19-8564-6D10628F9D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D7D7B-5FE4-42DA-8E80-AFE965E7EAB2}" type="slidenum">
              <a:rPr lang="en-US" smtClean="0"/>
              <a:t>‹#›</a:t>
            </a:fld>
            <a:endParaRPr lang="en-US" dirty="0"/>
          </a:p>
        </p:txBody>
      </p:sp>
    </p:spTree>
    <p:extLst>
      <p:ext uri="{BB962C8B-B14F-4D97-AF65-F5344CB8AC3E}">
        <p14:creationId xmlns:p14="http://schemas.microsoft.com/office/powerpoint/2010/main" val="3113154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56F14FF-77D0-42DE-BA86-EEC1ECA616AD}"/>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Movie Analysis for Microsoft</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8046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F514-5395-4DBB-8D0A-BDCF32CCEA4C}"/>
              </a:ext>
            </a:extLst>
          </p:cNvPr>
          <p:cNvSpPr>
            <a:spLocks noGrp="1"/>
          </p:cNvSpPr>
          <p:nvPr>
            <p:ph type="ctrTitle"/>
          </p:nvPr>
        </p:nvSpPr>
        <p:spPr>
          <a:xfrm>
            <a:off x="1524000" y="429767"/>
            <a:ext cx="9144000" cy="931037"/>
          </a:xfrm>
        </p:spPr>
        <p:txBody>
          <a:bodyPr/>
          <a:lstStyle/>
          <a:p>
            <a:r>
              <a:rPr lang="en-US" dirty="0"/>
              <a:t>Next Steps</a:t>
            </a:r>
          </a:p>
        </p:txBody>
      </p:sp>
      <p:sp>
        <p:nvSpPr>
          <p:cNvPr id="3" name="Subtitle 2">
            <a:extLst>
              <a:ext uri="{FF2B5EF4-FFF2-40B4-BE49-F238E27FC236}">
                <a16:creationId xmlns:a16="http://schemas.microsoft.com/office/drawing/2014/main" id="{04371E0B-FDD3-4D6A-A553-4B70451CC2A3}"/>
              </a:ext>
            </a:extLst>
          </p:cNvPr>
          <p:cNvSpPr>
            <a:spLocks noGrp="1"/>
          </p:cNvSpPr>
          <p:nvPr>
            <p:ph type="subTitle" idx="1"/>
          </p:nvPr>
        </p:nvSpPr>
        <p:spPr>
          <a:xfrm>
            <a:off x="1448586" y="1360804"/>
            <a:ext cx="9144000" cy="2396426"/>
          </a:xfrm>
        </p:spPr>
        <p:txBody>
          <a:bodyPr>
            <a:normAutofit fontScale="85000" lnSpcReduction="10000"/>
          </a:bodyPr>
          <a:lstStyle/>
          <a:p>
            <a:pPr marL="342900" indent="-342900" algn="l">
              <a:buFont typeface="Arial" panose="020B0604020202020204" pitchFamily="34" charset="0"/>
              <a:buChar char="•"/>
            </a:pPr>
            <a:r>
              <a:rPr lang="en-US" dirty="0"/>
              <a:t>The datasets that were used only cover the period from 2010-2018. More recent data would be helpful to determine current trends.</a:t>
            </a:r>
          </a:p>
          <a:p>
            <a:pPr marL="342900" indent="-342900" algn="l">
              <a:buFont typeface="Arial" panose="020B0604020202020204" pitchFamily="34" charset="0"/>
              <a:buChar char="•"/>
            </a:pPr>
            <a:r>
              <a:rPr lang="en-US" dirty="0"/>
              <a:t>Additional data on streaming services would be helpful since there has been an increase in popularity of services like Netflix, Amazon Prime, and releases that are exclusive to those platforms that may impact box revenues.</a:t>
            </a:r>
          </a:p>
          <a:p>
            <a:pPr marL="342900" indent="-342900" algn="l">
              <a:buFont typeface="Arial" panose="020B0604020202020204" pitchFamily="34" charset="0"/>
              <a:buChar char="•"/>
            </a:pPr>
            <a:r>
              <a:rPr lang="en-US" dirty="0"/>
              <a:t>Many movie theaters closed due to COVID-19, so the future of box office revenues is unclear until more data is known about movie revenues after theaters reopen.</a:t>
            </a:r>
          </a:p>
        </p:txBody>
      </p:sp>
      <p:pic>
        <p:nvPicPr>
          <p:cNvPr id="5" name="Picture 4" descr="Chart, line chart&#10;&#10;Description automatically generated">
            <a:extLst>
              <a:ext uri="{FF2B5EF4-FFF2-40B4-BE49-F238E27FC236}">
                <a16:creationId xmlns:a16="http://schemas.microsoft.com/office/drawing/2014/main" id="{CF2016DE-FD3E-4C5B-8B96-CC6C01405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0069" y="3577314"/>
            <a:ext cx="4340995" cy="3126196"/>
          </a:xfrm>
          <a:prstGeom prst="rect">
            <a:avLst/>
          </a:prstGeom>
        </p:spPr>
      </p:pic>
    </p:spTree>
    <p:extLst>
      <p:ext uri="{BB962C8B-B14F-4D97-AF65-F5344CB8AC3E}">
        <p14:creationId xmlns:p14="http://schemas.microsoft.com/office/powerpoint/2010/main" val="622737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C9BC-C880-4D62-BB95-C81D2DF184AE}"/>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11134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536CA7B8-F534-4F65-9F38-268103399E09}"/>
              </a:ext>
            </a:extLst>
          </p:cNvPr>
          <p:cNvSpPr>
            <a:spLocks noGrp="1"/>
          </p:cNvSpPr>
          <p:nvPr>
            <p:ph type="subTitle" idx="1"/>
          </p:nvPr>
        </p:nvSpPr>
        <p:spPr>
          <a:xfrm>
            <a:off x="4439633" y="4518923"/>
            <a:ext cx="3312734" cy="1141851"/>
          </a:xfrm>
          <a:noFill/>
        </p:spPr>
        <p:txBody>
          <a:bodyPr>
            <a:normAutofit/>
          </a:bodyPr>
          <a:lstStyle/>
          <a:p>
            <a:r>
              <a:rPr lang="en-US" sz="1100">
                <a:solidFill>
                  <a:srgbClr val="080808"/>
                </a:solidFill>
              </a:rPr>
              <a:t>Microsoft wants to create original video content and are going to create a movie studio.</a:t>
            </a:r>
          </a:p>
          <a:p>
            <a:r>
              <a:rPr lang="en-US" sz="1100">
                <a:solidFill>
                  <a:srgbClr val="080808"/>
                </a:solidFill>
              </a:rPr>
              <a:t>They are looking for recommendations about what types of films are doing well at the box office in order to decide what types of movies to make.</a:t>
            </a:r>
          </a:p>
          <a:p>
            <a:endParaRPr lang="en-US" sz="1100">
              <a:solidFill>
                <a:srgbClr val="080808"/>
              </a:solidFill>
            </a:endParaRPr>
          </a:p>
        </p:txBody>
      </p:sp>
      <p:sp>
        <p:nvSpPr>
          <p:cNvPr id="2" name="Title 1">
            <a:extLst>
              <a:ext uri="{FF2B5EF4-FFF2-40B4-BE49-F238E27FC236}">
                <a16:creationId xmlns:a16="http://schemas.microsoft.com/office/drawing/2014/main" id="{4F1E2B0E-0476-4CEC-9AF3-3D442C0D9C4F}"/>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Business Problem</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0767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D480877-0671-436C-B8D2-2C56DDC10F06}"/>
              </a:ext>
            </a:extLst>
          </p:cNvPr>
          <p:cNvSpPr>
            <a:spLocks noGrp="1"/>
          </p:cNvSpPr>
          <p:nvPr>
            <p:ph type="subTitle" idx="1"/>
          </p:nvPr>
        </p:nvSpPr>
        <p:spPr>
          <a:xfrm>
            <a:off x="4439633" y="4518923"/>
            <a:ext cx="3312734" cy="1141851"/>
          </a:xfrm>
          <a:noFill/>
        </p:spPr>
        <p:txBody>
          <a:bodyPr>
            <a:normAutofit/>
          </a:bodyPr>
          <a:lstStyle/>
          <a:p>
            <a:pPr marL="457200" indent="-457200">
              <a:buAutoNum type="arabicParenR"/>
            </a:pPr>
            <a:r>
              <a:rPr lang="en-US" sz="700">
                <a:solidFill>
                  <a:srgbClr val="080808"/>
                </a:solidFill>
              </a:rPr>
              <a:t>Drama, Action, Comedy, and Adventure movies should receive the most investment for production because they are extremely popular at the box office.</a:t>
            </a:r>
          </a:p>
          <a:p>
            <a:pPr marL="457200" indent="-457200">
              <a:buAutoNum type="arabicParenR"/>
            </a:pPr>
            <a:r>
              <a:rPr lang="en-US" sz="700">
                <a:solidFill>
                  <a:srgbClr val="080808"/>
                </a:solidFill>
              </a:rPr>
              <a:t>While competitors are also focused on releasing Drama, Action, Comedy, and Adventure movies, the popularity of these genres is high enough that revenues should not suffer due to market competition.</a:t>
            </a:r>
          </a:p>
          <a:p>
            <a:pPr marL="457200" indent="-457200">
              <a:buAutoNum type="arabicParenR"/>
            </a:pPr>
            <a:r>
              <a:rPr lang="en-US" sz="700">
                <a:solidFill>
                  <a:srgbClr val="080808"/>
                </a:solidFill>
              </a:rPr>
              <a:t>Higher production budgets tend to result in higher revenues, although this is not always and is subject to outside factors.</a:t>
            </a:r>
          </a:p>
        </p:txBody>
      </p:sp>
      <p:sp>
        <p:nvSpPr>
          <p:cNvPr id="2" name="Title 1">
            <a:extLst>
              <a:ext uri="{FF2B5EF4-FFF2-40B4-BE49-F238E27FC236}">
                <a16:creationId xmlns:a16="http://schemas.microsoft.com/office/drawing/2014/main" id="{184D0311-3ED1-4964-A668-23E6B53DBF50}"/>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Business Recommendations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788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B537F04-B98D-4987-AC06-050F3A20CF40}"/>
              </a:ext>
            </a:extLst>
          </p:cNvPr>
          <p:cNvSpPr>
            <a:spLocks noGrp="1"/>
          </p:cNvSpPr>
          <p:nvPr>
            <p:ph type="subTitle" idx="1"/>
          </p:nvPr>
        </p:nvSpPr>
        <p:spPr>
          <a:xfrm>
            <a:off x="4439633" y="4518923"/>
            <a:ext cx="3312734" cy="1141851"/>
          </a:xfrm>
          <a:noFill/>
        </p:spPr>
        <p:txBody>
          <a:bodyPr>
            <a:normAutofit/>
          </a:bodyPr>
          <a:lstStyle/>
          <a:p>
            <a:r>
              <a:rPr lang="en-US" sz="1900">
                <a:solidFill>
                  <a:srgbClr val="080808"/>
                </a:solidFill>
              </a:rPr>
              <a:t>The data that was analyzed came from datasets from IMDB </a:t>
            </a:r>
          </a:p>
          <a:p>
            <a:r>
              <a:rPr lang="en-US" sz="1900">
                <a:solidFill>
                  <a:srgbClr val="080808"/>
                </a:solidFill>
              </a:rPr>
              <a:t>and Box Office Mojo.</a:t>
            </a:r>
          </a:p>
        </p:txBody>
      </p:sp>
      <p:sp>
        <p:nvSpPr>
          <p:cNvPr id="2" name="Title 1">
            <a:extLst>
              <a:ext uri="{FF2B5EF4-FFF2-40B4-BE49-F238E27FC236}">
                <a16:creationId xmlns:a16="http://schemas.microsoft.com/office/drawing/2014/main" id="{9DC4B00D-130D-45FD-B125-17387CD6E210}"/>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Data Used </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8440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4B94D43-4682-450F-904C-9FBBAB357B56}"/>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400" kern="1200">
                <a:solidFill>
                  <a:schemeClr val="tx1"/>
                </a:solidFill>
                <a:latin typeface="+mj-lt"/>
                <a:ea typeface="+mj-ea"/>
                <a:cs typeface="+mj-cs"/>
              </a:rPr>
              <a:t>Total number of Releases by Genres</a:t>
            </a:r>
          </a:p>
        </p:txBody>
      </p:sp>
      <p:pic>
        <p:nvPicPr>
          <p:cNvPr id="5" name="Content Placeholder 4" descr="Chart, bar chart&#10;&#10;Description automatically generated">
            <a:extLst>
              <a:ext uri="{FF2B5EF4-FFF2-40B4-BE49-F238E27FC236}">
                <a16:creationId xmlns:a16="http://schemas.microsoft.com/office/drawing/2014/main" id="{E35A4959-DEE2-4409-ABE2-4A4436CCB6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16251" y="867645"/>
            <a:ext cx="6631341" cy="5122710"/>
          </a:xfrm>
          <a:prstGeom prst="rect">
            <a:avLst/>
          </a:prstGeom>
        </p:spPr>
      </p:pic>
    </p:spTree>
    <p:extLst>
      <p:ext uri="{BB962C8B-B14F-4D97-AF65-F5344CB8AC3E}">
        <p14:creationId xmlns:p14="http://schemas.microsoft.com/office/powerpoint/2010/main" val="102779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6" name="Rectangle 2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965BF0F-044C-44F6-A237-FB4E4A80CD75}"/>
              </a:ext>
            </a:extLst>
          </p:cNvPr>
          <p:cNvSpPr>
            <a:spLocks noGrp="1"/>
          </p:cNvSpPr>
          <p:nvPr>
            <p:ph type="title"/>
          </p:nvPr>
        </p:nvSpPr>
        <p:spPr>
          <a:xfrm>
            <a:off x="643467" y="321734"/>
            <a:ext cx="10905066" cy="1135737"/>
          </a:xfrm>
        </p:spPr>
        <p:txBody>
          <a:bodyPr vert="horz" lIns="91440" tIns="45720" rIns="91440" bIns="45720" rtlCol="0">
            <a:normAutofit/>
          </a:bodyPr>
          <a:lstStyle/>
          <a:p>
            <a:pPr algn="ctr"/>
            <a:r>
              <a:rPr lang="en-US" sz="3600" kern="1200" dirty="0">
                <a:latin typeface="+mj-lt"/>
                <a:ea typeface="+mj-ea"/>
                <a:cs typeface="+mj-cs"/>
              </a:rPr>
              <a:t>Total Revenues by Genre</a:t>
            </a:r>
          </a:p>
        </p:txBody>
      </p:sp>
      <p:pic>
        <p:nvPicPr>
          <p:cNvPr id="5" name="Content Placeholder 4" descr="Chart, line chart&#10;&#10;Description automatically generated">
            <a:extLst>
              <a:ext uri="{FF2B5EF4-FFF2-40B4-BE49-F238E27FC236}">
                <a16:creationId xmlns:a16="http://schemas.microsoft.com/office/drawing/2014/main" id="{0737FF62-F587-43DC-BE83-9C705591F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015" y="1298096"/>
            <a:ext cx="7042794" cy="4912348"/>
          </a:xfrm>
          <a:prstGeom prst="rect">
            <a:avLst/>
          </a:prstGeom>
        </p:spPr>
      </p:pic>
      <p:grpSp>
        <p:nvGrpSpPr>
          <p:cNvPr id="29" name="Group 2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0" name="Isosceles Triangle 2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177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5"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4CAF33C-3AAE-4680-AAE5-C71423CFDF3C}"/>
              </a:ext>
            </a:extLst>
          </p:cNvPr>
          <p:cNvSpPr>
            <a:spLocks noGrp="1"/>
          </p:cNvSpPr>
          <p:nvPr>
            <p:ph type="title"/>
          </p:nvPr>
        </p:nvSpPr>
        <p:spPr>
          <a:xfrm>
            <a:off x="643467" y="321734"/>
            <a:ext cx="10905066" cy="1135737"/>
          </a:xfrm>
        </p:spPr>
        <p:txBody>
          <a:bodyPr>
            <a:normAutofit/>
          </a:bodyPr>
          <a:lstStyle/>
          <a:p>
            <a:pPr algn="ctr"/>
            <a:r>
              <a:rPr lang="en-US" sz="3600" dirty="0"/>
              <a:t>Most Popular Genre by Year</a:t>
            </a:r>
          </a:p>
        </p:txBody>
      </p:sp>
      <p:pic>
        <p:nvPicPr>
          <p:cNvPr id="5" name="Content Placeholder 4" descr="Graphical user interface, application, table&#10;&#10;Description automatically generated">
            <a:extLst>
              <a:ext uri="{FF2B5EF4-FFF2-40B4-BE49-F238E27FC236}">
                <a16:creationId xmlns:a16="http://schemas.microsoft.com/office/drawing/2014/main" id="{0F84C22C-F5CC-4CB3-90A5-7D3E1D300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185" y="1779204"/>
            <a:ext cx="7559629" cy="4857062"/>
          </a:xfrm>
          <a:prstGeom prst="rect">
            <a:avLst/>
          </a:prstGeom>
        </p:spPr>
      </p:pic>
      <p:grpSp>
        <p:nvGrpSpPr>
          <p:cNvPr id="18"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9"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5510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7" name="Rectangle 26">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Chart, line chart&#10;&#10;Description automatically generated">
            <a:extLst>
              <a:ext uri="{FF2B5EF4-FFF2-40B4-BE49-F238E27FC236}">
                <a16:creationId xmlns:a16="http://schemas.microsoft.com/office/drawing/2014/main" id="{B86B647E-E2FB-4D85-8FE2-80DD26B66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101" y="1531981"/>
            <a:ext cx="5162923" cy="3601140"/>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E27A46BF-C933-4460-8B00-4B4730C17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700" y="1134570"/>
            <a:ext cx="5732691" cy="3998552"/>
          </a:xfrm>
          <a:prstGeom prst="rect">
            <a:avLst/>
          </a:prstGeom>
        </p:spPr>
      </p:pic>
      <p:grpSp>
        <p:nvGrpSpPr>
          <p:cNvPr id="30" name="Group 29">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1" name="Isosceles Triangle 30">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4856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98D475E1-7B7F-4108-903C-C9F8625DE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714" y="730839"/>
            <a:ext cx="7664122" cy="5434291"/>
          </a:xfrm>
          <a:prstGeom prst="rect">
            <a:avLst/>
          </a:prstGeom>
        </p:spPr>
      </p:pic>
    </p:spTree>
    <p:extLst>
      <p:ext uri="{BB962C8B-B14F-4D97-AF65-F5344CB8AC3E}">
        <p14:creationId xmlns:p14="http://schemas.microsoft.com/office/powerpoint/2010/main" val="3097412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330</Words>
  <Application>Microsoft Office PowerPoint</Application>
  <PresentationFormat>Widescreen</PresentationFormat>
  <Paragraphs>28</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Movie Analysis for Microsoft</vt:lpstr>
      <vt:lpstr>Business Problem</vt:lpstr>
      <vt:lpstr>Business Recommendations</vt:lpstr>
      <vt:lpstr>Data Used </vt:lpstr>
      <vt:lpstr>Total number of Releases by Genres</vt:lpstr>
      <vt:lpstr>Total Revenues by Genre</vt:lpstr>
      <vt:lpstr>Most Popular Genre by Year</vt:lpstr>
      <vt:lpstr>PowerPoint Presentation</vt:lpstr>
      <vt:lpstr>PowerPoint Presentation</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Analysis for Microsoft</dc:title>
  <dc:creator>Justin Weible</dc:creator>
  <cp:lastModifiedBy>Justin Weible</cp:lastModifiedBy>
  <cp:revision>6</cp:revision>
  <dcterms:created xsi:type="dcterms:W3CDTF">2021-06-10T19:09:18Z</dcterms:created>
  <dcterms:modified xsi:type="dcterms:W3CDTF">2021-06-10T20:03:09Z</dcterms:modified>
</cp:coreProperties>
</file>