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/>
  </p:normalViewPr>
  <p:slideViewPr>
    <p:cSldViewPr snapToGrid="0">
      <p:cViewPr varScale="1">
        <p:scale>
          <a:sx n="46" d="100"/>
          <a:sy n="46" d="100"/>
        </p:scale>
        <p:origin x="60" y="12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4" d="100"/>
          <a:sy n="74" d="100"/>
        </p:scale>
        <p:origin x="248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Customer Churn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E44-4527-984C-EDBDB82600E0}"/>
              </c:ext>
            </c:extLst>
          </c:dPt>
          <c:dPt>
            <c:idx val="1"/>
            <c:bubble3D val="0"/>
            <c:spPr>
              <a:solidFill>
                <a:schemeClr val="accent5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E44-4527-984C-EDBDB82600E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Churn</c:v>
                </c:pt>
                <c:pt idx="1">
                  <c:v>Retained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483</c:v>
                </c:pt>
                <c:pt idx="1">
                  <c:v>2850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10-4FE8-9591-2D8E4D0FBDDC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Total</a:t>
            </a:r>
            <a:r>
              <a:rPr lang="en-US" baseline="0" dirty="0"/>
              <a:t> Charges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265419145345218"/>
          <c:y val="0.10972440944881889"/>
          <c:w val="0.86474597154573285"/>
          <c:h val="0.763943266707046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Not Churn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Day Charge</c:v>
                </c:pt>
                <c:pt idx="1">
                  <c:v>Evening Charge</c:v>
                </c:pt>
                <c:pt idx="2">
                  <c:v>Night Charge</c:v>
                </c:pt>
                <c:pt idx="3">
                  <c:v>International Charge</c:v>
                </c:pt>
              </c:strCache>
            </c:strRef>
          </c:cat>
          <c:val>
            <c:numRef>
              <c:f>Sheet1!$B$2:$B$5</c:f>
              <c:numCache>
                <c:formatCode>"$"#,##0.00_);[Red]\("$"#,##0.00\)</c:formatCode>
                <c:ptCount val="4"/>
                <c:pt idx="0">
                  <c:v>29.78</c:v>
                </c:pt>
                <c:pt idx="1">
                  <c:v>16.920000000000002</c:v>
                </c:pt>
                <c:pt idx="2">
                  <c:v>9.01</c:v>
                </c:pt>
                <c:pt idx="3">
                  <c:v>2.74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6A-48D1-B6E6-9EFC52A2905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Churn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Day Charge</c:v>
                </c:pt>
                <c:pt idx="1">
                  <c:v>Evening Charge</c:v>
                </c:pt>
                <c:pt idx="2">
                  <c:v>Night Charge</c:v>
                </c:pt>
                <c:pt idx="3">
                  <c:v>International Charge</c:v>
                </c:pt>
              </c:strCache>
            </c:strRef>
          </c:cat>
          <c:val>
            <c:numRef>
              <c:f>Sheet1!$C$2:$C$5</c:f>
              <c:numCache>
                <c:formatCode>"$"#,##0.00_);[Red]\("$"#,##0.00\)</c:formatCode>
                <c:ptCount val="4"/>
                <c:pt idx="0">
                  <c:v>35.18</c:v>
                </c:pt>
                <c:pt idx="1">
                  <c:v>18.05</c:v>
                </c:pt>
                <c:pt idx="2">
                  <c:v>9.24</c:v>
                </c:pt>
                <c:pt idx="3">
                  <c:v>2.89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A6A-48D1-B6E6-9EFC52A2905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8907904"/>
        <c:axId val="28908320"/>
      </c:barChart>
      <c:catAx>
        <c:axId val="28907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908320"/>
        <c:crosses val="autoZero"/>
        <c:auto val="1"/>
        <c:lblAlgn val="ctr"/>
        <c:lblOffset val="100"/>
        <c:noMultiLvlLbl val="0"/>
      </c:catAx>
      <c:valAx>
        <c:axId val="28908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_);[Red]\(&quot;$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907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Voicemail Plan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830-45EC-928C-9707914BAB2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830-45EC-928C-9707914BAB2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922</c:v>
                </c:pt>
                <c:pt idx="1">
                  <c:v>2411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8F-46B9-BBEA-9485F97C9F9E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D3842-A145-4953-BF5C-E3D755201C0E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8C1A3-BF7A-41EE-B3AA-A396AA1C5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04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purpose of the model was to predict customers that churn and identify factors that might influence that decision. If a customer is predicted to churn but actually is retained, that’s simply </a:t>
            </a:r>
            <a:r>
              <a:rPr lang="en-US" baseline="0"/>
              <a:t>a bonus.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C1A3-BF7A-41EE-B3AA-A396AA1C5F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38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562A7-46E1-4CBC-971D-7FB165E7F6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Syriatel customer churn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59B77A-E442-46B6-ADE3-F7F72CC757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4071595"/>
            <a:ext cx="8791575" cy="920535"/>
          </a:xfrm>
        </p:spPr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justin</a:t>
            </a:r>
            <a:r>
              <a:rPr lang="en-US" dirty="0"/>
              <a:t> </a:t>
            </a:r>
            <a:r>
              <a:rPr lang="en-US" dirty="0" err="1"/>
              <a:t>weible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920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FC68C-40ED-4E80-BEAA-6C501424E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644703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A93692-C3B1-4BE7-9DCE-8CC8E1DCFEC2}"/>
              </a:ext>
            </a:extLst>
          </p:cNvPr>
          <p:cNvSpPr txBox="1"/>
          <p:nvPr/>
        </p:nvSpPr>
        <p:spPr>
          <a:xfrm>
            <a:off x="1141413" y="1706880"/>
            <a:ext cx="990599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2000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0B76BE-7AAE-4DAF-929C-0587789F9A63}"/>
              </a:ext>
            </a:extLst>
          </p:cNvPr>
          <p:cNvSpPr txBox="1"/>
          <p:nvPr/>
        </p:nvSpPr>
        <p:spPr>
          <a:xfrm>
            <a:off x="2133600" y="3123273"/>
            <a:ext cx="8564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Contact information:</a:t>
            </a:r>
          </a:p>
          <a:p>
            <a:pPr algn="ctr"/>
            <a:r>
              <a:rPr lang="en-US" sz="2400" dirty="0"/>
              <a:t>Justin </a:t>
            </a:r>
            <a:r>
              <a:rPr lang="en-US" sz="2400" dirty="0" err="1"/>
              <a:t>Weible</a:t>
            </a:r>
            <a:r>
              <a:rPr lang="en-US" sz="2400" dirty="0"/>
              <a:t>: jweible23@gmail.com</a:t>
            </a:r>
          </a:p>
        </p:txBody>
      </p:sp>
    </p:spTree>
    <p:extLst>
      <p:ext uri="{BB962C8B-B14F-4D97-AF65-F5344CB8AC3E}">
        <p14:creationId xmlns:p14="http://schemas.microsoft.com/office/powerpoint/2010/main" val="1350964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ED2681-0F76-466E-BBFB-BAD64498C022}"/>
              </a:ext>
            </a:extLst>
          </p:cNvPr>
          <p:cNvSpPr txBox="1"/>
          <p:nvPr/>
        </p:nvSpPr>
        <p:spPr>
          <a:xfrm>
            <a:off x="1387586" y="210066"/>
            <a:ext cx="489376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DATA:</a:t>
            </a:r>
          </a:p>
          <a:p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Data was analyzed from 3333 customers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data included information 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Account length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International plan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Voicemail plan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Number of voicemail messages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Customer Service calls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Customer charges (total, day, evening, night, international)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Number of customer calls and length of calls (total, day, evening, and international)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Of the 3333, 2850 customers were retained (86%) and 483 churned (14%)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27E28308-3C0D-4CD6-B683-415CDC0457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5920813"/>
              </p:ext>
            </p:extLst>
          </p:nvPr>
        </p:nvGraphicFramePr>
        <p:xfrm>
          <a:off x="5704514" y="711277"/>
          <a:ext cx="6115574" cy="5161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50111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65BB8-DDDF-44FD-AC87-2D6D2AC76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220320"/>
            <a:ext cx="8791575" cy="928859"/>
          </a:xfrm>
        </p:spPr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C3C458-EA2F-4E2B-863E-FB91EA8B19D6}"/>
              </a:ext>
            </a:extLst>
          </p:cNvPr>
          <p:cNvSpPr txBox="1"/>
          <p:nvPr/>
        </p:nvSpPr>
        <p:spPr>
          <a:xfrm>
            <a:off x="1654355" y="1228397"/>
            <a:ext cx="486401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Customer data was run through various models in order to find the most accurate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model used was chosen based on precision in order to predict if a customer churns with accuracy.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Our model has a precision score of 0.97 when predicting customers that retain their service and a precision score of 1.00 when predicting customers that churn.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model correctly predicted all customers that were retained but predicted customers that churn with a 17% error.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76FA3823-1AF7-4FE7-AEB2-2B850E64C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624" y="1402657"/>
            <a:ext cx="5396842" cy="437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719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BB6B2-B930-46DB-815C-F0D3CD1E4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37842"/>
          </a:xfrm>
        </p:spPr>
        <p:txBody>
          <a:bodyPr>
            <a:normAutofit/>
          </a:bodyPr>
          <a:lstStyle/>
          <a:p>
            <a:r>
              <a:rPr lang="en-US" dirty="0"/>
              <a:t>Top factors affecting churn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ABE9F1-7EFD-45BA-921B-99EF8E9C547E}"/>
              </a:ext>
            </a:extLst>
          </p:cNvPr>
          <p:cNvSpPr txBox="1"/>
          <p:nvPr/>
        </p:nvSpPr>
        <p:spPr>
          <a:xfrm>
            <a:off x="1264920" y="1539239"/>
            <a:ext cx="55778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/>
              <a:t>Using the model as a starting point for data exploration, the top factors affecting churn are: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Total charges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Voicemail plan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Customer Service calls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International plan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A3B6C8D5-CC77-4C78-B9EE-30B4EE04B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985" y="1783080"/>
            <a:ext cx="4853583" cy="420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036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5B25F-5EE1-4F51-A180-366F0EC7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7998"/>
            <a:ext cx="9905998" cy="1478570"/>
          </a:xfrm>
        </p:spPr>
        <p:txBody>
          <a:bodyPr/>
          <a:lstStyle/>
          <a:p>
            <a:r>
              <a:rPr lang="en-US" dirty="0"/>
              <a:t>Total charges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3E1366-E944-4E8E-B152-464700DC7590}"/>
              </a:ext>
            </a:extLst>
          </p:cNvPr>
          <p:cNvSpPr txBox="1"/>
          <p:nvPr/>
        </p:nvSpPr>
        <p:spPr>
          <a:xfrm>
            <a:off x="1264920" y="1569720"/>
            <a:ext cx="45567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Customers who pay more for their service tend to churn at a higher rate.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Customers who churn pay $65.35 on average.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Customers who don’t churn pay $58.45 on average.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Customers who pay higher day charges also churn at a higher rate compared to charges at other times.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7C881FE6-6072-4A33-A30B-AE19083501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1166978"/>
              </p:ext>
            </p:extLst>
          </p:nvPr>
        </p:nvGraphicFramePr>
        <p:xfrm>
          <a:off x="5821680" y="952500"/>
          <a:ext cx="623316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65986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AF92D-3F9E-450D-B2EF-FCDDBAAD6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641964"/>
            <a:ext cx="9905998" cy="799974"/>
          </a:xfrm>
        </p:spPr>
        <p:txBody>
          <a:bodyPr/>
          <a:lstStyle/>
          <a:p>
            <a:r>
              <a:rPr lang="en-US" dirty="0"/>
              <a:t>Voicemail plan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6B791B-683F-4767-A9C6-B1738799D828}"/>
              </a:ext>
            </a:extLst>
          </p:cNvPr>
          <p:cNvSpPr txBox="1"/>
          <p:nvPr/>
        </p:nvSpPr>
        <p:spPr>
          <a:xfrm>
            <a:off x="1143001" y="1617785"/>
            <a:ext cx="49529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28% of our customers have a voicemail plan.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72% of the customers that churn do not have a voicemail plan.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28% of the customers that churn have the voicemail plan.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CD56D18-E1FE-4A49-98F7-9EE429DBB9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3498940"/>
              </p:ext>
            </p:extLst>
          </p:nvPr>
        </p:nvGraphicFramePr>
        <p:xfrm>
          <a:off x="5689599" y="890955"/>
          <a:ext cx="6350000" cy="4520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53382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F2DC9-984A-4E69-8927-ECA7CA065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service calls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2A7BAA-FA31-4A77-AD1E-70414D96ECC6}"/>
              </a:ext>
            </a:extLst>
          </p:cNvPr>
          <p:cNvSpPr txBox="1"/>
          <p:nvPr/>
        </p:nvSpPr>
        <p:spPr>
          <a:xfrm>
            <a:off x="1141413" y="1691640"/>
            <a:ext cx="107000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52% of customers who have made 3 or more calls to customer service churn.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79% of customers have made at least 1 call to customer service.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6C8846A0-F11F-4F8C-BEAB-A21F4B70A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248" y="2386498"/>
            <a:ext cx="6992326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7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6BB82-A134-439E-8DC4-FF33E154F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International plan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B2442A-646F-4D1E-BB8F-FA14F1ACFB48}"/>
              </a:ext>
            </a:extLst>
          </p:cNvPr>
          <p:cNvSpPr txBox="1"/>
          <p:nvPr/>
        </p:nvSpPr>
        <p:spPr>
          <a:xfrm>
            <a:off x="1141413" y="1843435"/>
            <a:ext cx="495299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Only 10% of our customers subscribe to the international plan.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There is virtually no difference in international charges per minute between those with an international plan and those without an international plan.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26.8 cents per minute for those without an international plan.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27 cents per minute for those with an international plan.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07ADA4A3-99CF-4E20-BC9F-BB294A613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1794743"/>
            <a:ext cx="5942325" cy="357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855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18231-526D-433F-A40C-870A41A81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81945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EAAB39-C725-45AA-A959-1E3FB0840878}"/>
              </a:ext>
            </a:extLst>
          </p:cNvPr>
          <p:cNvSpPr txBox="1"/>
          <p:nvPr/>
        </p:nvSpPr>
        <p:spPr>
          <a:xfrm>
            <a:off x="1141413" y="1838277"/>
            <a:ext cx="103607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Evaluate the rates we’re charging our customers.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Customers seem to be displeased with the high rates, as those who are charged the most tend to be more likely to churn.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Give more advertisement to our voicemail plan.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With the low number of people that are subscribed to our voicemail plan, it seems that some customers might simply be unaware that we offer one.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Evaluate customer service and what we might be able to do better to assist the customer.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Customers making more than 3 service calls are churning at over 50%.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Additional training for customer service staff might be needed, but it also could be related to other factors.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Research whether an international plan is worth providing, and if it is, look at ways that the service might be improved.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Very few customers are using an international plan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Those that are using it are seeing no cost reduction to their service.</a:t>
            </a:r>
          </a:p>
        </p:txBody>
      </p:sp>
    </p:spTree>
    <p:extLst>
      <p:ext uri="{BB962C8B-B14F-4D97-AF65-F5344CB8AC3E}">
        <p14:creationId xmlns:p14="http://schemas.microsoft.com/office/powerpoint/2010/main" val="36834390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142</TotalTime>
  <Words>605</Words>
  <Application>Microsoft Office PowerPoint</Application>
  <PresentationFormat>Widescreen</PresentationFormat>
  <Paragraphs>61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Tw Cen MT</vt:lpstr>
      <vt:lpstr>Circuit</vt:lpstr>
      <vt:lpstr>Syriatel customer churn analysis</vt:lpstr>
      <vt:lpstr>PowerPoint Presentation</vt:lpstr>
      <vt:lpstr>Model</vt:lpstr>
      <vt:lpstr>Top factors affecting churn</vt:lpstr>
      <vt:lpstr>Total charges</vt:lpstr>
      <vt:lpstr>Voicemail plan</vt:lpstr>
      <vt:lpstr>Customer service calls</vt:lpstr>
      <vt:lpstr>International plan</vt:lpstr>
      <vt:lpstr>Recommendations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Syriatel customer churn analysis</dc:title>
  <dc:creator>Justin Weible</dc:creator>
  <cp:lastModifiedBy>Justin Weible</cp:lastModifiedBy>
  <cp:revision>13</cp:revision>
  <dcterms:created xsi:type="dcterms:W3CDTF">2021-08-13T13:16:33Z</dcterms:created>
  <dcterms:modified xsi:type="dcterms:W3CDTF">2021-08-19T16:24:35Z</dcterms:modified>
</cp:coreProperties>
</file>