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1725"/>
    <a:srgbClr val="C1C6C8"/>
    <a:srgbClr val="DAC79D"/>
    <a:srgbClr val="642F6C"/>
    <a:srgbClr val="8F993E"/>
    <a:srgbClr val="007FA3"/>
    <a:srgbClr val="FFB81C"/>
    <a:srgbClr val="A94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87E12C-9A20-CF25-6D8F-F2E05F81A2B7}" v="269" dt="2023-08-08T18:36:29.034"/>
    <p1510:client id="{4F8BDB9E-D338-BE35-66B2-3F14B77761EB}" v="27" dt="2023-08-11T07:48:16.803"/>
    <p1510:client id="{6DD1DE5A-C861-8A4E-D1E2-9B77BA44EF7A}" v="932" dt="2023-08-09T23:09:37.919"/>
    <p1510:client id="{DBD48F2E-88D9-89E3-CF43-A7887AFFE4D6}" v="23" dt="2023-08-11T07:46:14.305"/>
    <p1510:client id="{E8F4F05F-6454-76B4-4221-C4A4FAC5B3CD}" v="120" dt="2023-08-11T07:43:58.175"/>
    <p1510:client id="{EDD8BBB0-00A5-1BFF-F09E-35146F188485}" v="405" dt="2023-08-08T20:00:04.157"/>
    <p1510:client id="{FB90AA54-406F-CD7C-4987-A1D092492A02}" v="105" dt="2023-08-08T20:31:00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481D-26F5-45D5-AB7A-8473E4BD835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92E4-A6DA-4F86-8F30-20033856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6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481D-26F5-45D5-AB7A-8473E4BD835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92E4-A6DA-4F86-8F30-20033856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481D-26F5-45D5-AB7A-8473E4BD835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92E4-A6DA-4F86-8F30-20033856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3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481D-26F5-45D5-AB7A-8473E4BD835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92E4-A6DA-4F86-8F30-20033856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481D-26F5-45D5-AB7A-8473E4BD835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92E4-A6DA-4F86-8F30-20033856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8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481D-26F5-45D5-AB7A-8473E4BD835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92E4-A6DA-4F86-8F30-20033856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481D-26F5-45D5-AB7A-8473E4BD835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92E4-A6DA-4F86-8F30-20033856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6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481D-26F5-45D5-AB7A-8473E4BD835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92E4-A6DA-4F86-8F30-20033856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481D-26F5-45D5-AB7A-8473E4BD835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92E4-A6DA-4F86-8F30-20033856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3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481D-26F5-45D5-AB7A-8473E4BD835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92E4-A6DA-4F86-8F30-20033856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7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481D-26F5-45D5-AB7A-8473E4BD835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92E4-A6DA-4F86-8F30-20033856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6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481D-26F5-45D5-AB7A-8473E4BD8352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292E4-A6DA-4F86-8F30-200338560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8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F740C0E-EE73-4713-B1D9-2F35CED42A7E}"/>
              </a:ext>
            </a:extLst>
          </p:cNvPr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solidFill>
            <a:srgbClr val="C1C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8C70C5-1577-4C82-B0CD-CD674027D38B}"/>
              </a:ext>
            </a:extLst>
          </p:cNvPr>
          <p:cNvSpPr/>
          <p:nvPr/>
        </p:nvSpPr>
        <p:spPr>
          <a:xfrm>
            <a:off x="11314176" y="478440"/>
            <a:ext cx="26908556" cy="4545364"/>
          </a:xfrm>
          <a:prstGeom prst="rect">
            <a:avLst/>
          </a:prstGeom>
          <a:solidFill>
            <a:srgbClr val="5D1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 anchorCtr="0"/>
          <a:lstStyle/>
          <a:p>
            <a:pPr algn="ctr"/>
            <a:r>
              <a:rPr lang="en-US" sz="8000" b="1" dirty="0">
                <a:latin typeface="Arial"/>
                <a:cs typeface="Arial"/>
              </a:rPr>
              <a:t>Predicting moisture content of various grains from its dielectric properties</a:t>
            </a:r>
            <a:endParaRPr lang="en-US" dirty="0"/>
          </a:p>
          <a:p>
            <a:pPr algn="ctr"/>
            <a:r>
              <a:rPr lang="en-US" sz="4000" b="1" dirty="0">
                <a:latin typeface="Arial"/>
                <a:cs typeface="Arial"/>
              </a:rPr>
              <a:t>Zeenat Islam*, Dr. Hussein </a:t>
            </a:r>
            <a:r>
              <a:rPr lang="en-US" sz="4000" b="1" dirty="0" err="1">
                <a:latin typeface="Arial"/>
                <a:cs typeface="Arial"/>
              </a:rPr>
              <a:t>Gharakhani</a:t>
            </a:r>
            <a:r>
              <a:rPr lang="en-US" sz="4000" b="1" baseline="30000" dirty="0">
                <a:ea typeface="+mn-lt"/>
                <a:cs typeface="+mn-lt"/>
              </a:rPr>
              <a:t>†</a:t>
            </a:r>
            <a:r>
              <a:rPr lang="en-US" sz="4000" b="1" baseline="30000" dirty="0">
                <a:latin typeface="Arial"/>
                <a:cs typeface="Arial"/>
              </a:rPr>
              <a:t> </a:t>
            </a:r>
            <a:r>
              <a:rPr lang="en-US" sz="4000" b="1" dirty="0">
                <a:latin typeface="Arial"/>
                <a:cs typeface="Arial"/>
              </a:rPr>
              <a:t>, Dr. Samir Trabelsi</a:t>
            </a:r>
            <a:r>
              <a:rPr lang="en-US" sz="4000" b="1" baseline="30000" dirty="0">
                <a:ea typeface="+mn-lt"/>
                <a:cs typeface="+mn-lt"/>
              </a:rPr>
              <a:t>‡</a:t>
            </a:r>
          </a:p>
          <a:p>
            <a:pPr algn="ctr"/>
            <a:r>
              <a:rPr lang="en-US" sz="4000" b="1" dirty="0">
                <a:latin typeface="Arial"/>
                <a:cs typeface="Arial"/>
              </a:rPr>
              <a:t>*Computer Science and Engineering, </a:t>
            </a:r>
            <a:r>
              <a:rPr lang="en-US" sz="4000" b="1" baseline="30000" dirty="0">
                <a:ea typeface="+mn-lt"/>
                <a:cs typeface="+mn-lt"/>
              </a:rPr>
              <a:t>†</a:t>
            </a:r>
            <a:r>
              <a:rPr lang="en-US" sz="4000" b="1" dirty="0">
                <a:latin typeface="Arial"/>
                <a:cs typeface="Arial"/>
              </a:rPr>
              <a:t>Agricultural and Biological Engineering, </a:t>
            </a:r>
            <a:r>
              <a:rPr lang="en-US" sz="4000" b="1" baseline="30000" dirty="0">
                <a:ea typeface="+mn-lt"/>
                <a:cs typeface="+mn-lt"/>
              </a:rPr>
              <a:t>‡</a:t>
            </a:r>
            <a:r>
              <a:rPr lang="en-US" sz="4000" b="1" dirty="0">
                <a:latin typeface="Arial"/>
                <a:cs typeface="Arial"/>
              </a:rPr>
              <a:t>US National Poultry Research Center</a:t>
            </a:r>
            <a:endParaRPr lang="en-US">
              <a:cs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8642F-9FB3-41C7-A31D-1100897A1E06}"/>
              </a:ext>
            </a:extLst>
          </p:cNvPr>
          <p:cNvSpPr/>
          <p:nvPr/>
        </p:nvSpPr>
        <p:spPr>
          <a:xfrm>
            <a:off x="232884" y="5493915"/>
            <a:ext cx="10630188" cy="27166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1177FB-132F-41AE-B3CC-479142CC59C6}"/>
              </a:ext>
            </a:extLst>
          </p:cNvPr>
          <p:cNvSpPr/>
          <p:nvPr/>
        </p:nvSpPr>
        <p:spPr>
          <a:xfrm>
            <a:off x="11039169" y="5500952"/>
            <a:ext cx="21778709" cy="27157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E00E16-ACDD-427E-8A7A-A9584FB281DE}"/>
              </a:ext>
            </a:extLst>
          </p:cNvPr>
          <p:cNvSpPr/>
          <p:nvPr/>
        </p:nvSpPr>
        <p:spPr>
          <a:xfrm>
            <a:off x="33028128" y="5485340"/>
            <a:ext cx="10630188" cy="27147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CEEA99E-8334-41F8-9FED-2EFA53449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8368"/>
            <a:ext cx="10405872" cy="42921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FD9AB3E-185C-4461-BE1E-468E813EF4B5}"/>
              </a:ext>
            </a:extLst>
          </p:cNvPr>
          <p:cNvSpPr/>
          <p:nvPr/>
        </p:nvSpPr>
        <p:spPr>
          <a:xfrm>
            <a:off x="232884" y="5493914"/>
            <a:ext cx="10630188" cy="1352907"/>
          </a:xfrm>
          <a:prstGeom prst="rect">
            <a:avLst/>
          </a:prstGeom>
          <a:solidFill>
            <a:srgbClr val="5D17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800" b="1">
                <a:latin typeface="Arial"/>
                <a:cs typeface="Arial"/>
              </a:rPr>
              <a:t>Background and Motivation</a:t>
            </a:r>
            <a:endParaRPr lang="en-US" sz="4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743A7E-217C-46F1-80A5-47AB1696F560}"/>
              </a:ext>
            </a:extLst>
          </p:cNvPr>
          <p:cNvSpPr/>
          <p:nvPr/>
        </p:nvSpPr>
        <p:spPr>
          <a:xfrm>
            <a:off x="232884" y="20177164"/>
            <a:ext cx="10630188" cy="1371600"/>
          </a:xfrm>
          <a:prstGeom prst="rect">
            <a:avLst/>
          </a:prstGeom>
          <a:solidFill>
            <a:srgbClr val="5D17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D665A7-0D16-47C6-A4FF-691A06789E7A}"/>
              </a:ext>
            </a:extLst>
          </p:cNvPr>
          <p:cNvSpPr/>
          <p:nvPr/>
        </p:nvSpPr>
        <p:spPr>
          <a:xfrm>
            <a:off x="232884" y="14224037"/>
            <a:ext cx="10630188" cy="1371600"/>
          </a:xfrm>
          <a:prstGeom prst="rect">
            <a:avLst/>
          </a:prstGeom>
          <a:solidFill>
            <a:srgbClr val="5D17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07A1FE-923E-4210-8AFB-5C7561C91831}"/>
              </a:ext>
            </a:extLst>
          </p:cNvPr>
          <p:cNvSpPr/>
          <p:nvPr/>
        </p:nvSpPr>
        <p:spPr>
          <a:xfrm>
            <a:off x="33028128" y="23906691"/>
            <a:ext cx="10405872" cy="1371600"/>
          </a:xfrm>
          <a:prstGeom prst="rect">
            <a:avLst/>
          </a:prstGeom>
          <a:solidFill>
            <a:srgbClr val="5D17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58DBB1-8520-45AC-9338-94312089D321}"/>
              </a:ext>
            </a:extLst>
          </p:cNvPr>
          <p:cNvSpPr/>
          <p:nvPr/>
        </p:nvSpPr>
        <p:spPr>
          <a:xfrm>
            <a:off x="33028128" y="28914268"/>
            <a:ext cx="10405872" cy="1371600"/>
          </a:xfrm>
          <a:prstGeom prst="rect">
            <a:avLst/>
          </a:prstGeom>
          <a:solidFill>
            <a:srgbClr val="5D17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51C77F-10BB-4E6A-9909-9126F97FBC15}"/>
              </a:ext>
            </a:extLst>
          </p:cNvPr>
          <p:cNvSpPr/>
          <p:nvPr/>
        </p:nvSpPr>
        <p:spPr>
          <a:xfrm>
            <a:off x="11039168" y="5495226"/>
            <a:ext cx="21778709" cy="1371600"/>
          </a:xfrm>
          <a:prstGeom prst="rect">
            <a:avLst/>
          </a:prstGeom>
          <a:solidFill>
            <a:srgbClr val="5D1725"/>
          </a:solidFill>
          <a:ln>
            <a:solidFill>
              <a:srgbClr val="5D17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800" b="1">
                <a:latin typeface="Arial"/>
                <a:cs typeface="Arial"/>
              </a:rPr>
              <a:t>Visualizing the dataset</a:t>
            </a:r>
            <a:endParaRPr lang="en-US" sz="4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2D8B69-B6A6-459B-A5AF-3134828AF626}"/>
              </a:ext>
            </a:extLst>
          </p:cNvPr>
          <p:cNvSpPr txBox="1"/>
          <p:nvPr/>
        </p:nvSpPr>
        <p:spPr>
          <a:xfrm>
            <a:off x="388938" y="6940987"/>
            <a:ext cx="10318808" cy="45243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71500" indent="-571500" algn="just">
              <a:buFont typeface="Arial"/>
              <a:buChar char="•"/>
            </a:pPr>
            <a:r>
              <a:rPr lang="en-US" sz="3600">
                <a:latin typeface="Times New Roman"/>
                <a:ea typeface="+mn-lt"/>
                <a:cs typeface="+mn-lt"/>
              </a:rPr>
              <a:t>Water's polar nature leads to strong coupling between </a:t>
            </a:r>
            <a:r>
              <a:rPr lang="en-US" sz="3600" dirty="0">
                <a:latin typeface="Times New Roman"/>
                <a:ea typeface="+mn-lt"/>
                <a:cs typeface="+mn-lt"/>
              </a:rPr>
              <a:t>microwave frequencies and dielectric properties of moisture-containing materials. </a:t>
            </a:r>
            <a:endParaRPr lang="en-US">
              <a:cs typeface="Calibri" panose="020F0502020204030204"/>
            </a:endParaRPr>
          </a:p>
          <a:p>
            <a:pPr marL="571500" indent="-571500" algn="just">
              <a:buFont typeface="Arial"/>
              <a:buChar char="•"/>
            </a:pPr>
            <a:r>
              <a:rPr lang="en-US" sz="3600" dirty="0">
                <a:latin typeface="Times New Roman"/>
                <a:ea typeface="+mn-lt"/>
                <a:cs typeface="+mn-lt"/>
              </a:rPr>
              <a:t>This can assist in predicting real-time moisture-content in grains by using measurements of these properties.</a:t>
            </a:r>
            <a:endParaRPr lang="en-US" dirty="0">
              <a:latin typeface="Calibri" panose="020F0502020204030204"/>
              <a:ea typeface="+mn-lt"/>
              <a:cs typeface="+mn-lt"/>
            </a:endParaRPr>
          </a:p>
          <a:p>
            <a:pPr marL="571500" indent="-571500" algn="just">
              <a:buFont typeface="Arial"/>
              <a:buChar char="•"/>
            </a:pPr>
            <a:endParaRPr lang="en-US" sz="3600" dirty="0">
              <a:latin typeface="Times New Roman"/>
              <a:ea typeface="+mn-lt"/>
              <a:cs typeface="+mn-lt"/>
            </a:endParaRPr>
          </a:p>
          <a:p>
            <a:pPr marL="571500" indent="-571500">
              <a:buFont typeface="Arial"/>
              <a:buChar char="•"/>
            </a:pPr>
            <a:endParaRPr lang="en-US" sz="3600" dirty="0">
              <a:latin typeface="Times New Roman"/>
              <a:cs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8BA15B-A88E-4301-B2D7-492553D34EDB}"/>
              </a:ext>
            </a:extLst>
          </p:cNvPr>
          <p:cNvSpPr txBox="1"/>
          <p:nvPr/>
        </p:nvSpPr>
        <p:spPr>
          <a:xfrm>
            <a:off x="558219" y="15727534"/>
            <a:ext cx="9851923" cy="2862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3600" dirty="0">
                <a:latin typeface="Times New Roman"/>
                <a:ea typeface="Calibri" panose="020F0502020204030204" pitchFamily="34" charset="0"/>
                <a:cs typeface="Times New Roman"/>
              </a:rPr>
              <a:t>Provided a dataset of different microwave frequencies and corresponding dielectric properties measurements, we predict the moisture content of several grains:</a:t>
            </a:r>
            <a:endParaRPr lang="en-US" sz="36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/>
              <a:buChar char="•"/>
            </a:pPr>
            <a:endParaRPr lang="en-US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B28DB0-DE51-492A-97EC-44C5C26D1FBE}"/>
              </a:ext>
            </a:extLst>
          </p:cNvPr>
          <p:cNvSpPr txBox="1"/>
          <p:nvPr/>
        </p:nvSpPr>
        <p:spPr>
          <a:xfrm>
            <a:off x="33582077" y="8302045"/>
            <a:ext cx="9851923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71500" marR="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270B09-4A63-4196-BEFB-7418E0886DF9}"/>
              </a:ext>
            </a:extLst>
          </p:cNvPr>
          <p:cNvSpPr txBox="1"/>
          <p:nvPr/>
        </p:nvSpPr>
        <p:spPr>
          <a:xfrm>
            <a:off x="33301858" y="30434575"/>
            <a:ext cx="9851923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>
                <a:latin typeface="Times New Roman"/>
                <a:ea typeface="+mn-lt"/>
                <a:cs typeface="+mn-lt"/>
              </a:rPr>
              <a:t>We would like </a:t>
            </a:r>
            <a:r>
              <a:rPr lang="en-US" sz="3600">
                <a:effectLst/>
                <a:latin typeface="Times New Roman"/>
                <a:ea typeface="+mn-lt"/>
                <a:cs typeface="+mn-lt"/>
              </a:rPr>
              <a:t>to </a:t>
            </a:r>
            <a:r>
              <a:rPr lang="en-US" sz="3600">
                <a:latin typeface="Times New Roman"/>
                <a:ea typeface="+mn-lt"/>
                <a:cs typeface="+mn-lt"/>
              </a:rPr>
              <a:t>acknowledge </a:t>
            </a:r>
            <a:r>
              <a:rPr lang="en-US" sz="3600">
                <a:effectLst/>
                <a:latin typeface="Times New Roman"/>
                <a:ea typeface="+mn-lt"/>
                <a:cs typeface="+mn-lt"/>
              </a:rPr>
              <a:t>the </a:t>
            </a:r>
            <a:r>
              <a:rPr lang="en-US" sz="3600">
                <a:latin typeface="Times New Roman"/>
                <a:ea typeface="+mn-lt"/>
                <a:cs typeface="+mn-lt"/>
              </a:rPr>
              <a:t>funding agency USDA Agriculture Research Service (USDA-ARS) </a:t>
            </a:r>
            <a:r>
              <a:rPr lang="en-US" sz="3600">
                <a:effectLst/>
                <a:latin typeface="Times New Roman"/>
                <a:ea typeface="+mn-lt"/>
                <a:cs typeface="+mn-lt"/>
              </a:rPr>
              <a:t>for </a:t>
            </a:r>
            <a:r>
              <a:rPr lang="en-US" sz="3600">
                <a:latin typeface="Times New Roman"/>
                <a:ea typeface="+mn-lt"/>
                <a:cs typeface="+mn-lt"/>
              </a:rPr>
              <a:t>supporting this research</a:t>
            </a:r>
            <a:r>
              <a:rPr lang="en-US" sz="3600">
                <a:effectLst/>
                <a:latin typeface="Times New Roman"/>
                <a:ea typeface="+mn-lt"/>
                <a:cs typeface="+mn-lt"/>
              </a:rPr>
              <a:t>.</a:t>
            </a:r>
            <a:r>
              <a:rPr lang="en-US" sz="3600">
                <a:latin typeface="Times New Roman"/>
                <a:ea typeface="+mn-lt"/>
                <a:cs typeface="+mn-lt"/>
              </a:rPr>
              <a:t> 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3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8E7138-C78E-4502-B798-9AC7774DCFBC}"/>
              </a:ext>
            </a:extLst>
          </p:cNvPr>
          <p:cNvSpPr/>
          <p:nvPr/>
        </p:nvSpPr>
        <p:spPr>
          <a:xfrm>
            <a:off x="-3887334" y="8593342"/>
            <a:ext cx="997527" cy="997527"/>
          </a:xfrm>
          <a:prstGeom prst="rect">
            <a:avLst/>
          </a:prstGeom>
          <a:solidFill>
            <a:srgbClr val="A943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3757F6-3E82-4CCF-BB8A-66790A1B1CD7}"/>
              </a:ext>
            </a:extLst>
          </p:cNvPr>
          <p:cNvSpPr/>
          <p:nvPr/>
        </p:nvSpPr>
        <p:spPr>
          <a:xfrm>
            <a:off x="-3887335" y="9895669"/>
            <a:ext cx="997527" cy="9975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2D7C8E-9880-4351-BCF6-A5B14EA3994D}"/>
              </a:ext>
            </a:extLst>
          </p:cNvPr>
          <p:cNvSpPr/>
          <p:nvPr/>
        </p:nvSpPr>
        <p:spPr>
          <a:xfrm>
            <a:off x="-3887336" y="11197996"/>
            <a:ext cx="997527" cy="997527"/>
          </a:xfrm>
          <a:prstGeom prst="rect">
            <a:avLst/>
          </a:prstGeom>
          <a:solidFill>
            <a:srgbClr val="007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2670F8-5824-42C5-A406-50D45EB83023}"/>
              </a:ext>
            </a:extLst>
          </p:cNvPr>
          <p:cNvSpPr/>
          <p:nvPr/>
        </p:nvSpPr>
        <p:spPr>
          <a:xfrm>
            <a:off x="-3887336" y="12500323"/>
            <a:ext cx="997527" cy="997527"/>
          </a:xfrm>
          <a:prstGeom prst="rect">
            <a:avLst/>
          </a:prstGeom>
          <a:solidFill>
            <a:srgbClr val="8F9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897A04-87B4-45CC-9A0F-AF4863B6C551}"/>
              </a:ext>
            </a:extLst>
          </p:cNvPr>
          <p:cNvSpPr/>
          <p:nvPr/>
        </p:nvSpPr>
        <p:spPr>
          <a:xfrm>
            <a:off x="-3887336" y="13802650"/>
            <a:ext cx="997527" cy="997527"/>
          </a:xfrm>
          <a:prstGeom prst="rect">
            <a:avLst/>
          </a:prstGeom>
          <a:solidFill>
            <a:srgbClr val="64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C7CA4C-B35C-469C-88E2-A811BE72E3B2}"/>
              </a:ext>
            </a:extLst>
          </p:cNvPr>
          <p:cNvSpPr/>
          <p:nvPr/>
        </p:nvSpPr>
        <p:spPr>
          <a:xfrm>
            <a:off x="-3887336" y="15102296"/>
            <a:ext cx="997527" cy="997527"/>
          </a:xfrm>
          <a:prstGeom prst="rect">
            <a:avLst/>
          </a:prstGeom>
          <a:solidFill>
            <a:srgbClr val="DAC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084BDE-29BF-48AC-A86E-CE4693095E93}"/>
              </a:ext>
            </a:extLst>
          </p:cNvPr>
          <p:cNvSpPr/>
          <p:nvPr/>
        </p:nvSpPr>
        <p:spPr>
          <a:xfrm>
            <a:off x="-3887336" y="16401942"/>
            <a:ext cx="997527" cy="997527"/>
          </a:xfrm>
          <a:prstGeom prst="rect">
            <a:avLst/>
          </a:prstGeom>
          <a:solidFill>
            <a:srgbClr val="C1C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105100-39BA-4AA8-BA9E-463262EB857A}"/>
              </a:ext>
            </a:extLst>
          </p:cNvPr>
          <p:cNvSpPr/>
          <p:nvPr/>
        </p:nvSpPr>
        <p:spPr>
          <a:xfrm>
            <a:off x="-3887336" y="17701588"/>
            <a:ext cx="997527" cy="997527"/>
          </a:xfrm>
          <a:prstGeom prst="rect">
            <a:avLst/>
          </a:prstGeom>
          <a:solidFill>
            <a:srgbClr val="5D1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1C5109-18A0-4AD4-A094-AA710452CAD1}"/>
              </a:ext>
            </a:extLst>
          </p:cNvPr>
          <p:cNvSpPr/>
          <p:nvPr/>
        </p:nvSpPr>
        <p:spPr>
          <a:xfrm>
            <a:off x="-3622801" y="19732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9D3E32-1FDE-4F47-9F5B-472D0774F6C2}"/>
              </a:ext>
            </a:extLst>
          </p:cNvPr>
          <p:cNvSpPr txBox="1"/>
          <p:nvPr/>
        </p:nvSpPr>
        <p:spPr>
          <a:xfrm>
            <a:off x="-5982570" y="21972926"/>
            <a:ext cx="51767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0.5” Square that can be </a:t>
            </a:r>
            <a:br>
              <a:rPr lang="en-US" sz="4000"/>
            </a:br>
            <a:r>
              <a:rPr lang="en-US" sz="4000"/>
              <a:t>used for measuring </a:t>
            </a:r>
            <a:br>
              <a:rPr lang="en-US" sz="4000"/>
            </a:br>
            <a:r>
              <a:rPr lang="en-US" sz="4000"/>
              <a:t>margins and spacing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E0F735-9D9F-4FA6-99DB-646F87914355}"/>
              </a:ext>
            </a:extLst>
          </p:cNvPr>
          <p:cNvCxnSpPr>
            <a:stCxn id="41" idx="0"/>
          </p:cNvCxnSpPr>
          <p:nvPr/>
        </p:nvCxnSpPr>
        <p:spPr>
          <a:xfrm flipV="1">
            <a:off x="-3394201" y="20409923"/>
            <a:ext cx="0" cy="15630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BDFAACF-6928-40C4-BB84-220C74F3573F}"/>
              </a:ext>
            </a:extLst>
          </p:cNvPr>
          <p:cNvSpPr txBox="1"/>
          <p:nvPr/>
        </p:nvSpPr>
        <p:spPr>
          <a:xfrm>
            <a:off x="-5425975" y="7602734"/>
            <a:ext cx="4184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Official MSU Colors</a:t>
            </a:r>
          </a:p>
        </p:txBody>
      </p:sp>
      <p:pic>
        <p:nvPicPr>
          <p:cNvPr id="6" name="Picture 8" descr="A green and blue logo&#10;&#10;Description automatically generated">
            <a:extLst>
              <a:ext uri="{FF2B5EF4-FFF2-40B4-BE49-F238E27FC236}">
                <a16:creationId xmlns:a16="http://schemas.microsoft.com/office/drawing/2014/main" id="{752E3FF5-3997-3FB8-E6DD-1C1021E42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0199" y="470620"/>
            <a:ext cx="5319158" cy="45307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DED6EF6-F10A-92C1-E91D-9F5B3C89C038}"/>
              </a:ext>
            </a:extLst>
          </p:cNvPr>
          <p:cNvSpPr txBox="1"/>
          <p:nvPr/>
        </p:nvSpPr>
        <p:spPr>
          <a:xfrm>
            <a:off x="20574000" y="16230600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 sz="1200">
              <a:latin typeface="Times New Roman"/>
            </a:endParaRPr>
          </a:p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7074FC-EED8-DE5D-FEE9-733AC7228E57}"/>
              </a:ext>
            </a:extLst>
          </p:cNvPr>
          <p:cNvSpPr/>
          <p:nvPr/>
        </p:nvSpPr>
        <p:spPr>
          <a:xfrm>
            <a:off x="11031016" y="18275399"/>
            <a:ext cx="21768168" cy="1461777"/>
          </a:xfrm>
          <a:prstGeom prst="rect">
            <a:avLst/>
          </a:prstGeom>
          <a:solidFill>
            <a:srgbClr val="5D17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3CDFA537-843B-45A4-0516-0A2E0D36C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77575"/>
              </p:ext>
            </p:extLst>
          </p:nvPr>
        </p:nvGraphicFramePr>
        <p:xfrm>
          <a:off x="674531" y="18011452"/>
          <a:ext cx="5094070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7035">
                  <a:extLst>
                    <a:ext uri="{9D8B030D-6E8A-4147-A177-3AD203B41FA5}">
                      <a16:colId xmlns:a16="http://schemas.microsoft.com/office/drawing/2014/main" val="4123401568"/>
                    </a:ext>
                  </a:extLst>
                </a:gridCol>
                <a:gridCol w="2547035">
                  <a:extLst>
                    <a:ext uri="{9D8B030D-6E8A-4147-A177-3AD203B41FA5}">
                      <a16:colId xmlns:a16="http://schemas.microsoft.com/office/drawing/2014/main" val="3540690413"/>
                    </a:ext>
                  </a:extLst>
                </a:gridCol>
              </a:tblGrid>
              <a:tr h="564282">
                <a:tc>
                  <a:txBody>
                    <a:bodyPr/>
                    <a:lstStyle/>
                    <a:p>
                      <a:pPr marL="457200" indent="-457200">
                        <a:buFont typeface="Arial"/>
                        <a:buChar char="•"/>
                      </a:pPr>
                      <a:r>
                        <a:rPr lang="en-US" sz="3600" dirty="0">
                          <a:latin typeface="Times New Roman"/>
                        </a:rPr>
                        <a:t>Wheat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/>
                        <a:buChar char="•"/>
                      </a:pPr>
                      <a:r>
                        <a:rPr lang="en-US" sz="3600" dirty="0">
                          <a:latin typeface="Times New Roman"/>
                        </a:rPr>
                        <a:t>Sorghum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750439"/>
                  </a:ext>
                </a:extLst>
              </a:tr>
              <a:tr h="564282">
                <a:tc>
                  <a:txBody>
                    <a:bodyPr/>
                    <a:lstStyle/>
                    <a:p>
                      <a:pPr marL="457200" indent="-457200">
                        <a:buFont typeface="Arial"/>
                        <a:buChar char="•"/>
                      </a:pPr>
                      <a:r>
                        <a:rPr lang="en-US" sz="3600" dirty="0">
                          <a:latin typeface="Times New Roman"/>
                        </a:rPr>
                        <a:t>Barley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/>
                        <a:buChar char="•"/>
                      </a:pPr>
                      <a:r>
                        <a:rPr lang="en-US" sz="3600" dirty="0">
                          <a:latin typeface="Times New Roman"/>
                        </a:rPr>
                        <a:t>Soybeans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29128"/>
                  </a:ext>
                </a:extLst>
              </a:tr>
              <a:tr h="575203">
                <a:tc>
                  <a:txBody>
                    <a:bodyPr/>
                    <a:lstStyle/>
                    <a:p>
                      <a:pPr marL="457200" lvl="0" indent="-45720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3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Oats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/>
                        <a:buChar char="•"/>
                      </a:pPr>
                      <a:r>
                        <a:rPr lang="en-US" sz="3600" dirty="0">
                          <a:latin typeface="Times New Roman"/>
                        </a:rPr>
                        <a:t>Corn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965759"/>
                  </a:ext>
                </a:extLst>
              </a:tr>
            </a:tbl>
          </a:graphicData>
        </a:graphic>
      </p:graphicFrame>
      <p:pic>
        <p:nvPicPr>
          <p:cNvPr id="9" name="Graphic 8">
            <a:extLst>
              <a:ext uri="{FF2B5EF4-FFF2-40B4-BE49-F238E27FC236}">
                <a16:creationId xmlns:a16="http://schemas.microsoft.com/office/drawing/2014/main" id="{FBCED51A-6C0E-72AF-E618-EC62CFD91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7712" y="21883882"/>
            <a:ext cx="8372538" cy="10797146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A2DDAEB2-72DB-8942-8B3A-A9DB11D36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7810" y="10190735"/>
            <a:ext cx="8956664" cy="397552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6029418-16A5-0615-E7BD-C1D6666683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213019" y="7446322"/>
            <a:ext cx="2812211" cy="3360851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B3A1F0BC-39D9-3C97-49F0-CAFA5DDCD1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775057" y="7446321"/>
            <a:ext cx="2812211" cy="3360851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C255FC69-BDFF-C8C7-02C4-95B1C43BFF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328477" y="7446321"/>
            <a:ext cx="2812211" cy="33608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86D81D2F-7904-F645-1318-95001EAD8F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302603" y="7446322"/>
            <a:ext cx="2812211" cy="3360851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9AE10AAC-B1FB-9038-92B5-0FD0B5493A3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697427" y="7446321"/>
            <a:ext cx="2812211" cy="3360851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C17013F2-2F8D-2ADD-8A78-B560FA1979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728612" y="7446322"/>
            <a:ext cx="2812211" cy="3360851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45DC5AEA-7F95-1901-30F6-819212F53B4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071674" y="7446321"/>
            <a:ext cx="2812211" cy="336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0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 Foe, Thomas</dc:creator>
  <cp:revision>259</cp:revision>
  <dcterms:created xsi:type="dcterms:W3CDTF">2022-02-15T17:05:15Z</dcterms:created>
  <dcterms:modified xsi:type="dcterms:W3CDTF">2023-08-11T07:52:14Z</dcterms:modified>
</cp:coreProperties>
</file>