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81"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70" r:id="rId11"/>
    <p:sldId id="265" r:id="rId12"/>
    <p:sldId id="266" r:id="rId13"/>
    <p:sldId id="267" r:id="rId14"/>
    <p:sldId id="268" r:id="rId15"/>
    <p:sldId id="269" r:id="rId16"/>
    <p:sldId id="271" r:id="rId17"/>
  </p:sldIdLst>
  <p:sldSz cx="9144000" cy="5143500" type="screen16x9"/>
  <p:notesSz cx="6858000" cy="9144000"/>
  <p:embeddedFontLst>
    <p:embeddedFont>
      <p:font typeface="Century Schoolbook" panose="02040604050505020304" pitchFamily="18" charset="0"/>
      <p:regular r:id="rId19"/>
      <p:bold r:id="rId20"/>
      <p:italic r:id="rId21"/>
      <p:boldItalic r:id="rId22"/>
    </p:embeddedFont>
    <p:embeddedFont>
      <p:font typeface="Roboto" panose="02000000000000000000" pitchFamily="2" charset="0"/>
      <p:regular r:id="rId23"/>
      <p:bold r:id="rId24"/>
      <p:italic r:id="rId25"/>
      <p:boldItalic r:id="rId26"/>
    </p:embeddedFont>
    <p:embeddedFont>
      <p:font typeface="Wingdings 2" panose="05020102010507070707" pitchFamily="18" charset="2"/>
      <p:regular r:id="rId2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7" d="100"/>
          <a:sy n="137" d="100"/>
        </p:scale>
        <p:origin x="138" y="13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9C16DB-AEF6-4663-AC90-22C3738BEBFC}" type="doc">
      <dgm:prSet loTypeId="urn:microsoft.com/office/officeart/2005/8/layout/process4" loCatId="process" qsTypeId="urn:microsoft.com/office/officeart/2005/8/quickstyle/simple2" qsCatId="simple" csTypeId="urn:microsoft.com/office/officeart/2005/8/colors/colorful2" csCatId="colorful"/>
      <dgm:spPr/>
      <dgm:t>
        <a:bodyPr/>
        <a:lstStyle/>
        <a:p>
          <a:endParaRPr lang="en-US"/>
        </a:p>
      </dgm:t>
    </dgm:pt>
    <dgm:pt modelId="{9E47DCCD-98D4-4D31-A556-89E07BAB92BF}">
      <dgm:prSet/>
      <dgm:spPr/>
      <dgm:t>
        <a:bodyPr/>
        <a:lstStyle/>
        <a:p>
          <a:r>
            <a:rPr lang="en-US" dirty="0"/>
            <a:t>The intersection of IT, computer science, statistics, machine learning, domain-specific competencies, and the scientific method</a:t>
          </a:r>
        </a:p>
      </dgm:t>
    </dgm:pt>
    <dgm:pt modelId="{CB1E03B6-D578-48C0-845C-53B100CFD3AE}" type="parTrans" cxnId="{2E1345CA-7E05-4B8D-9C51-142F7E7C00F1}">
      <dgm:prSet/>
      <dgm:spPr/>
      <dgm:t>
        <a:bodyPr/>
        <a:lstStyle/>
        <a:p>
          <a:endParaRPr lang="en-US"/>
        </a:p>
      </dgm:t>
    </dgm:pt>
    <dgm:pt modelId="{FD627E2C-46FE-458D-BCA9-974B1DE7EC9F}" type="sibTrans" cxnId="{2E1345CA-7E05-4B8D-9C51-142F7E7C00F1}">
      <dgm:prSet/>
      <dgm:spPr/>
      <dgm:t>
        <a:bodyPr/>
        <a:lstStyle/>
        <a:p>
          <a:endParaRPr lang="en-US"/>
        </a:p>
      </dgm:t>
    </dgm:pt>
    <dgm:pt modelId="{F9881C4A-2A78-4AA9-9643-2849184241A1}">
      <dgm:prSet/>
      <dgm:spPr/>
      <dgm:t>
        <a:bodyPr/>
        <a:lstStyle/>
        <a:p>
          <a:r>
            <a:rPr lang="en-US"/>
            <a:t>Most businesses generate too much data for any person or group to examine. The role of the data scientist is to use specialized techniques to sample and divine meaning from large quantities of data. These techniques must be paired with the scientific method and rigor to avoid false or misleading findings. For this reason, most data scientist work in groups who regularly audit each other's work.</a:t>
          </a:r>
        </a:p>
      </dgm:t>
    </dgm:pt>
    <dgm:pt modelId="{36F2A519-3079-46C5-B2A2-07D4AC96DF20}" type="parTrans" cxnId="{B9C99B54-8FB4-48C6-BFD8-7A13293879AF}">
      <dgm:prSet/>
      <dgm:spPr/>
      <dgm:t>
        <a:bodyPr/>
        <a:lstStyle/>
        <a:p>
          <a:endParaRPr lang="en-US"/>
        </a:p>
      </dgm:t>
    </dgm:pt>
    <dgm:pt modelId="{9E5FBE52-B9DE-4A6A-905D-86E52004D9F6}" type="sibTrans" cxnId="{B9C99B54-8FB4-48C6-BFD8-7A13293879AF}">
      <dgm:prSet/>
      <dgm:spPr/>
      <dgm:t>
        <a:bodyPr/>
        <a:lstStyle/>
        <a:p>
          <a:endParaRPr lang="en-US"/>
        </a:p>
      </dgm:t>
    </dgm:pt>
    <dgm:pt modelId="{F2905D69-419A-4C8F-8C53-973647F8CB69}">
      <dgm:prSet/>
      <dgm:spPr/>
      <dgm:t>
        <a:bodyPr/>
        <a:lstStyle/>
        <a:p>
          <a:r>
            <a:rPr lang="en-US" b="1"/>
            <a:t>It’s an absolute blast of a field to work in!</a:t>
          </a:r>
          <a:endParaRPr lang="en-US"/>
        </a:p>
      </dgm:t>
    </dgm:pt>
    <dgm:pt modelId="{7CE55DD4-6779-47CC-BA62-861A7C300851}" type="parTrans" cxnId="{6A84FB9E-2169-406B-93D5-6BC2749284C8}">
      <dgm:prSet/>
      <dgm:spPr/>
      <dgm:t>
        <a:bodyPr/>
        <a:lstStyle/>
        <a:p>
          <a:endParaRPr lang="en-US"/>
        </a:p>
      </dgm:t>
    </dgm:pt>
    <dgm:pt modelId="{074856AB-1161-4890-8DB1-271D5A9CF99F}" type="sibTrans" cxnId="{6A84FB9E-2169-406B-93D5-6BC2749284C8}">
      <dgm:prSet/>
      <dgm:spPr/>
      <dgm:t>
        <a:bodyPr/>
        <a:lstStyle/>
        <a:p>
          <a:endParaRPr lang="en-US"/>
        </a:p>
      </dgm:t>
    </dgm:pt>
    <dgm:pt modelId="{5E90E92B-1735-4CE2-BFDB-123C17CFD671}" type="pres">
      <dgm:prSet presAssocID="{1F9C16DB-AEF6-4663-AC90-22C3738BEBFC}" presName="Name0" presStyleCnt="0">
        <dgm:presLayoutVars>
          <dgm:dir/>
          <dgm:animLvl val="lvl"/>
          <dgm:resizeHandles val="exact"/>
        </dgm:presLayoutVars>
      </dgm:prSet>
      <dgm:spPr/>
    </dgm:pt>
    <dgm:pt modelId="{2D354268-1310-4120-91D5-CFF286FBC923}" type="pres">
      <dgm:prSet presAssocID="{F2905D69-419A-4C8F-8C53-973647F8CB69}" presName="boxAndChildren" presStyleCnt="0"/>
      <dgm:spPr/>
    </dgm:pt>
    <dgm:pt modelId="{92287C83-4DA7-4E74-BF8C-639D43ED5106}" type="pres">
      <dgm:prSet presAssocID="{F2905D69-419A-4C8F-8C53-973647F8CB69}" presName="parentTextBox" presStyleLbl="node1" presStyleIdx="0" presStyleCnt="3"/>
      <dgm:spPr/>
    </dgm:pt>
    <dgm:pt modelId="{52FE6592-B9AB-464D-A16A-952C082F80A2}" type="pres">
      <dgm:prSet presAssocID="{9E5FBE52-B9DE-4A6A-905D-86E52004D9F6}" presName="sp" presStyleCnt="0"/>
      <dgm:spPr/>
    </dgm:pt>
    <dgm:pt modelId="{86EA60B3-89CC-4A3E-845D-3581EC9B4D65}" type="pres">
      <dgm:prSet presAssocID="{F9881C4A-2A78-4AA9-9643-2849184241A1}" presName="arrowAndChildren" presStyleCnt="0"/>
      <dgm:spPr/>
    </dgm:pt>
    <dgm:pt modelId="{1C8C13A1-3EF6-41B4-83E7-3FCE2288C1AC}" type="pres">
      <dgm:prSet presAssocID="{F9881C4A-2A78-4AA9-9643-2849184241A1}" presName="parentTextArrow" presStyleLbl="node1" presStyleIdx="1" presStyleCnt="3"/>
      <dgm:spPr/>
    </dgm:pt>
    <dgm:pt modelId="{9969116E-D23D-4270-AA4E-687464431772}" type="pres">
      <dgm:prSet presAssocID="{FD627E2C-46FE-458D-BCA9-974B1DE7EC9F}" presName="sp" presStyleCnt="0"/>
      <dgm:spPr/>
    </dgm:pt>
    <dgm:pt modelId="{FDFEEBDA-2F25-4042-9C4A-5343B32B7DAD}" type="pres">
      <dgm:prSet presAssocID="{9E47DCCD-98D4-4D31-A556-89E07BAB92BF}" presName="arrowAndChildren" presStyleCnt="0"/>
      <dgm:spPr/>
    </dgm:pt>
    <dgm:pt modelId="{A9EF4380-12A6-471E-ADD9-188A65511EDC}" type="pres">
      <dgm:prSet presAssocID="{9E47DCCD-98D4-4D31-A556-89E07BAB92BF}" presName="parentTextArrow" presStyleLbl="node1" presStyleIdx="2" presStyleCnt="3"/>
      <dgm:spPr/>
    </dgm:pt>
  </dgm:ptLst>
  <dgm:cxnLst>
    <dgm:cxn modelId="{76F41333-237A-40C5-90AB-BE016027572C}" type="presOf" srcId="{F2905D69-419A-4C8F-8C53-973647F8CB69}" destId="{92287C83-4DA7-4E74-BF8C-639D43ED5106}" srcOrd="0" destOrd="0" presId="urn:microsoft.com/office/officeart/2005/8/layout/process4"/>
    <dgm:cxn modelId="{385A9E37-B5B1-401D-AAFA-F376F85942EC}" type="presOf" srcId="{9E47DCCD-98D4-4D31-A556-89E07BAB92BF}" destId="{A9EF4380-12A6-471E-ADD9-188A65511EDC}" srcOrd="0" destOrd="0" presId="urn:microsoft.com/office/officeart/2005/8/layout/process4"/>
    <dgm:cxn modelId="{B9C99B54-8FB4-48C6-BFD8-7A13293879AF}" srcId="{1F9C16DB-AEF6-4663-AC90-22C3738BEBFC}" destId="{F9881C4A-2A78-4AA9-9643-2849184241A1}" srcOrd="1" destOrd="0" parTransId="{36F2A519-3079-46C5-B2A2-07D4AC96DF20}" sibTransId="{9E5FBE52-B9DE-4A6A-905D-86E52004D9F6}"/>
    <dgm:cxn modelId="{8B0F6299-1CC1-42D4-A488-DA3E05BED93B}" type="presOf" srcId="{1F9C16DB-AEF6-4663-AC90-22C3738BEBFC}" destId="{5E90E92B-1735-4CE2-BFDB-123C17CFD671}" srcOrd="0" destOrd="0" presId="urn:microsoft.com/office/officeart/2005/8/layout/process4"/>
    <dgm:cxn modelId="{6A84FB9E-2169-406B-93D5-6BC2749284C8}" srcId="{1F9C16DB-AEF6-4663-AC90-22C3738BEBFC}" destId="{F2905D69-419A-4C8F-8C53-973647F8CB69}" srcOrd="2" destOrd="0" parTransId="{7CE55DD4-6779-47CC-BA62-861A7C300851}" sibTransId="{074856AB-1161-4890-8DB1-271D5A9CF99F}"/>
    <dgm:cxn modelId="{2E1345CA-7E05-4B8D-9C51-142F7E7C00F1}" srcId="{1F9C16DB-AEF6-4663-AC90-22C3738BEBFC}" destId="{9E47DCCD-98D4-4D31-A556-89E07BAB92BF}" srcOrd="0" destOrd="0" parTransId="{CB1E03B6-D578-48C0-845C-53B100CFD3AE}" sibTransId="{FD627E2C-46FE-458D-BCA9-974B1DE7EC9F}"/>
    <dgm:cxn modelId="{AA1B8CF0-CD94-4EA4-A2F4-10FE12F4117C}" type="presOf" srcId="{F9881C4A-2A78-4AA9-9643-2849184241A1}" destId="{1C8C13A1-3EF6-41B4-83E7-3FCE2288C1AC}" srcOrd="0" destOrd="0" presId="urn:microsoft.com/office/officeart/2005/8/layout/process4"/>
    <dgm:cxn modelId="{7A608354-E570-4D52-9772-38D1A8359F92}" type="presParOf" srcId="{5E90E92B-1735-4CE2-BFDB-123C17CFD671}" destId="{2D354268-1310-4120-91D5-CFF286FBC923}" srcOrd="0" destOrd="0" presId="urn:microsoft.com/office/officeart/2005/8/layout/process4"/>
    <dgm:cxn modelId="{DCFC875F-71C6-4905-A0BA-82B1E4237C0E}" type="presParOf" srcId="{2D354268-1310-4120-91D5-CFF286FBC923}" destId="{92287C83-4DA7-4E74-BF8C-639D43ED5106}" srcOrd="0" destOrd="0" presId="urn:microsoft.com/office/officeart/2005/8/layout/process4"/>
    <dgm:cxn modelId="{25FC0F52-9A97-4520-83F5-E2D7FC7C4FE1}" type="presParOf" srcId="{5E90E92B-1735-4CE2-BFDB-123C17CFD671}" destId="{52FE6592-B9AB-464D-A16A-952C082F80A2}" srcOrd="1" destOrd="0" presId="urn:microsoft.com/office/officeart/2005/8/layout/process4"/>
    <dgm:cxn modelId="{FB92B107-CBFA-4364-9476-4DA4579AEAE4}" type="presParOf" srcId="{5E90E92B-1735-4CE2-BFDB-123C17CFD671}" destId="{86EA60B3-89CC-4A3E-845D-3581EC9B4D65}" srcOrd="2" destOrd="0" presId="urn:microsoft.com/office/officeart/2005/8/layout/process4"/>
    <dgm:cxn modelId="{3C21F406-8A10-4A97-8178-19A0D98E697D}" type="presParOf" srcId="{86EA60B3-89CC-4A3E-845D-3581EC9B4D65}" destId="{1C8C13A1-3EF6-41B4-83E7-3FCE2288C1AC}" srcOrd="0" destOrd="0" presId="urn:microsoft.com/office/officeart/2005/8/layout/process4"/>
    <dgm:cxn modelId="{C0FB4AB2-95BE-4C52-8317-C3426C328893}" type="presParOf" srcId="{5E90E92B-1735-4CE2-BFDB-123C17CFD671}" destId="{9969116E-D23D-4270-AA4E-687464431772}" srcOrd="3" destOrd="0" presId="urn:microsoft.com/office/officeart/2005/8/layout/process4"/>
    <dgm:cxn modelId="{6B278140-F006-45D5-9980-A15FF80214B3}" type="presParOf" srcId="{5E90E92B-1735-4CE2-BFDB-123C17CFD671}" destId="{FDFEEBDA-2F25-4042-9C4A-5343B32B7DAD}" srcOrd="4" destOrd="0" presId="urn:microsoft.com/office/officeart/2005/8/layout/process4"/>
    <dgm:cxn modelId="{ACF90BDD-1519-468C-865F-3DFBE13E56B9}" type="presParOf" srcId="{FDFEEBDA-2F25-4042-9C4A-5343B32B7DAD}" destId="{A9EF4380-12A6-471E-ADD9-188A65511EDC}"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C39B8E-CB5D-4FE7-8436-567740954A42}" type="doc">
      <dgm:prSet loTypeId="urn:microsoft.com/office/officeart/2005/8/layout/vList2" loCatId="list" qsTypeId="urn:microsoft.com/office/officeart/2005/8/quickstyle/simple2" qsCatId="simple" csTypeId="urn:microsoft.com/office/officeart/2005/8/colors/colorful2" csCatId="colorful" phldr="1"/>
      <dgm:spPr/>
      <dgm:t>
        <a:bodyPr/>
        <a:lstStyle/>
        <a:p>
          <a:endParaRPr lang="en-US"/>
        </a:p>
      </dgm:t>
    </dgm:pt>
    <dgm:pt modelId="{B3541A4E-66B6-4EAC-BC6B-0D384BD2DA82}">
      <dgm:prSet/>
      <dgm:spPr/>
      <dgm:t>
        <a:bodyPr/>
        <a:lstStyle/>
        <a:p>
          <a:r>
            <a:rPr lang="en-US" baseline="0"/>
            <a:t>Began my career in oil and gas</a:t>
          </a:r>
          <a:endParaRPr lang="en-US"/>
        </a:p>
      </dgm:t>
    </dgm:pt>
    <dgm:pt modelId="{F2304BA2-B923-4250-8A7B-707C569E58A2}" type="parTrans" cxnId="{D071B11F-BA4E-4131-8200-F92510107AED}">
      <dgm:prSet/>
      <dgm:spPr/>
      <dgm:t>
        <a:bodyPr/>
        <a:lstStyle/>
        <a:p>
          <a:endParaRPr lang="en-US"/>
        </a:p>
      </dgm:t>
    </dgm:pt>
    <dgm:pt modelId="{6FF527C5-C901-4C7F-AA8B-D80BCD580F8B}" type="sibTrans" cxnId="{D071B11F-BA4E-4131-8200-F92510107AED}">
      <dgm:prSet/>
      <dgm:spPr/>
      <dgm:t>
        <a:bodyPr/>
        <a:lstStyle/>
        <a:p>
          <a:endParaRPr lang="en-US"/>
        </a:p>
      </dgm:t>
    </dgm:pt>
    <dgm:pt modelId="{D6CC5649-B326-4478-8BA3-7FB29D3DBA96}">
      <dgm:prSet/>
      <dgm:spPr/>
      <dgm:t>
        <a:bodyPr/>
        <a:lstStyle/>
        <a:p>
          <a:r>
            <a:rPr lang="en-US" baseline="0" dirty="0"/>
            <a:t>BS Applied Statistics UHD class of 2016</a:t>
          </a:r>
          <a:endParaRPr lang="en-US" dirty="0"/>
        </a:p>
      </dgm:t>
    </dgm:pt>
    <dgm:pt modelId="{F9E61CDD-CB6C-4775-86C9-2CBB118222A7}" type="parTrans" cxnId="{DCF18BFE-BD34-4D02-8B7D-E516F3766108}">
      <dgm:prSet/>
      <dgm:spPr/>
      <dgm:t>
        <a:bodyPr/>
        <a:lstStyle/>
        <a:p>
          <a:endParaRPr lang="en-US"/>
        </a:p>
      </dgm:t>
    </dgm:pt>
    <dgm:pt modelId="{269A4F8D-B113-4F17-A49E-07CB8E42619A}" type="sibTrans" cxnId="{DCF18BFE-BD34-4D02-8B7D-E516F3766108}">
      <dgm:prSet/>
      <dgm:spPr/>
      <dgm:t>
        <a:bodyPr/>
        <a:lstStyle/>
        <a:p>
          <a:endParaRPr lang="en-US"/>
        </a:p>
      </dgm:t>
    </dgm:pt>
    <dgm:pt modelId="{73B26A7A-2FB8-444D-A733-89D39D9310E4}">
      <dgm:prSet/>
      <dgm:spPr/>
      <dgm:t>
        <a:bodyPr/>
        <a:lstStyle/>
        <a:p>
          <a:r>
            <a:rPr lang="en-US" baseline="0"/>
            <a:t>MS Finance UHCL class of 2019 </a:t>
          </a:r>
          <a:endParaRPr lang="en-US"/>
        </a:p>
      </dgm:t>
    </dgm:pt>
    <dgm:pt modelId="{4971BAE5-08EE-4E6F-843D-ED20DB4ACF02}" type="parTrans" cxnId="{C8274984-2BC7-45BA-BF71-D3303B31BC61}">
      <dgm:prSet/>
      <dgm:spPr/>
      <dgm:t>
        <a:bodyPr/>
        <a:lstStyle/>
        <a:p>
          <a:endParaRPr lang="en-US"/>
        </a:p>
      </dgm:t>
    </dgm:pt>
    <dgm:pt modelId="{CFD2F589-9754-40E6-BCA2-40F9997E9087}" type="sibTrans" cxnId="{C8274984-2BC7-45BA-BF71-D3303B31BC61}">
      <dgm:prSet/>
      <dgm:spPr/>
      <dgm:t>
        <a:bodyPr/>
        <a:lstStyle/>
        <a:p>
          <a:endParaRPr lang="en-US"/>
        </a:p>
      </dgm:t>
    </dgm:pt>
    <dgm:pt modelId="{11DFE472-DAAA-4D1B-A020-7BE6FBE4F0E7}">
      <dgm:prSet/>
      <dgm:spPr/>
      <dgm:t>
        <a:bodyPr/>
        <a:lstStyle/>
        <a:p>
          <a:r>
            <a:rPr lang="en-US" baseline="0"/>
            <a:t>NRG Portfolio Management Analyst 2018 - 2021</a:t>
          </a:r>
          <a:endParaRPr lang="en-US"/>
        </a:p>
      </dgm:t>
    </dgm:pt>
    <dgm:pt modelId="{3B3EAC6C-0C2B-4638-9602-76B1CCE7F74E}" type="parTrans" cxnId="{272EFB24-38D4-4D61-B6B8-7898DE540EB7}">
      <dgm:prSet/>
      <dgm:spPr/>
      <dgm:t>
        <a:bodyPr/>
        <a:lstStyle/>
        <a:p>
          <a:endParaRPr lang="en-US"/>
        </a:p>
      </dgm:t>
    </dgm:pt>
    <dgm:pt modelId="{0C9D2C3E-7949-4E6F-BEF9-5A39882FAAEF}" type="sibTrans" cxnId="{272EFB24-38D4-4D61-B6B8-7898DE540EB7}">
      <dgm:prSet/>
      <dgm:spPr/>
      <dgm:t>
        <a:bodyPr/>
        <a:lstStyle/>
        <a:p>
          <a:endParaRPr lang="en-US"/>
        </a:p>
      </dgm:t>
    </dgm:pt>
    <dgm:pt modelId="{39DC4517-3035-407A-AD7D-FF5015CF7695}">
      <dgm:prSet/>
      <dgm:spPr/>
      <dgm:t>
        <a:bodyPr/>
        <a:lstStyle/>
        <a:p>
          <a:r>
            <a:rPr lang="en-US" baseline="0"/>
            <a:t>Wood Mackenzie Data Scientist 2021</a:t>
          </a:r>
          <a:endParaRPr lang="en-US"/>
        </a:p>
      </dgm:t>
    </dgm:pt>
    <dgm:pt modelId="{728E88FF-6155-4FC3-A237-5DF7AA9DADB1}" type="parTrans" cxnId="{AB9F6616-7F1D-4A67-86C4-AF67321FA606}">
      <dgm:prSet/>
      <dgm:spPr/>
      <dgm:t>
        <a:bodyPr/>
        <a:lstStyle/>
        <a:p>
          <a:endParaRPr lang="en-US"/>
        </a:p>
      </dgm:t>
    </dgm:pt>
    <dgm:pt modelId="{BBC221E6-FF1D-4C57-B7E4-ED6F74F831B9}" type="sibTrans" cxnId="{AB9F6616-7F1D-4A67-86C4-AF67321FA606}">
      <dgm:prSet/>
      <dgm:spPr/>
      <dgm:t>
        <a:bodyPr/>
        <a:lstStyle/>
        <a:p>
          <a:endParaRPr lang="en-US"/>
        </a:p>
      </dgm:t>
    </dgm:pt>
    <dgm:pt modelId="{98551A06-5FD0-4DE2-8DD8-8ED674DE0613}">
      <dgm:prSet/>
      <dgm:spPr/>
      <dgm:t>
        <a:bodyPr/>
        <a:lstStyle/>
        <a:p>
          <a:r>
            <a:rPr lang="en-US" baseline="0" dirty="0"/>
            <a:t>Now self-employed Data Scientist and Investment Manager </a:t>
          </a:r>
          <a:endParaRPr lang="en-US" dirty="0"/>
        </a:p>
      </dgm:t>
    </dgm:pt>
    <dgm:pt modelId="{8D934736-B418-46D8-B320-7BE8F9DFE3F7}" type="parTrans" cxnId="{3B369C05-D360-4369-9F4C-8A9B00FE589A}">
      <dgm:prSet/>
      <dgm:spPr/>
      <dgm:t>
        <a:bodyPr/>
        <a:lstStyle/>
        <a:p>
          <a:endParaRPr lang="en-US"/>
        </a:p>
      </dgm:t>
    </dgm:pt>
    <dgm:pt modelId="{4A09B990-2002-47F9-8444-EEBE6D483AA0}" type="sibTrans" cxnId="{3B369C05-D360-4369-9F4C-8A9B00FE589A}">
      <dgm:prSet/>
      <dgm:spPr/>
      <dgm:t>
        <a:bodyPr/>
        <a:lstStyle/>
        <a:p>
          <a:endParaRPr lang="en-US"/>
        </a:p>
      </dgm:t>
    </dgm:pt>
    <dgm:pt modelId="{44E981B6-594E-4123-8B52-A00CB4EB421F}" type="pres">
      <dgm:prSet presAssocID="{1FC39B8E-CB5D-4FE7-8436-567740954A42}" presName="linear" presStyleCnt="0">
        <dgm:presLayoutVars>
          <dgm:animLvl val="lvl"/>
          <dgm:resizeHandles val="exact"/>
        </dgm:presLayoutVars>
      </dgm:prSet>
      <dgm:spPr/>
    </dgm:pt>
    <dgm:pt modelId="{F1646C83-7452-49DF-AEA5-CFF5056D0476}" type="pres">
      <dgm:prSet presAssocID="{B3541A4E-66B6-4EAC-BC6B-0D384BD2DA82}" presName="parentText" presStyleLbl="node1" presStyleIdx="0" presStyleCnt="6">
        <dgm:presLayoutVars>
          <dgm:chMax val="0"/>
          <dgm:bulletEnabled val="1"/>
        </dgm:presLayoutVars>
      </dgm:prSet>
      <dgm:spPr/>
    </dgm:pt>
    <dgm:pt modelId="{91CF461C-B70B-4A71-98EC-007E731E3CBD}" type="pres">
      <dgm:prSet presAssocID="{6FF527C5-C901-4C7F-AA8B-D80BCD580F8B}" presName="spacer" presStyleCnt="0"/>
      <dgm:spPr/>
    </dgm:pt>
    <dgm:pt modelId="{41DBB973-6C08-4BC4-A087-DC123CEB914D}" type="pres">
      <dgm:prSet presAssocID="{D6CC5649-B326-4478-8BA3-7FB29D3DBA96}" presName="parentText" presStyleLbl="node1" presStyleIdx="1" presStyleCnt="6">
        <dgm:presLayoutVars>
          <dgm:chMax val="0"/>
          <dgm:bulletEnabled val="1"/>
        </dgm:presLayoutVars>
      </dgm:prSet>
      <dgm:spPr/>
    </dgm:pt>
    <dgm:pt modelId="{BEA9FB8B-5271-42BD-9E00-53BFED05D79F}" type="pres">
      <dgm:prSet presAssocID="{269A4F8D-B113-4F17-A49E-07CB8E42619A}" presName="spacer" presStyleCnt="0"/>
      <dgm:spPr/>
    </dgm:pt>
    <dgm:pt modelId="{87209D9A-B958-4D51-93ED-E77063493C3A}" type="pres">
      <dgm:prSet presAssocID="{73B26A7A-2FB8-444D-A733-89D39D9310E4}" presName="parentText" presStyleLbl="node1" presStyleIdx="2" presStyleCnt="6">
        <dgm:presLayoutVars>
          <dgm:chMax val="0"/>
          <dgm:bulletEnabled val="1"/>
        </dgm:presLayoutVars>
      </dgm:prSet>
      <dgm:spPr/>
    </dgm:pt>
    <dgm:pt modelId="{FF99338F-E0B5-4325-834F-C536CED56E43}" type="pres">
      <dgm:prSet presAssocID="{CFD2F589-9754-40E6-BCA2-40F9997E9087}" presName="spacer" presStyleCnt="0"/>
      <dgm:spPr/>
    </dgm:pt>
    <dgm:pt modelId="{D567153D-4DBA-41E9-86E6-643B82056612}" type="pres">
      <dgm:prSet presAssocID="{11DFE472-DAAA-4D1B-A020-7BE6FBE4F0E7}" presName="parentText" presStyleLbl="node1" presStyleIdx="3" presStyleCnt="6">
        <dgm:presLayoutVars>
          <dgm:chMax val="0"/>
          <dgm:bulletEnabled val="1"/>
        </dgm:presLayoutVars>
      </dgm:prSet>
      <dgm:spPr/>
    </dgm:pt>
    <dgm:pt modelId="{4566667B-5C1B-4F32-944F-2AE854197A46}" type="pres">
      <dgm:prSet presAssocID="{0C9D2C3E-7949-4E6F-BEF9-5A39882FAAEF}" presName="spacer" presStyleCnt="0"/>
      <dgm:spPr/>
    </dgm:pt>
    <dgm:pt modelId="{A4437414-8487-43DA-9472-4D366980F7D6}" type="pres">
      <dgm:prSet presAssocID="{39DC4517-3035-407A-AD7D-FF5015CF7695}" presName="parentText" presStyleLbl="node1" presStyleIdx="4" presStyleCnt="6">
        <dgm:presLayoutVars>
          <dgm:chMax val="0"/>
          <dgm:bulletEnabled val="1"/>
        </dgm:presLayoutVars>
      </dgm:prSet>
      <dgm:spPr/>
    </dgm:pt>
    <dgm:pt modelId="{FE74E273-B237-4DE6-8114-DEBA8E04CA37}" type="pres">
      <dgm:prSet presAssocID="{BBC221E6-FF1D-4C57-B7E4-ED6F74F831B9}" presName="spacer" presStyleCnt="0"/>
      <dgm:spPr/>
    </dgm:pt>
    <dgm:pt modelId="{1A17A0EC-B255-42F9-A4D1-B8E99E94A059}" type="pres">
      <dgm:prSet presAssocID="{98551A06-5FD0-4DE2-8DD8-8ED674DE0613}" presName="parentText" presStyleLbl="node1" presStyleIdx="5" presStyleCnt="6">
        <dgm:presLayoutVars>
          <dgm:chMax val="0"/>
          <dgm:bulletEnabled val="1"/>
        </dgm:presLayoutVars>
      </dgm:prSet>
      <dgm:spPr/>
    </dgm:pt>
  </dgm:ptLst>
  <dgm:cxnLst>
    <dgm:cxn modelId="{8E9E0E02-2AA1-4C25-991D-BDE50E52F7EB}" type="presOf" srcId="{D6CC5649-B326-4478-8BA3-7FB29D3DBA96}" destId="{41DBB973-6C08-4BC4-A087-DC123CEB914D}" srcOrd="0" destOrd="0" presId="urn:microsoft.com/office/officeart/2005/8/layout/vList2"/>
    <dgm:cxn modelId="{3B369C05-D360-4369-9F4C-8A9B00FE589A}" srcId="{1FC39B8E-CB5D-4FE7-8436-567740954A42}" destId="{98551A06-5FD0-4DE2-8DD8-8ED674DE0613}" srcOrd="5" destOrd="0" parTransId="{8D934736-B418-46D8-B320-7BE8F9DFE3F7}" sibTransId="{4A09B990-2002-47F9-8444-EEBE6D483AA0}"/>
    <dgm:cxn modelId="{AB9F6616-7F1D-4A67-86C4-AF67321FA606}" srcId="{1FC39B8E-CB5D-4FE7-8436-567740954A42}" destId="{39DC4517-3035-407A-AD7D-FF5015CF7695}" srcOrd="4" destOrd="0" parTransId="{728E88FF-6155-4FC3-A237-5DF7AA9DADB1}" sibTransId="{BBC221E6-FF1D-4C57-B7E4-ED6F74F831B9}"/>
    <dgm:cxn modelId="{D071B11F-BA4E-4131-8200-F92510107AED}" srcId="{1FC39B8E-CB5D-4FE7-8436-567740954A42}" destId="{B3541A4E-66B6-4EAC-BC6B-0D384BD2DA82}" srcOrd="0" destOrd="0" parTransId="{F2304BA2-B923-4250-8A7B-707C569E58A2}" sibTransId="{6FF527C5-C901-4C7F-AA8B-D80BCD580F8B}"/>
    <dgm:cxn modelId="{455F9C24-D9D0-446A-B205-17F141E95333}" type="presOf" srcId="{73B26A7A-2FB8-444D-A733-89D39D9310E4}" destId="{87209D9A-B958-4D51-93ED-E77063493C3A}" srcOrd="0" destOrd="0" presId="urn:microsoft.com/office/officeart/2005/8/layout/vList2"/>
    <dgm:cxn modelId="{272EFB24-38D4-4D61-B6B8-7898DE540EB7}" srcId="{1FC39B8E-CB5D-4FE7-8436-567740954A42}" destId="{11DFE472-DAAA-4D1B-A020-7BE6FBE4F0E7}" srcOrd="3" destOrd="0" parTransId="{3B3EAC6C-0C2B-4638-9602-76B1CCE7F74E}" sibTransId="{0C9D2C3E-7949-4E6F-BEF9-5A39882FAAEF}"/>
    <dgm:cxn modelId="{C50B2A44-4B8C-4D49-B7E8-846271CBAFAF}" type="presOf" srcId="{B3541A4E-66B6-4EAC-BC6B-0D384BD2DA82}" destId="{F1646C83-7452-49DF-AEA5-CFF5056D0476}" srcOrd="0" destOrd="0" presId="urn:microsoft.com/office/officeart/2005/8/layout/vList2"/>
    <dgm:cxn modelId="{C8274984-2BC7-45BA-BF71-D3303B31BC61}" srcId="{1FC39B8E-CB5D-4FE7-8436-567740954A42}" destId="{73B26A7A-2FB8-444D-A733-89D39D9310E4}" srcOrd="2" destOrd="0" parTransId="{4971BAE5-08EE-4E6F-843D-ED20DB4ACF02}" sibTransId="{CFD2F589-9754-40E6-BCA2-40F9997E9087}"/>
    <dgm:cxn modelId="{EE37E586-AD49-4923-A3EB-B9B5A7EDC2B0}" type="presOf" srcId="{11DFE472-DAAA-4D1B-A020-7BE6FBE4F0E7}" destId="{D567153D-4DBA-41E9-86E6-643B82056612}" srcOrd="0" destOrd="0" presId="urn:microsoft.com/office/officeart/2005/8/layout/vList2"/>
    <dgm:cxn modelId="{E7E8BEAC-D943-4AC5-8FDB-CD063B68A7BC}" type="presOf" srcId="{1FC39B8E-CB5D-4FE7-8436-567740954A42}" destId="{44E981B6-594E-4123-8B52-A00CB4EB421F}" srcOrd="0" destOrd="0" presId="urn:microsoft.com/office/officeart/2005/8/layout/vList2"/>
    <dgm:cxn modelId="{5C4443CB-AF46-425A-A819-9951BC026E4C}" type="presOf" srcId="{98551A06-5FD0-4DE2-8DD8-8ED674DE0613}" destId="{1A17A0EC-B255-42F9-A4D1-B8E99E94A059}" srcOrd="0" destOrd="0" presId="urn:microsoft.com/office/officeart/2005/8/layout/vList2"/>
    <dgm:cxn modelId="{046EC4F1-D599-466C-A717-CD9250E02092}" type="presOf" srcId="{39DC4517-3035-407A-AD7D-FF5015CF7695}" destId="{A4437414-8487-43DA-9472-4D366980F7D6}" srcOrd="0" destOrd="0" presId="urn:microsoft.com/office/officeart/2005/8/layout/vList2"/>
    <dgm:cxn modelId="{DCF18BFE-BD34-4D02-8B7D-E516F3766108}" srcId="{1FC39B8E-CB5D-4FE7-8436-567740954A42}" destId="{D6CC5649-B326-4478-8BA3-7FB29D3DBA96}" srcOrd="1" destOrd="0" parTransId="{F9E61CDD-CB6C-4775-86C9-2CBB118222A7}" sibTransId="{269A4F8D-B113-4F17-A49E-07CB8E42619A}"/>
    <dgm:cxn modelId="{6F47472B-902A-4435-BFBF-744124CE386D}" type="presParOf" srcId="{44E981B6-594E-4123-8B52-A00CB4EB421F}" destId="{F1646C83-7452-49DF-AEA5-CFF5056D0476}" srcOrd="0" destOrd="0" presId="urn:microsoft.com/office/officeart/2005/8/layout/vList2"/>
    <dgm:cxn modelId="{AB99A392-EF53-443F-8C39-9FF4D9ECD032}" type="presParOf" srcId="{44E981B6-594E-4123-8B52-A00CB4EB421F}" destId="{91CF461C-B70B-4A71-98EC-007E731E3CBD}" srcOrd="1" destOrd="0" presId="urn:microsoft.com/office/officeart/2005/8/layout/vList2"/>
    <dgm:cxn modelId="{0ABF7761-0F11-4D73-9341-FB726675031E}" type="presParOf" srcId="{44E981B6-594E-4123-8B52-A00CB4EB421F}" destId="{41DBB973-6C08-4BC4-A087-DC123CEB914D}" srcOrd="2" destOrd="0" presId="urn:microsoft.com/office/officeart/2005/8/layout/vList2"/>
    <dgm:cxn modelId="{387D558A-45FE-463C-B25B-27C51DDE7B62}" type="presParOf" srcId="{44E981B6-594E-4123-8B52-A00CB4EB421F}" destId="{BEA9FB8B-5271-42BD-9E00-53BFED05D79F}" srcOrd="3" destOrd="0" presId="urn:microsoft.com/office/officeart/2005/8/layout/vList2"/>
    <dgm:cxn modelId="{319089BD-57BC-45B3-BDA9-171806CFBF64}" type="presParOf" srcId="{44E981B6-594E-4123-8B52-A00CB4EB421F}" destId="{87209D9A-B958-4D51-93ED-E77063493C3A}" srcOrd="4" destOrd="0" presId="urn:microsoft.com/office/officeart/2005/8/layout/vList2"/>
    <dgm:cxn modelId="{784CA095-B841-4C31-B5A4-995CF9C9F50A}" type="presParOf" srcId="{44E981B6-594E-4123-8B52-A00CB4EB421F}" destId="{FF99338F-E0B5-4325-834F-C536CED56E43}" srcOrd="5" destOrd="0" presId="urn:microsoft.com/office/officeart/2005/8/layout/vList2"/>
    <dgm:cxn modelId="{F9BDE94D-57A1-42C6-AB59-95A388106AED}" type="presParOf" srcId="{44E981B6-594E-4123-8B52-A00CB4EB421F}" destId="{D567153D-4DBA-41E9-86E6-643B82056612}" srcOrd="6" destOrd="0" presId="urn:microsoft.com/office/officeart/2005/8/layout/vList2"/>
    <dgm:cxn modelId="{90B01757-456B-4C0A-9C1E-AAE8E66BE019}" type="presParOf" srcId="{44E981B6-594E-4123-8B52-A00CB4EB421F}" destId="{4566667B-5C1B-4F32-944F-2AE854197A46}" srcOrd="7" destOrd="0" presId="urn:microsoft.com/office/officeart/2005/8/layout/vList2"/>
    <dgm:cxn modelId="{A18559DA-42A9-4A07-BF1B-C4D0CA910FD3}" type="presParOf" srcId="{44E981B6-594E-4123-8B52-A00CB4EB421F}" destId="{A4437414-8487-43DA-9472-4D366980F7D6}" srcOrd="8" destOrd="0" presId="urn:microsoft.com/office/officeart/2005/8/layout/vList2"/>
    <dgm:cxn modelId="{2EF7954B-8CA3-4BF7-B4FA-D1CFC458A7ED}" type="presParOf" srcId="{44E981B6-594E-4123-8B52-A00CB4EB421F}" destId="{FE74E273-B237-4DE6-8114-DEBA8E04CA37}" srcOrd="9" destOrd="0" presId="urn:microsoft.com/office/officeart/2005/8/layout/vList2"/>
    <dgm:cxn modelId="{DEA5A32D-F32D-457A-83B4-D53EB6E1A56D}" type="presParOf" srcId="{44E981B6-594E-4123-8B52-A00CB4EB421F}" destId="{1A17A0EC-B255-42F9-A4D1-B8E99E94A059}"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E954EA-A794-4B31-8283-B04D547D685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B4F501D-C72E-462C-8C7E-04E0DD0162BC}">
      <dgm:prSet/>
      <dgm:spPr/>
      <dgm:t>
        <a:bodyPr/>
        <a:lstStyle/>
        <a:p>
          <a:r>
            <a:rPr lang="en-US" baseline="0"/>
            <a:t>Regression</a:t>
          </a:r>
          <a:endParaRPr lang="en-US"/>
        </a:p>
      </dgm:t>
    </dgm:pt>
    <dgm:pt modelId="{60B8F95E-9C4F-4040-A103-536E0D12324B}" type="parTrans" cxnId="{3DDDECF3-82FD-4C9D-8490-F86941BD572B}">
      <dgm:prSet/>
      <dgm:spPr/>
      <dgm:t>
        <a:bodyPr/>
        <a:lstStyle/>
        <a:p>
          <a:endParaRPr lang="en-US"/>
        </a:p>
      </dgm:t>
    </dgm:pt>
    <dgm:pt modelId="{F5305697-C48B-4222-B3C6-EBB475566672}" type="sibTrans" cxnId="{3DDDECF3-82FD-4C9D-8490-F86941BD572B}">
      <dgm:prSet/>
      <dgm:spPr/>
      <dgm:t>
        <a:bodyPr/>
        <a:lstStyle/>
        <a:p>
          <a:endParaRPr lang="en-US"/>
        </a:p>
      </dgm:t>
    </dgm:pt>
    <dgm:pt modelId="{3A18FE8B-87EA-4984-8452-C4A1944A15EC}">
      <dgm:prSet/>
      <dgm:spPr/>
      <dgm:t>
        <a:bodyPr/>
        <a:lstStyle/>
        <a:p>
          <a:r>
            <a:rPr lang="en-US"/>
            <a:t>Buying rental homes, drivers for purchase/rent prices</a:t>
          </a:r>
        </a:p>
      </dgm:t>
    </dgm:pt>
    <dgm:pt modelId="{47B5A9B8-DCED-44B9-8F48-75EB5A2B7B18}" type="parTrans" cxnId="{6195574E-BE16-4B2B-BF26-D6310E2CB402}">
      <dgm:prSet/>
      <dgm:spPr/>
      <dgm:t>
        <a:bodyPr/>
        <a:lstStyle/>
        <a:p>
          <a:endParaRPr lang="en-US"/>
        </a:p>
      </dgm:t>
    </dgm:pt>
    <dgm:pt modelId="{032DCEF0-E294-4FC6-A46C-7FDDC28E29D4}" type="sibTrans" cxnId="{6195574E-BE16-4B2B-BF26-D6310E2CB402}">
      <dgm:prSet/>
      <dgm:spPr/>
      <dgm:t>
        <a:bodyPr/>
        <a:lstStyle/>
        <a:p>
          <a:endParaRPr lang="en-US"/>
        </a:p>
      </dgm:t>
    </dgm:pt>
    <dgm:pt modelId="{29FCA1DE-F3F5-4144-9C2C-AD3C517FFD43}">
      <dgm:prSet/>
      <dgm:spPr/>
      <dgm:t>
        <a:bodyPr/>
        <a:lstStyle/>
        <a:p>
          <a:r>
            <a:rPr lang="en-US"/>
            <a:t>Effectiveness of marketing campaigns</a:t>
          </a:r>
        </a:p>
      </dgm:t>
    </dgm:pt>
    <dgm:pt modelId="{F00D1C84-001E-47A3-9ED6-AB5EBB8106E4}" type="parTrans" cxnId="{804C995F-9294-46F6-9126-D6F6BFFA79C6}">
      <dgm:prSet/>
      <dgm:spPr/>
      <dgm:t>
        <a:bodyPr/>
        <a:lstStyle/>
        <a:p>
          <a:endParaRPr lang="en-US"/>
        </a:p>
      </dgm:t>
    </dgm:pt>
    <dgm:pt modelId="{E4174B15-CB05-4F45-B880-5FF5DE3BC1F2}" type="sibTrans" cxnId="{804C995F-9294-46F6-9126-D6F6BFFA79C6}">
      <dgm:prSet/>
      <dgm:spPr/>
      <dgm:t>
        <a:bodyPr/>
        <a:lstStyle/>
        <a:p>
          <a:endParaRPr lang="en-US"/>
        </a:p>
      </dgm:t>
    </dgm:pt>
    <dgm:pt modelId="{7AE85EC2-D645-47A1-A786-FC186414CBAD}">
      <dgm:prSet/>
      <dgm:spPr/>
      <dgm:t>
        <a:bodyPr/>
        <a:lstStyle/>
        <a:p>
          <a:r>
            <a:rPr lang="en-US" baseline="0"/>
            <a:t>Time Series</a:t>
          </a:r>
          <a:endParaRPr lang="en-US"/>
        </a:p>
      </dgm:t>
    </dgm:pt>
    <dgm:pt modelId="{4CE8330E-0ABC-45FB-9A45-7D12F3623B05}" type="parTrans" cxnId="{5F2698E8-B03D-4204-92F3-9819934F035F}">
      <dgm:prSet/>
      <dgm:spPr/>
      <dgm:t>
        <a:bodyPr/>
        <a:lstStyle/>
        <a:p>
          <a:endParaRPr lang="en-US"/>
        </a:p>
      </dgm:t>
    </dgm:pt>
    <dgm:pt modelId="{98AEBD90-20AA-47D3-99B9-BE38310104E9}" type="sibTrans" cxnId="{5F2698E8-B03D-4204-92F3-9819934F035F}">
      <dgm:prSet/>
      <dgm:spPr/>
      <dgm:t>
        <a:bodyPr/>
        <a:lstStyle/>
        <a:p>
          <a:endParaRPr lang="en-US"/>
        </a:p>
      </dgm:t>
    </dgm:pt>
    <dgm:pt modelId="{2FA4D78B-9DC3-408E-954B-85069FB9E984}">
      <dgm:prSet/>
      <dgm:spPr/>
      <dgm:t>
        <a:bodyPr/>
        <a:lstStyle/>
        <a:p>
          <a:r>
            <a:rPr lang="en-US"/>
            <a:t>Understand a firm’s cyclical patterns, i.e. energy usage</a:t>
          </a:r>
        </a:p>
      </dgm:t>
    </dgm:pt>
    <dgm:pt modelId="{A1777CAA-F029-4B46-8D5F-81C2218B3E50}" type="parTrans" cxnId="{3EAFBDB7-8C7E-4EB0-B3F9-B42470FCD51B}">
      <dgm:prSet/>
      <dgm:spPr/>
      <dgm:t>
        <a:bodyPr/>
        <a:lstStyle/>
        <a:p>
          <a:endParaRPr lang="en-US"/>
        </a:p>
      </dgm:t>
    </dgm:pt>
    <dgm:pt modelId="{BF9848B6-2201-4FDC-881C-F76341999760}" type="sibTrans" cxnId="{3EAFBDB7-8C7E-4EB0-B3F9-B42470FCD51B}">
      <dgm:prSet/>
      <dgm:spPr/>
      <dgm:t>
        <a:bodyPr/>
        <a:lstStyle/>
        <a:p>
          <a:endParaRPr lang="en-US"/>
        </a:p>
      </dgm:t>
    </dgm:pt>
    <dgm:pt modelId="{E5003143-E3B3-44C1-A4AE-730D07898AA7}">
      <dgm:prSet/>
      <dgm:spPr/>
      <dgm:t>
        <a:bodyPr/>
        <a:lstStyle/>
        <a:p>
          <a:r>
            <a:rPr lang="en-US"/>
            <a:t>Used heavily in energy and finance</a:t>
          </a:r>
        </a:p>
      </dgm:t>
    </dgm:pt>
    <dgm:pt modelId="{E58763A6-0AC7-4EC1-AB3E-78AFB56D1049}" type="parTrans" cxnId="{8EF1C217-2BA2-43CC-A234-744DD915016D}">
      <dgm:prSet/>
      <dgm:spPr/>
      <dgm:t>
        <a:bodyPr/>
        <a:lstStyle/>
        <a:p>
          <a:endParaRPr lang="en-US"/>
        </a:p>
      </dgm:t>
    </dgm:pt>
    <dgm:pt modelId="{CD0CA4E7-CF79-492C-8C3E-ED7A75F4D21D}" type="sibTrans" cxnId="{8EF1C217-2BA2-43CC-A234-744DD915016D}">
      <dgm:prSet/>
      <dgm:spPr/>
      <dgm:t>
        <a:bodyPr/>
        <a:lstStyle/>
        <a:p>
          <a:endParaRPr lang="en-US"/>
        </a:p>
      </dgm:t>
    </dgm:pt>
    <dgm:pt modelId="{B2265E62-D858-458B-8AC6-9E5A4E5C20D1}">
      <dgm:prSet/>
      <dgm:spPr/>
      <dgm:t>
        <a:bodyPr/>
        <a:lstStyle/>
        <a:p>
          <a:r>
            <a:rPr lang="en-US" baseline="0"/>
            <a:t>Survival Analysis</a:t>
          </a:r>
          <a:endParaRPr lang="en-US"/>
        </a:p>
      </dgm:t>
    </dgm:pt>
    <dgm:pt modelId="{99AA2D0C-8877-4461-99C5-88516597CF32}" type="parTrans" cxnId="{96BE0271-DE10-46BA-9F06-147B064D7063}">
      <dgm:prSet/>
      <dgm:spPr/>
      <dgm:t>
        <a:bodyPr/>
        <a:lstStyle/>
        <a:p>
          <a:endParaRPr lang="en-US"/>
        </a:p>
      </dgm:t>
    </dgm:pt>
    <dgm:pt modelId="{D21424D6-DB91-4C1A-8E96-E6AAC7143A25}" type="sibTrans" cxnId="{96BE0271-DE10-46BA-9F06-147B064D7063}">
      <dgm:prSet/>
      <dgm:spPr/>
      <dgm:t>
        <a:bodyPr/>
        <a:lstStyle/>
        <a:p>
          <a:endParaRPr lang="en-US"/>
        </a:p>
      </dgm:t>
    </dgm:pt>
    <dgm:pt modelId="{C9C8AC97-5956-41E5-99CA-C1A3B5565B0D}">
      <dgm:prSet/>
      <dgm:spPr/>
      <dgm:t>
        <a:bodyPr/>
        <a:lstStyle/>
        <a:p>
          <a:r>
            <a:rPr lang="en-US"/>
            <a:t>Modeling duration to an event of interest, i.e. customer attrition</a:t>
          </a:r>
        </a:p>
      </dgm:t>
    </dgm:pt>
    <dgm:pt modelId="{571695C5-7588-4569-A35B-7DAD12CB2BB5}" type="parTrans" cxnId="{F6356DE5-F5FA-432D-9FCE-4B3B65451A48}">
      <dgm:prSet/>
      <dgm:spPr/>
      <dgm:t>
        <a:bodyPr/>
        <a:lstStyle/>
        <a:p>
          <a:endParaRPr lang="en-US"/>
        </a:p>
      </dgm:t>
    </dgm:pt>
    <dgm:pt modelId="{9120093C-7B29-4D8B-B3E9-974CFBF1AA7E}" type="sibTrans" cxnId="{F6356DE5-F5FA-432D-9FCE-4B3B65451A48}">
      <dgm:prSet/>
      <dgm:spPr/>
      <dgm:t>
        <a:bodyPr/>
        <a:lstStyle/>
        <a:p>
          <a:endParaRPr lang="en-US"/>
        </a:p>
      </dgm:t>
    </dgm:pt>
    <dgm:pt modelId="{82D64A59-4B85-40DE-8181-B3C8F39D8CBE}">
      <dgm:prSet/>
      <dgm:spPr/>
      <dgm:t>
        <a:bodyPr/>
        <a:lstStyle/>
        <a:p>
          <a:r>
            <a:rPr lang="en-US" dirty="0"/>
            <a:t>Used heavily in manufacturing and businesses with subscribers</a:t>
          </a:r>
        </a:p>
      </dgm:t>
    </dgm:pt>
    <dgm:pt modelId="{C1DA2CD8-CCEC-4C5D-B893-6E28732A2BC9}" type="parTrans" cxnId="{85ED9239-707E-4DB7-B47F-72D6D23A58D7}">
      <dgm:prSet/>
      <dgm:spPr/>
      <dgm:t>
        <a:bodyPr/>
        <a:lstStyle/>
        <a:p>
          <a:endParaRPr lang="en-US"/>
        </a:p>
      </dgm:t>
    </dgm:pt>
    <dgm:pt modelId="{D853A69C-2C02-4B8E-AD89-B4AADB1A4F93}" type="sibTrans" cxnId="{85ED9239-707E-4DB7-B47F-72D6D23A58D7}">
      <dgm:prSet/>
      <dgm:spPr/>
      <dgm:t>
        <a:bodyPr/>
        <a:lstStyle/>
        <a:p>
          <a:endParaRPr lang="en-US"/>
        </a:p>
      </dgm:t>
    </dgm:pt>
    <dgm:pt modelId="{3DD5522C-9681-4DEA-8FE0-AA478C6302A0}">
      <dgm:prSet/>
      <dgm:spPr/>
      <dgm:t>
        <a:bodyPr/>
        <a:lstStyle/>
        <a:p>
          <a:r>
            <a:rPr lang="en-US" baseline="0"/>
            <a:t>Classification</a:t>
          </a:r>
          <a:endParaRPr lang="en-US"/>
        </a:p>
      </dgm:t>
    </dgm:pt>
    <dgm:pt modelId="{3F475669-0ACD-46DF-A327-85CDF73DE32A}" type="parTrans" cxnId="{3CEB2F7D-6094-47DD-B352-EEDF8D6AB4DB}">
      <dgm:prSet/>
      <dgm:spPr/>
      <dgm:t>
        <a:bodyPr/>
        <a:lstStyle/>
        <a:p>
          <a:endParaRPr lang="en-US"/>
        </a:p>
      </dgm:t>
    </dgm:pt>
    <dgm:pt modelId="{3481CC47-CC3E-4091-BFEE-9462B7B4C3EA}" type="sibTrans" cxnId="{3CEB2F7D-6094-47DD-B352-EEDF8D6AB4DB}">
      <dgm:prSet/>
      <dgm:spPr/>
      <dgm:t>
        <a:bodyPr/>
        <a:lstStyle/>
        <a:p>
          <a:endParaRPr lang="en-US"/>
        </a:p>
      </dgm:t>
    </dgm:pt>
    <dgm:pt modelId="{5A0FEA58-56D8-4734-B350-E16F767920D4}">
      <dgm:prSet/>
      <dgm:spPr/>
      <dgm:t>
        <a:bodyPr/>
        <a:lstStyle/>
        <a:p>
          <a:r>
            <a:rPr lang="en-US"/>
            <a:t>Segmentation, i.e. bucketing bank customers into credit risk categories</a:t>
          </a:r>
        </a:p>
      </dgm:t>
    </dgm:pt>
    <dgm:pt modelId="{599C5E24-C4AE-4CED-BC82-67A2DBCD63F8}" type="parTrans" cxnId="{446D24F0-0A5B-4847-BB49-4FF827E7E89B}">
      <dgm:prSet/>
      <dgm:spPr/>
      <dgm:t>
        <a:bodyPr/>
        <a:lstStyle/>
        <a:p>
          <a:endParaRPr lang="en-US"/>
        </a:p>
      </dgm:t>
    </dgm:pt>
    <dgm:pt modelId="{7C55DA26-3478-4B6E-9D08-F431712B1705}" type="sibTrans" cxnId="{446D24F0-0A5B-4847-BB49-4FF827E7E89B}">
      <dgm:prSet/>
      <dgm:spPr/>
      <dgm:t>
        <a:bodyPr/>
        <a:lstStyle/>
        <a:p>
          <a:endParaRPr lang="en-US"/>
        </a:p>
      </dgm:t>
    </dgm:pt>
    <dgm:pt modelId="{7D0FA62E-04F3-4D41-A53D-4C389D910163}" type="pres">
      <dgm:prSet presAssocID="{1DE954EA-A794-4B31-8283-B04D547D6852}" presName="linear" presStyleCnt="0">
        <dgm:presLayoutVars>
          <dgm:animLvl val="lvl"/>
          <dgm:resizeHandles val="exact"/>
        </dgm:presLayoutVars>
      </dgm:prSet>
      <dgm:spPr/>
    </dgm:pt>
    <dgm:pt modelId="{012113ED-1F45-499F-853C-B782E8BE9AC0}" type="pres">
      <dgm:prSet presAssocID="{0B4F501D-C72E-462C-8C7E-04E0DD0162BC}" presName="parentText" presStyleLbl="node1" presStyleIdx="0" presStyleCnt="4">
        <dgm:presLayoutVars>
          <dgm:chMax val="0"/>
          <dgm:bulletEnabled val="1"/>
        </dgm:presLayoutVars>
      </dgm:prSet>
      <dgm:spPr/>
    </dgm:pt>
    <dgm:pt modelId="{5DBECBA9-6037-41E0-AC27-5AF957974763}" type="pres">
      <dgm:prSet presAssocID="{0B4F501D-C72E-462C-8C7E-04E0DD0162BC}" presName="childText" presStyleLbl="revTx" presStyleIdx="0" presStyleCnt="4">
        <dgm:presLayoutVars>
          <dgm:bulletEnabled val="1"/>
        </dgm:presLayoutVars>
      </dgm:prSet>
      <dgm:spPr/>
    </dgm:pt>
    <dgm:pt modelId="{77F28CA0-BF50-404C-8C2C-656B6D90DE3E}" type="pres">
      <dgm:prSet presAssocID="{7AE85EC2-D645-47A1-A786-FC186414CBAD}" presName="parentText" presStyleLbl="node1" presStyleIdx="1" presStyleCnt="4">
        <dgm:presLayoutVars>
          <dgm:chMax val="0"/>
          <dgm:bulletEnabled val="1"/>
        </dgm:presLayoutVars>
      </dgm:prSet>
      <dgm:spPr/>
    </dgm:pt>
    <dgm:pt modelId="{841BE2F3-7DDD-44B6-B7F5-C9D0448E538E}" type="pres">
      <dgm:prSet presAssocID="{7AE85EC2-D645-47A1-A786-FC186414CBAD}" presName="childText" presStyleLbl="revTx" presStyleIdx="1" presStyleCnt="4">
        <dgm:presLayoutVars>
          <dgm:bulletEnabled val="1"/>
        </dgm:presLayoutVars>
      </dgm:prSet>
      <dgm:spPr/>
    </dgm:pt>
    <dgm:pt modelId="{6E7B355B-02D6-4331-9196-DC402F5E85CD}" type="pres">
      <dgm:prSet presAssocID="{B2265E62-D858-458B-8AC6-9E5A4E5C20D1}" presName="parentText" presStyleLbl="node1" presStyleIdx="2" presStyleCnt="4">
        <dgm:presLayoutVars>
          <dgm:chMax val="0"/>
          <dgm:bulletEnabled val="1"/>
        </dgm:presLayoutVars>
      </dgm:prSet>
      <dgm:spPr/>
    </dgm:pt>
    <dgm:pt modelId="{FF9769D1-8CD0-40ED-B094-970B43F05136}" type="pres">
      <dgm:prSet presAssocID="{B2265E62-D858-458B-8AC6-9E5A4E5C20D1}" presName="childText" presStyleLbl="revTx" presStyleIdx="2" presStyleCnt="4">
        <dgm:presLayoutVars>
          <dgm:bulletEnabled val="1"/>
        </dgm:presLayoutVars>
      </dgm:prSet>
      <dgm:spPr/>
    </dgm:pt>
    <dgm:pt modelId="{0524FD9C-6F6B-4CA2-8052-7FA61FC780DE}" type="pres">
      <dgm:prSet presAssocID="{3DD5522C-9681-4DEA-8FE0-AA478C6302A0}" presName="parentText" presStyleLbl="node1" presStyleIdx="3" presStyleCnt="4">
        <dgm:presLayoutVars>
          <dgm:chMax val="0"/>
          <dgm:bulletEnabled val="1"/>
        </dgm:presLayoutVars>
      </dgm:prSet>
      <dgm:spPr/>
    </dgm:pt>
    <dgm:pt modelId="{20019A20-B22A-4752-B36A-C198FDE06282}" type="pres">
      <dgm:prSet presAssocID="{3DD5522C-9681-4DEA-8FE0-AA478C6302A0}" presName="childText" presStyleLbl="revTx" presStyleIdx="3" presStyleCnt="4">
        <dgm:presLayoutVars>
          <dgm:bulletEnabled val="1"/>
        </dgm:presLayoutVars>
      </dgm:prSet>
      <dgm:spPr/>
    </dgm:pt>
  </dgm:ptLst>
  <dgm:cxnLst>
    <dgm:cxn modelId="{9DC3000E-C9B0-4CD1-88DF-7EFD5A791FAE}" type="presOf" srcId="{B2265E62-D858-458B-8AC6-9E5A4E5C20D1}" destId="{6E7B355B-02D6-4331-9196-DC402F5E85CD}" srcOrd="0" destOrd="0" presId="urn:microsoft.com/office/officeart/2005/8/layout/vList2"/>
    <dgm:cxn modelId="{8EF1C217-2BA2-43CC-A234-744DD915016D}" srcId="{7AE85EC2-D645-47A1-A786-FC186414CBAD}" destId="{E5003143-E3B3-44C1-A4AE-730D07898AA7}" srcOrd="1" destOrd="0" parTransId="{E58763A6-0AC7-4EC1-AB3E-78AFB56D1049}" sibTransId="{CD0CA4E7-CF79-492C-8C3E-ED7A75F4D21D}"/>
    <dgm:cxn modelId="{83356A31-3C15-46CE-AD9B-4927ED2615B0}" type="presOf" srcId="{3DD5522C-9681-4DEA-8FE0-AA478C6302A0}" destId="{0524FD9C-6F6B-4CA2-8052-7FA61FC780DE}" srcOrd="0" destOrd="0" presId="urn:microsoft.com/office/officeart/2005/8/layout/vList2"/>
    <dgm:cxn modelId="{85ED9239-707E-4DB7-B47F-72D6D23A58D7}" srcId="{B2265E62-D858-458B-8AC6-9E5A4E5C20D1}" destId="{82D64A59-4B85-40DE-8181-B3C8F39D8CBE}" srcOrd="1" destOrd="0" parTransId="{C1DA2CD8-CCEC-4C5D-B893-6E28732A2BC9}" sibTransId="{D853A69C-2C02-4B8E-AD89-B4AADB1A4F93}"/>
    <dgm:cxn modelId="{0E2E1D3F-5927-44AF-8E2D-815982F97324}" type="presOf" srcId="{E5003143-E3B3-44C1-A4AE-730D07898AA7}" destId="{841BE2F3-7DDD-44B6-B7F5-C9D0448E538E}" srcOrd="0" destOrd="1" presId="urn:microsoft.com/office/officeart/2005/8/layout/vList2"/>
    <dgm:cxn modelId="{804C995F-9294-46F6-9126-D6F6BFFA79C6}" srcId="{0B4F501D-C72E-462C-8C7E-04E0DD0162BC}" destId="{29FCA1DE-F3F5-4144-9C2C-AD3C517FFD43}" srcOrd="1" destOrd="0" parTransId="{F00D1C84-001E-47A3-9ED6-AB5EBB8106E4}" sibTransId="{E4174B15-CB05-4F45-B880-5FF5DE3BC1F2}"/>
    <dgm:cxn modelId="{BA595C65-CC0D-4972-8D07-4EA15B5B18A1}" type="presOf" srcId="{C9C8AC97-5956-41E5-99CA-C1A3B5565B0D}" destId="{FF9769D1-8CD0-40ED-B094-970B43F05136}" srcOrd="0" destOrd="0" presId="urn:microsoft.com/office/officeart/2005/8/layout/vList2"/>
    <dgm:cxn modelId="{E0128F4C-2911-4236-B909-1C0838E9F409}" type="presOf" srcId="{29FCA1DE-F3F5-4144-9C2C-AD3C517FFD43}" destId="{5DBECBA9-6037-41E0-AC27-5AF957974763}" srcOrd="0" destOrd="1" presId="urn:microsoft.com/office/officeart/2005/8/layout/vList2"/>
    <dgm:cxn modelId="{6195574E-BE16-4B2B-BF26-D6310E2CB402}" srcId="{0B4F501D-C72E-462C-8C7E-04E0DD0162BC}" destId="{3A18FE8B-87EA-4984-8452-C4A1944A15EC}" srcOrd="0" destOrd="0" parTransId="{47B5A9B8-DCED-44B9-8F48-75EB5A2B7B18}" sibTransId="{032DCEF0-E294-4FC6-A46C-7FDDC28E29D4}"/>
    <dgm:cxn modelId="{96BE0271-DE10-46BA-9F06-147B064D7063}" srcId="{1DE954EA-A794-4B31-8283-B04D547D6852}" destId="{B2265E62-D858-458B-8AC6-9E5A4E5C20D1}" srcOrd="2" destOrd="0" parTransId="{99AA2D0C-8877-4461-99C5-88516597CF32}" sibTransId="{D21424D6-DB91-4C1A-8E96-E6AAC7143A25}"/>
    <dgm:cxn modelId="{D5CA9F57-8231-4086-A818-6BD5BABDDC8C}" type="presOf" srcId="{2FA4D78B-9DC3-408E-954B-85069FB9E984}" destId="{841BE2F3-7DDD-44B6-B7F5-C9D0448E538E}" srcOrd="0" destOrd="0" presId="urn:microsoft.com/office/officeart/2005/8/layout/vList2"/>
    <dgm:cxn modelId="{3CEB2F7D-6094-47DD-B352-EEDF8D6AB4DB}" srcId="{1DE954EA-A794-4B31-8283-B04D547D6852}" destId="{3DD5522C-9681-4DEA-8FE0-AA478C6302A0}" srcOrd="3" destOrd="0" parTransId="{3F475669-0ACD-46DF-A327-85CDF73DE32A}" sibTransId="{3481CC47-CC3E-4091-BFEE-9462B7B4C3EA}"/>
    <dgm:cxn modelId="{3EAFBDB7-8C7E-4EB0-B3F9-B42470FCD51B}" srcId="{7AE85EC2-D645-47A1-A786-FC186414CBAD}" destId="{2FA4D78B-9DC3-408E-954B-85069FB9E984}" srcOrd="0" destOrd="0" parTransId="{A1777CAA-F029-4B46-8D5F-81C2218B3E50}" sibTransId="{BF9848B6-2201-4FDC-881C-F76341999760}"/>
    <dgm:cxn modelId="{8ACE04BA-86F3-4CA8-8CE6-FB05652BF231}" type="presOf" srcId="{3A18FE8B-87EA-4984-8452-C4A1944A15EC}" destId="{5DBECBA9-6037-41E0-AC27-5AF957974763}" srcOrd="0" destOrd="0" presId="urn:microsoft.com/office/officeart/2005/8/layout/vList2"/>
    <dgm:cxn modelId="{1BB8C1CC-CFB5-43C3-83C6-73196B6EC238}" type="presOf" srcId="{1DE954EA-A794-4B31-8283-B04D547D6852}" destId="{7D0FA62E-04F3-4D41-A53D-4C389D910163}" srcOrd="0" destOrd="0" presId="urn:microsoft.com/office/officeart/2005/8/layout/vList2"/>
    <dgm:cxn modelId="{530ED7D1-48B7-4370-B71D-982730067592}" type="presOf" srcId="{7AE85EC2-D645-47A1-A786-FC186414CBAD}" destId="{77F28CA0-BF50-404C-8C2C-656B6D90DE3E}" srcOrd="0" destOrd="0" presId="urn:microsoft.com/office/officeart/2005/8/layout/vList2"/>
    <dgm:cxn modelId="{7D47A9E1-92D6-424D-9B92-5D6FA3B18D5C}" type="presOf" srcId="{5A0FEA58-56D8-4734-B350-E16F767920D4}" destId="{20019A20-B22A-4752-B36A-C198FDE06282}" srcOrd="0" destOrd="0" presId="urn:microsoft.com/office/officeart/2005/8/layout/vList2"/>
    <dgm:cxn modelId="{F6356DE5-F5FA-432D-9FCE-4B3B65451A48}" srcId="{B2265E62-D858-458B-8AC6-9E5A4E5C20D1}" destId="{C9C8AC97-5956-41E5-99CA-C1A3B5565B0D}" srcOrd="0" destOrd="0" parTransId="{571695C5-7588-4569-A35B-7DAD12CB2BB5}" sibTransId="{9120093C-7B29-4D8B-B3E9-974CFBF1AA7E}"/>
    <dgm:cxn modelId="{5F2698E8-B03D-4204-92F3-9819934F035F}" srcId="{1DE954EA-A794-4B31-8283-B04D547D6852}" destId="{7AE85EC2-D645-47A1-A786-FC186414CBAD}" srcOrd="1" destOrd="0" parTransId="{4CE8330E-0ABC-45FB-9A45-7D12F3623B05}" sibTransId="{98AEBD90-20AA-47D3-99B9-BE38310104E9}"/>
    <dgm:cxn modelId="{446D24F0-0A5B-4847-BB49-4FF827E7E89B}" srcId="{3DD5522C-9681-4DEA-8FE0-AA478C6302A0}" destId="{5A0FEA58-56D8-4734-B350-E16F767920D4}" srcOrd="0" destOrd="0" parTransId="{599C5E24-C4AE-4CED-BC82-67A2DBCD63F8}" sibTransId="{7C55DA26-3478-4B6E-9D08-F431712B1705}"/>
    <dgm:cxn modelId="{3DDDECF3-82FD-4C9D-8490-F86941BD572B}" srcId="{1DE954EA-A794-4B31-8283-B04D547D6852}" destId="{0B4F501D-C72E-462C-8C7E-04E0DD0162BC}" srcOrd="0" destOrd="0" parTransId="{60B8F95E-9C4F-4040-A103-536E0D12324B}" sibTransId="{F5305697-C48B-4222-B3C6-EBB475566672}"/>
    <dgm:cxn modelId="{9E654EFA-D841-4689-9BD4-D169164B5823}" type="presOf" srcId="{82D64A59-4B85-40DE-8181-B3C8F39D8CBE}" destId="{FF9769D1-8CD0-40ED-B094-970B43F05136}" srcOrd="0" destOrd="1" presId="urn:microsoft.com/office/officeart/2005/8/layout/vList2"/>
    <dgm:cxn modelId="{D4EAB7FF-33B0-46AD-8A1C-5E2F8C37D26B}" type="presOf" srcId="{0B4F501D-C72E-462C-8C7E-04E0DD0162BC}" destId="{012113ED-1F45-499F-853C-B782E8BE9AC0}" srcOrd="0" destOrd="0" presId="urn:microsoft.com/office/officeart/2005/8/layout/vList2"/>
    <dgm:cxn modelId="{3AB0218E-0A6F-4C1A-90A8-EF4EE1FF31B7}" type="presParOf" srcId="{7D0FA62E-04F3-4D41-A53D-4C389D910163}" destId="{012113ED-1F45-499F-853C-B782E8BE9AC0}" srcOrd="0" destOrd="0" presId="urn:microsoft.com/office/officeart/2005/8/layout/vList2"/>
    <dgm:cxn modelId="{42A345FC-4137-45EA-B193-2F7FCFBD0018}" type="presParOf" srcId="{7D0FA62E-04F3-4D41-A53D-4C389D910163}" destId="{5DBECBA9-6037-41E0-AC27-5AF957974763}" srcOrd="1" destOrd="0" presId="urn:microsoft.com/office/officeart/2005/8/layout/vList2"/>
    <dgm:cxn modelId="{019275EF-B8B3-483B-97F9-D4D23ABA9264}" type="presParOf" srcId="{7D0FA62E-04F3-4D41-A53D-4C389D910163}" destId="{77F28CA0-BF50-404C-8C2C-656B6D90DE3E}" srcOrd="2" destOrd="0" presId="urn:microsoft.com/office/officeart/2005/8/layout/vList2"/>
    <dgm:cxn modelId="{0E330106-2CA2-4B62-A706-EF031304DF84}" type="presParOf" srcId="{7D0FA62E-04F3-4D41-A53D-4C389D910163}" destId="{841BE2F3-7DDD-44B6-B7F5-C9D0448E538E}" srcOrd="3" destOrd="0" presId="urn:microsoft.com/office/officeart/2005/8/layout/vList2"/>
    <dgm:cxn modelId="{FB86BC98-FFAA-49B6-84D2-24BD9CB6B0F0}" type="presParOf" srcId="{7D0FA62E-04F3-4D41-A53D-4C389D910163}" destId="{6E7B355B-02D6-4331-9196-DC402F5E85CD}" srcOrd="4" destOrd="0" presId="urn:microsoft.com/office/officeart/2005/8/layout/vList2"/>
    <dgm:cxn modelId="{0023FF91-97AF-4ECD-9928-599BACD19F0C}" type="presParOf" srcId="{7D0FA62E-04F3-4D41-A53D-4C389D910163}" destId="{FF9769D1-8CD0-40ED-B094-970B43F05136}" srcOrd="5" destOrd="0" presId="urn:microsoft.com/office/officeart/2005/8/layout/vList2"/>
    <dgm:cxn modelId="{0C90B1B7-4063-4097-BE10-320148E050AD}" type="presParOf" srcId="{7D0FA62E-04F3-4D41-A53D-4C389D910163}" destId="{0524FD9C-6F6B-4CA2-8052-7FA61FC780DE}" srcOrd="6" destOrd="0" presId="urn:microsoft.com/office/officeart/2005/8/layout/vList2"/>
    <dgm:cxn modelId="{BB6F9585-8B7C-4781-9CC2-C07A7B2A5EEE}" type="presParOf" srcId="{7D0FA62E-04F3-4D41-A53D-4C389D910163}" destId="{20019A20-B22A-4752-B36A-C198FDE06282}"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8D72F13-EBEB-4365-B02B-5B993A1BA804}"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9F1405DD-A2D3-4DD5-8931-B363BEF7BB9D}">
      <dgm:prSet/>
      <dgm:spPr/>
      <dgm:t>
        <a:bodyPr/>
        <a:lstStyle/>
        <a:p>
          <a:r>
            <a:rPr lang="en-US" baseline="0"/>
            <a:t>Data scientists were regular fixtures at NRG, even in marketing meetings</a:t>
          </a:r>
          <a:endParaRPr lang="en-US"/>
        </a:p>
      </dgm:t>
    </dgm:pt>
    <dgm:pt modelId="{03135421-4713-4400-893B-3DDD9C3EA434}" type="parTrans" cxnId="{21487EF4-6847-46F2-B738-D39A0BED24BF}">
      <dgm:prSet/>
      <dgm:spPr/>
      <dgm:t>
        <a:bodyPr/>
        <a:lstStyle/>
        <a:p>
          <a:endParaRPr lang="en-US"/>
        </a:p>
      </dgm:t>
    </dgm:pt>
    <dgm:pt modelId="{7ACEDC15-3BF6-43B4-811E-BCAA58E3F8CD}" type="sibTrans" cxnId="{21487EF4-6847-46F2-B738-D39A0BED24BF}">
      <dgm:prSet/>
      <dgm:spPr/>
      <dgm:t>
        <a:bodyPr/>
        <a:lstStyle/>
        <a:p>
          <a:endParaRPr lang="en-US"/>
        </a:p>
      </dgm:t>
    </dgm:pt>
    <dgm:pt modelId="{5C70CD87-362E-49B0-9B43-5DA215DE732D}">
      <dgm:prSet/>
      <dgm:spPr/>
      <dgm:t>
        <a:bodyPr/>
        <a:lstStyle/>
        <a:p>
          <a:r>
            <a:rPr lang="en-US" baseline="0" dirty="0"/>
            <a:t>IT is more and more important. SQL is becoming almost as necessary as Excel, which is ubiquitous. Companies generate enormous amounts of data</a:t>
          </a:r>
          <a:endParaRPr lang="en-US" dirty="0"/>
        </a:p>
      </dgm:t>
    </dgm:pt>
    <dgm:pt modelId="{840E17D0-7479-44CA-A487-31D803E14135}" type="parTrans" cxnId="{7DE73722-9A39-4ACB-9C2E-0EDF0A342218}">
      <dgm:prSet/>
      <dgm:spPr/>
      <dgm:t>
        <a:bodyPr/>
        <a:lstStyle/>
        <a:p>
          <a:endParaRPr lang="en-US"/>
        </a:p>
      </dgm:t>
    </dgm:pt>
    <dgm:pt modelId="{DE9CA73F-CFA0-441D-99B5-26B65EFA49C1}" type="sibTrans" cxnId="{7DE73722-9A39-4ACB-9C2E-0EDF0A342218}">
      <dgm:prSet/>
      <dgm:spPr/>
      <dgm:t>
        <a:bodyPr/>
        <a:lstStyle/>
        <a:p>
          <a:endParaRPr lang="en-US"/>
        </a:p>
      </dgm:t>
    </dgm:pt>
    <dgm:pt modelId="{E29DD229-0311-4504-B1CF-3401ABD911E4}">
      <dgm:prSet/>
      <dgm:spPr/>
      <dgm:t>
        <a:bodyPr/>
        <a:lstStyle/>
        <a:p>
          <a:r>
            <a:rPr lang="en-US" baseline="0"/>
            <a:t>Even being somewhat knowledgeable about things like decision trees can help you engage with data professionals, and give you a leg up over those who cannot</a:t>
          </a:r>
          <a:endParaRPr lang="en-US"/>
        </a:p>
      </dgm:t>
    </dgm:pt>
    <dgm:pt modelId="{6673CD44-931E-459E-8C3C-D25E2693A843}" type="parTrans" cxnId="{1178C062-96BA-495E-9302-EB2CEFB70C1C}">
      <dgm:prSet/>
      <dgm:spPr/>
      <dgm:t>
        <a:bodyPr/>
        <a:lstStyle/>
        <a:p>
          <a:endParaRPr lang="en-US"/>
        </a:p>
      </dgm:t>
    </dgm:pt>
    <dgm:pt modelId="{0E321F38-6376-4E0B-AEC8-7DA16659C071}" type="sibTrans" cxnId="{1178C062-96BA-495E-9302-EB2CEFB70C1C}">
      <dgm:prSet/>
      <dgm:spPr/>
      <dgm:t>
        <a:bodyPr/>
        <a:lstStyle/>
        <a:p>
          <a:endParaRPr lang="en-US"/>
        </a:p>
      </dgm:t>
    </dgm:pt>
    <dgm:pt modelId="{640FE3BB-53C9-49C3-A716-858E7E924763}" type="pres">
      <dgm:prSet presAssocID="{78D72F13-EBEB-4365-B02B-5B993A1BA804}" presName="vert0" presStyleCnt="0">
        <dgm:presLayoutVars>
          <dgm:dir/>
          <dgm:animOne val="branch"/>
          <dgm:animLvl val="lvl"/>
        </dgm:presLayoutVars>
      </dgm:prSet>
      <dgm:spPr/>
    </dgm:pt>
    <dgm:pt modelId="{19BB9CAA-1619-4C91-931A-29CFF351AB42}" type="pres">
      <dgm:prSet presAssocID="{9F1405DD-A2D3-4DD5-8931-B363BEF7BB9D}" presName="thickLine" presStyleLbl="alignNode1" presStyleIdx="0" presStyleCnt="3"/>
      <dgm:spPr/>
    </dgm:pt>
    <dgm:pt modelId="{016A4851-16E7-4EF9-915A-51AA5665786F}" type="pres">
      <dgm:prSet presAssocID="{9F1405DD-A2D3-4DD5-8931-B363BEF7BB9D}" presName="horz1" presStyleCnt="0"/>
      <dgm:spPr/>
    </dgm:pt>
    <dgm:pt modelId="{8C095C7A-3FF9-4DD1-A594-5A83BEB40E8A}" type="pres">
      <dgm:prSet presAssocID="{9F1405DD-A2D3-4DD5-8931-B363BEF7BB9D}" presName="tx1" presStyleLbl="revTx" presStyleIdx="0" presStyleCnt="3"/>
      <dgm:spPr/>
    </dgm:pt>
    <dgm:pt modelId="{E8F846E4-2B7D-4D56-BF8E-C5825E32F20A}" type="pres">
      <dgm:prSet presAssocID="{9F1405DD-A2D3-4DD5-8931-B363BEF7BB9D}" presName="vert1" presStyleCnt="0"/>
      <dgm:spPr/>
    </dgm:pt>
    <dgm:pt modelId="{29DDC88E-9051-4E57-8B75-40D0550C703F}" type="pres">
      <dgm:prSet presAssocID="{5C70CD87-362E-49B0-9B43-5DA215DE732D}" presName="thickLine" presStyleLbl="alignNode1" presStyleIdx="1" presStyleCnt="3"/>
      <dgm:spPr/>
    </dgm:pt>
    <dgm:pt modelId="{71D2B5D5-B414-4297-88C8-6B35C7E836CE}" type="pres">
      <dgm:prSet presAssocID="{5C70CD87-362E-49B0-9B43-5DA215DE732D}" presName="horz1" presStyleCnt="0"/>
      <dgm:spPr/>
    </dgm:pt>
    <dgm:pt modelId="{DE7D24B9-366B-427F-8837-30DD0215B4BE}" type="pres">
      <dgm:prSet presAssocID="{5C70CD87-362E-49B0-9B43-5DA215DE732D}" presName="tx1" presStyleLbl="revTx" presStyleIdx="1" presStyleCnt="3"/>
      <dgm:spPr/>
    </dgm:pt>
    <dgm:pt modelId="{FD3AB079-0B45-4D2C-BABB-5A1D79213E42}" type="pres">
      <dgm:prSet presAssocID="{5C70CD87-362E-49B0-9B43-5DA215DE732D}" presName="vert1" presStyleCnt="0"/>
      <dgm:spPr/>
    </dgm:pt>
    <dgm:pt modelId="{ECDA4B2D-B163-424C-9EC3-A717ABBD1F49}" type="pres">
      <dgm:prSet presAssocID="{E29DD229-0311-4504-B1CF-3401ABD911E4}" presName="thickLine" presStyleLbl="alignNode1" presStyleIdx="2" presStyleCnt="3"/>
      <dgm:spPr/>
    </dgm:pt>
    <dgm:pt modelId="{2933B419-A112-4A7D-BE9C-08349FA7154F}" type="pres">
      <dgm:prSet presAssocID="{E29DD229-0311-4504-B1CF-3401ABD911E4}" presName="horz1" presStyleCnt="0"/>
      <dgm:spPr/>
    </dgm:pt>
    <dgm:pt modelId="{ADB8CD3F-19BC-4BF3-8789-28FF58E4A597}" type="pres">
      <dgm:prSet presAssocID="{E29DD229-0311-4504-B1CF-3401ABD911E4}" presName="tx1" presStyleLbl="revTx" presStyleIdx="2" presStyleCnt="3"/>
      <dgm:spPr/>
    </dgm:pt>
    <dgm:pt modelId="{9088E804-92AB-4C72-9B1B-28E35CA7A595}" type="pres">
      <dgm:prSet presAssocID="{E29DD229-0311-4504-B1CF-3401ABD911E4}" presName="vert1" presStyleCnt="0"/>
      <dgm:spPr/>
    </dgm:pt>
  </dgm:ptLst>
  <dgm:cxnLst>
    <dgm:cxn modelId="{7DE73722-9A39-4ACB-9C2E-0EDF0A342218}" srcId="{78D72F13-EBEB-4365-B02B-5B993A1BA804}" destId="{5C70CD87-362E-49B0-9B43-5DA215DE732D}" srcOrd="1" destOrd="0" parTransId="{840E17D0-7479-44CA-A487-31D803E14135}" sibTransId="{DE9CA73F-CFA0-441D-99B5-26B65EFA49C1}"/>
    <dgm:cxn modelId="{1178C062-96BA-495E-9302-EB2CEFB70C1C}" srcId="{78D72F13-EBEB-4365-B02B-5B993A1BA804}" destId="{E29DD229-0311-4504-B1CF-3401ABD911E4}" srcOrd="2" destOrd="0" parTransId="{6673CD44-931E-459E-8C3C-D25E2693A843}" sibTransId="{0E321F38-6376-4E0B-AEC8-7DA16659C071}"/>
    <dgm:cxn modelId="{FF2EDD88-52F2-4B8A-A8BF-EB0F4B1FF3BF}" type="presOf" srcId="{78D72F13-EBEB-4365-B02B-5B993A1BA804}" destId="{640FE3BB-53C9-49C3-A716-858E7E924763}" srcOrd="0" destOrd="0" presId="urn:microsoft.com/office/officeart/2008/layout/LinedList"/>
    <dgm:cxn modelId="{22E44D95-9C0C-4855-A1D3-E1E9DE37815C}" type="presOf" srcId="{9F1405DD-A2D3-4DD5-8931-B363BEF7BB9D}" destId="{8C095C7A-3FF9-4DD1-A594-5A83BEB40E8A}" srcOrd="0" destOrd="0" presId="urn:microsoft.com/office/officeart/2008/layout/LinedList"/>
    <dgm:cxn modelId="{4E07D79F-1AFB-4CC3-84EB-7FD2F47CC670}" type="presOf" srcId="{E29DD229-0311-4504-B1CF-3401ABD911E4}" destId="{ADB8CD3F-19BC-4BF3-8789-28FF58E4A597}" srcOrd="0" destOrd="0" presId="urn:microsoft.com/office/officeart/2008/layout/LinedList"/>
    <dgm:cxn modelId="{01F961E4-AB57-473D-9732-AF9E70ED94A7}" type="presOf" srcId="{5C70CD87-362E-49B0-9B43-5DA215DE732D}" destId="{DE7D24B9-366B-427F-8837-30DD0215B4BE}" srcOrd="0" destOrd="0" presId="urn:microsoft.com/office/officeart/2008/layout/LinedList"/>
    <dgm:cxn modelId="{21487EF4-6847-46F2-B738-D39A0BED24BF}" srcId="{78D72F13-EBEB-4365-B02B-5B993A1BA804}" destId="{9F1405DD-A2D3-4DD5-8931-B363BEF7BB9D}" srcOrd="0" destOrd="0" parTransId="{03135421-4713-4400-893B-3DDD9C3EA434}" sibTransId="{7ACEDC15-3BF6-43B4-811E-BCAA58E3F8CD}"/>
    <dgm:cxn modelId="{20325D49-25A0-4274-935F-F741CDBD1525}" type="presParOf" srcId="{640FE3BB-53C9-49C3-A716-858E7E924763}" destId="{19BB9CAA-1619-4C91-931A-29CFF351AB42}" srcOrd="0" destOrd="0" presId="urn:microsoft.com/office/officeart/2008/layout/LinedList"/>
    <dgm:cxn modelId="{37539EA0-31E6-426D-A30A-E2807D71DD0E}" type="presParOf" srcId="{640FE3BB-53C9-49C3-A716-858E7E924763}" destId="{016A4851-16E7-4EF9-915A-51AA5665786F}" srcOrd="1" destOrd="0" presId="urn:microsoft.com/office/officeart/2008/layout/LinedList"/>
    <dgm:cxn modelId="{47C60019-1AEA-4712-965D-DB8F2EDCCFC3}" type="presParOf" srcId="{016A4851-16E7-4EF9-915A-51AA5665786F}" destId="{8C095C7A-3FF9-4DD1-A594-5A83BEB40E8A}" srcOrd="0" destOrd="0" presId="urn:microsoft.com/office/officeart/2008/layout/LinedList"/>
    <dgm:cxn modelId="{30AEBA66-275F-461E-82EE-5D4C10497924}" type="presParOf" srcId="{016A4851-16E7-4EF9-915A-51AA5665786F}" destId="{E8F846E4-2B7D-4D56-BF8E-C5825E32F20A}" srcOrd="1" destOrd="0" presId="urn:microsoft.com/office/officeart/2008/layout/LinedList"/>
    <dgm:cxn modelId="{79A10F50-67C6-4091-888B-7EE2FAC9F52E}" type="presParOf" srcId="{640FE3BB-53C9-49C3-A716-858E7E924763}" destId="{29DDC88E-9051-4E57-8B75-40D0550C703F}" srcOrd="2" destOrd="0" presId="urn:microsoft.com/office/officeart/2008/layout/LinedList"/>
    <dgm:cxn modelId="{75315A33-8B7E-485E-99F9-22B05268E683}" type="presParOf" srcId="{640FE3BB-53C9-49C3-A716-858E7E924763}" destId="{71D2B5D5-B414-4297-88C8-6B35C7E836CE}" srcOrd="3" destOrd="0" presId="urn:microsoft.com/office/officeart/2008/layout/LinedList"/>
    <dgm:cxn modelId="{5627C292-FDBB-4C8F-AA47-CE9A725763B9}" type="presParOf" srcId="{71D2B5D5-B414-4297-88C8-6B35C7E836CE}" destId="{DE7D24B9-366B-427F-8837-30DD0215B4BE}" srcOrd="0" destOrd="0" presId="urn:microsoft.com/office/officeart/2008/layout/LinedList"/>
    <dgm:cxn modelId="{0C959CCA-F571-4FB9-BC99-112A1AAE5E1D}" type="presParOf" srcId="{71D2B5D5-B414-4297-88C8-6B35C7E836CE}" destId="{FD3AB079-0B45-4D2C-BABB-5A1D79213E42}" srcOrd="1" destOrd="0" presId="urn:microsoft.com/office/officeart/2008/layout/LinedList"/>
    <dgm:cxn modelId="{A7CFB47E-69EB-41E6-AF70-FAB9931EBF58}" type="presParOf" srcId="{640FE3BB-53C9-49C3-A716-858E7E924763}" destId="{ECDA4B2D-B163-424C-9EC3-A717ABBD1F49}" srcOrd="4" destOrd="0" presId="urn:microsoft.com/office/officeart/2008/layout/LinedList"/>
    <dgm:cxn modelId="{59DF0C1C-1E05-4FA8-B245-8DB48396049D}" type="presParOf" srcId="{640FE3BB-53C9-49C3-A716-858E7E924763}" destId="{2933B419-A112-4A7D-BE9C-08349FA7154F}" srcOrd="5" destOrd="0" presId="urn:microsoft.com/office/officeart/2008/layout/LinedList"/>
    <dgm:cxn modelId="{8A4ECC13-C3D1-45D7-B545-6CA56771381E}" type="presParOf" srcId="{2933B419-A112-4A7D-BE9C-08349FA7154F}" destId="{ADB8CD3F-19BC-4BF3-8789-28FF58E4A597}" srcOrd="0" destOrd="0" presId="urn:microsoft.com/office/officeart/2008/layout/LinedList"/>
    <dgm:cxn modelId="{94093DFD-3F89-4BC8-A51A-6FAE09C9175D}" type="presParOf" srcId="{2933B419-A112-4A7D-BE9C-08349FA7154F}" destId="{9088E804-92AB-4C72-9B1B-28E35CA7A595}"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F41D26B-386D-4AA7-9EA4-9FA6D2B1346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EB0405E-88B1-413B-AD50-071167C45DA2}">
      <dgm:prSet/>
      <dgm:spPr/>
      <dgm:t>
        <a:bodyPr/>
        <a:lstStyle/>
        <a:p>
          <a:r>
            <a:rPr lang="en-US" baseline="0"/>
            <a:t>B.S. Applied Statistics UHD</a:t>
          </a:r>
          <a:endParaRPr lang="en-US"/>
        </a:p>
      </dgm:t>
    </dgm:pt>
    <dgm:pt modelId="{2F491137-A269-44AC-8FEC-387BA5BD248F}" type="parTrans" cxnId="{1FBCBF84-1E9F-4756-8BED-CBB894E9B44F}">
      <dgm:prSet/>
      <dgm:spPr/>
      <dgm:t>
        <a:bodyPr/>
        <a:lstStyle/>
        <a:p>
          <a:endParaRPr lang="en-US"/>
        </a:p>
      </dgm:t>
    </dgm:pt>
    <dgm:pt modelId="{7C50B093-C6EA-4F66-9A83-F77C8EB25BAB}" type="sibTrans" cxnId="{1FBCBF84-1E9F-4756-8BED-CBB894E9B44F}">
      <dgm:prSet/>
      <dgm:spPr/>
      <dgm:t>
        <a:bodyPr/>
        <a:lstStyle/>
        <a:p>
          <a:endParaRPr lang="en-US"/>
        </a:p>
      </dgm:t>
    </dgm:pt>
    <dgm:pt modelId="{34481B35-2CAE-4EEF-9D7C-5FFAD6D7D858}">
      <dgm:prSet/>
      <dgm:spPr/>
      <dgm:t>
        <a:bodyPr/>
        <a:lstStyle/>
        <a:p>
          <a:r>
            <a:rPr lang="en-US" baseline="0"/>
            <a:t>Worked in analytics while completing my M.S. Finance</a:t>
          </a:r>
          <a:endParaRPr lang="en-US"/>
        </a:p>
      </dgm:t>
    </dgm:pt>
    <dgm:pt modelId="{5D8B699D-B814-4899-AFBB-0F1F37A6A7C1}" type="parTrans" cxnId="{0F6505EE-E968-4A01-922C-A657236C2F92}">
      <dgm:prSet/>
      <dgm:spPr/>
      <dgm:t>
        <a:bodyPr/>
        <a:lstStyle/>
        <a:p>
          <a:endParaRPr lang="en-US"/>
        </a:p>
      </dgm:t>
    </dgm:pt>
    <dgm:pt modelId="{91EAF7A9-9E19-444D-8450-2AA4E035E10F}" type="sibTrans" cxnId="{0F6505EE-E968-4A01-922C-A657236C2F92}">
      <dgm:prSet/>
      <dgm:spPr/>
      <dgm:t>
        <a:bodyPr/>
        <a:lstStyle/>
        <a:p>
          <a:endParaRPr lang="en-US"/>
        </a:p>
      </dgm:t>
    </dgm:pt>
    <dgm:pt modelId="{847FCDBC-8F7A-4547-B4DC-A6CA2371BDFF}">
      <dgm:prSet/>
      <dgm:spPr/>
      <dgm:t>
        <a:bodyPr/>
        <a:lstStyle/>
        <a:p>
          <a:r>
            <a:rPr lang="en-US" baseline="0"/>
            <a:t>Joined an advanced analytics team at NRG. Lots of programming, database work, and modeling</a:t>
          </a:r>
          <a:endParaRPr lang="en-US"/>
        </a:p>
      </dgm:t>
    </dgm:pt>
    <dgm:pt modelId="{B19A6D92-B6A6-41FA-A8CC-AB7E4CA86906}" type="parTrans" cxnId="{3C703F11-6747-433A-9FBF-CF103AE63FCE}">
      <dgm:prSet/>
      <dgm:spPr/>
      <dgm:t>
        <a:bodyPr/>
        <a:lstStyle/>
        <a:p>
          <a:endParaRPr lang="en-US"/>
        </a:p>
      </dgm:t>
    </dgm:pt>
    <dgm:pt modelId="{33C4BE4D-502A-4D0C-BFE7-CE62695605D1}" type="sibTrans" cxnId="{3C703F11-6747-433A-9FBF-CF103AE63FCE}">
      <dgm:prSet/>
      <dgm:spPr/>
      <dgm:t>
        <a:bodyPr/>
        <a:lstStyle/>
        <a:p>
          <a:endParaRPr lang="en-US"/>
        </a:p>
      </dgm:t>
    </dgm:pt>
    <dgm:pt modelId="{62B7C958-8B7E-40E8-A4A8-7613094C268D}">
      <dgm:prSet/>
      <dgm:spPr/>
      <dgm:t>
        <a:bodyPr/>
        <a:lstStyle/>
        <a:p>
          <a:r>
            <a:rPr lang="en-US" baseline="0"/>
            <a:t>Read a giant stack of stats/data science/programming books for three years while working and crashing the data science team meetings at NRG</a:t>
          </a:r>
          <a:endParaRPr lang="en-US"/>
        </a:p>
      </dgm:t>
    </dgm:pt>
    <dgm:pt modelId="{3041BDC3-ABC4-46ED-B8DB-D9A09A9AB799}" type="parTrans" cxnId="{E38A4F5D-00EC-49A2-ACA0-74E161EA3A7F}">
      <dgm:prSet/>
      <dgm:spPr/>
      <dgm:t>
        <a:bodyPr/>
        <a:lstStyle/>
        <a:p>
          <a:endParaRPr lang="en-US"/>
        </a:p>
      </dgm:t>
    </dgm:pt>
    <dgm:pt modelId="{58A2E779-1235-4E34-9B8B-18D04FCF75C7}" type="sibTrans" cxnId="{E38A4F5D-00EC-49A2-ACA0-74E161EA3A7F}">
      <dgm:prSet/>
      <dgm:spPr/>
      <dgm:t>
        <a:bodyPr/>
        <a:lstStyle/>
        <a:p>
          <a:endParaRPr lang="en-US"/>
        </a:p>
      </dgm:t>
    </dgm:pt>
    <dgm:pt modelId="{6D9F1971-5449-4A06-9EF0-5934DAB01B70}">
      <dgm:prSet/>
      <dgm:spPr/>
      <dgm:t>
        <a:bodyPr/>
        <a:lstStyle/>
        <a:p>
          <a:r>
            <a:rPr lang="en-US" baseline="0"/>
            <a:t>Passed SOA Exam P, and read the manuals for both data science exams they offer: SRM, and PA (also FM and IFM)</a:t>
          </a:r>
          <a:endParaRPr lang="en-US"/>
        </a:p>
      </dgm:t>
    </dgm:pt>
    <dgm:pt modelId="{886F70BB-3577-4CCA-BBA6-1F818D5D503E}" type="parTrans" cxnId="{CDE8544B-684E-4040-9090-E33DFDCE7D4A}">
      <dgm:prSet/>
      <dgm:spPr/>
      <dgm:t>
        <a:bodyPr/>
        <a:lstStyle/>
        <a:p>
          <a:endParaRPr lang="en-US"/>
        </a:p>
      </dgm:t>
    </dgm:pt>
    <dgm:pt modelId="{B4E7913D-CAD4-4AED-BD12-CB38185C8078}" type="sibTrans" cxnId="{CDE8544B-684E-4040-9090-E33DFDCE7D4A}">
      <dgm:prSet/>
      <dgm:spPr/>
      <dgm:t>
        <a:bodyPr/>
        <a:lstStyle/>
        <a:p>
          <a:endParaRPr lang="en-US"/>
        </a:p>
      </dgm:t>
    </dgm:pt>
    <dgm:pt modelId="{E8164117-E219-41A8-9D8C-1C56840E3B4C}">
      <dgm:prSet/>
      <dgm:spPr/>
      <dgm:t>
        <a:bodyPr/>
        <a:lstStyle/>
        <a:p>
          <a:r>
            <a:rPr lang="en-US" baseline="0"/>
            <a:t>Performed well on a technical interview for WoodMac and was hired at a senior level. </a:t>
          </a:r>
          <a:endParaRPr lang="en-US"/>
        </a:p>
      </dgm:t>
    </dgm:pt>
    <dgm:pt modelId="{D4E031D7-EBFC-486A-B697-80EF8B212E58}" type="parTrans" cxnId="{13FAFA3E-36E3-4BB7-8786-4B7D59D9B67A}">
      <dgm:prSet/>
      <dgm:spPr/>
      <dgm:t>
        <a:bodyPr/>
        <a:lstStyle/>
        <a:p>
          <a:endParaRPr lang="en-US"/>
        </a:p>
      </dgm:t>
    </dgm:pt>
    <dgm:pt modelId="{F7815E4D-79F7-4B43-B8A5-EA1280C95747}" type="sibTrans" cxnId="{13FAFA3E-36E3-4BB7-8786-4B7D59D9B67A}">
      <dgm:prSet/>
      <dgm:spPr/>
      <dgm:t>
        <a:bodyPr/>
        <a:lstStyle/>
        <a:p>
          <a:endParaRPr lang="en-US"/>
        </a:p>
      </dgm:t>
    </dgm:pt>
    <dgm:pt modelId="{25F85E53-23F7-42C7-BABC-434502547DFA}" type="pres">
      <dgm:prSet presAssocID="{8F41D26B-386D-4AA7-9EA4-9FA6D2B13463}" presName="linear" presStyleCnt="0">
        <dgm:presLayoutVars>
          <dgm:animLvl val="lvl"/>
          <dgm:resizeHandles val="exact"/>
        </dgm:presLayoutVars>
      </dgm:prSet>
      <dgm:spPr/>
    </dgm:pt>
    <dgm:pt modelId="{199CE2C8-F299-4645-AF34-19DB2DF0AFE7}" type="pres">
      <dgm:prSet presAssocID="{5EB0405E-88B1-413B-AD50-071167C45DA2}" presName="parentText" presStyleLbl="node1" presStyleIdx="0" presStyleCnt="6">
        <dgm:presLayoutVars>
          <dgm:chMax val="0"/>
          <dgm:bulletEnabled val="1"/>
        </dgm:presLayoutVars>
      </dgm:prSet>
      <dgm:spPr/>
    </dgm:pt>
    <dgm:pt modelId="{AD99929F-8087-4385-99FA-7AA3BFD8D710}" type="pres">
      <dgm:prSet presAssocID="{7C50B093-C6EA-4F66-9A83-F77C8EB25BAB}" presName="spacer" presStyleCnt="0"/>
      <dgm:spPr/>
    </dgm:pt>
    <dgm:pt modelId="{EB96876A-F611-41DB-8788-72AF3FEB99D7}" type="pres">
      <dgm:prSet presAssocID="{34481B35-2CAE-4EEF-9D7C-5FFAD6D7D858}" presName="parentText" presStyleLbl="node1" presStyleIdx="1" presStyleCnt="6">
        <dgm:presLayoutVars>
          <dgm:chMax val="0"/>
          <dgm:bulletEnabled val="1"/>
        </dgm:presLayoutVars>
      </dgm:prSet>
      <dgm:spPr/>
    </dgm:pt>
    <dgm:pt modelId="{9C5459EC-0840-41F6-850D-69859731CFC7}" type="pres">
      <dgm:prSet presAssocID="{91EAF7A9-9E19-444D-8450-2AA4E035E10F}" presName="spacer" presStyleCnt="0"/>
      <dgm:spPr/>
    </dgm:pt>
    <dgm:pt modelId="{BBD1BCB9-8562-45BD-AE17-CBA9C482F0AD}" type="pres">
      <dgm:prSet presAssocID="{847FCDBC-8F7A-4547-B4DC-A6CA2371BDFF}" presName="parentText" presStyleLbl="node1" presStyleIdx="2" presStyleCnt="6">
        <dgm:presLayoutVars>
          <dgm:chMax val="0"/>
          <dgm:bulletEnabled val="1"/>
        </dgm:presLayoutVars>
      </dgm:prSet>
      <dgm:spPr/>
    </dgm:pt>
    <dgm:pt modelId="{3C5AB77C-7FB9-406A-BA82-38E8CB287145}" type="pres">
      <dgm:prSet presAssocID="{33C4BE4D-502A-4D0C-BFE7-CE62695605D1}" presName="spacer" presStyleCnt="0"/>
      <dgm:spPr/>
    </dgm:pt>
    <dgm:pt modelId="{E51C2F7C-8248-4062-A260-52E3EF51607D}" type="pres">
      <dgm:prSet presAssocID="{62B7C958-8B7E-40E8-A4A8-7613094C268D}" presName="parentText" presStyleLbl="node1" presStyleIdx="3" presStyleCnt="6">
        <dgm:presLayoutVars>
          <dgm:chMax val="0"/>
          <dgm:bulletEnabled val="1"/>
        </dgm:presLayoutVars>
      </dgm:prSet>
      <dgm:spPr/>
    </dgm:pt>
    <dgm:pt modelId="{84D554FB-5A13-48A0-919D-46130C5FB54A}" type="pres">
      <dgm:prSet presAssocID="{58A2E779-1235-4E34-9B8B-18D04FCF75C7}" presName="spacer" presStyleCnt="0"/>
      <dgm:spPr/>
    </dgm:pt>
    <dgm:pt modelId="{2702FE0A-9941-40E1-9A6A-BCF6AA4000CE}" type="pres">
      <dgm:prSet presAssocID="{6D9F1971-5449-4A06-9EF0-5934DAB01B70}" presName="parentText" presStyleLbl="node1" presStyleIdx="4" presStyleCnt="6">
        <dgm:presLayoutVars>
          <dgm:chMax val="0"/>
          <dgm:bulletEnabled val="1"/>
        </dgm:presLayoutVars>
      </dgm:prSet>
      <dgm:spPr/>
    </dgm:pt>
    <dgm:pt modelId="{C5C0BF3F-C7D8-4224-B208-3DCD9824B26C}" type="pres">
      <dgm:prSet presAssocID="{B4E7913D-CAD4-4AED-BD12-CB38185C8078}" presName="spacer" presStyleCnt="0"/>
      <dgm:spPr/>
    </dgm:pt>
    <dgm:pt modelId="{91F67F78-D5BD-427B-9DA6-2E6AF867D6B8}" type="pres">
      <dgm:prSet presAssocID="{E8164117-E219-41A8-9D8C-1C56840E3B4C}" presName="parentText" presStyleLbl="node1" presStyleIdx="5" presStyleCnt="6">
        <dgm:presLayoutVars>
          <dgm:chMax val="0"/>
          <dgm:bulletEnabled val="1"/>
        </dgm:presLayoutVars>
      </dgm:prSet>
      <dgm:spPr/>
    </dgm:pt>
  </dgm:ptLst>
  <dgm:cxnLst>
    <dgm:cxn modelId="{3C703F11-6747-433A-9FBF-CF103AE63FCE}" srcId="{8F41D26B-386D-4AA7-9EA4-9FA6D2B13463}" destId="{847FCDBC-8F7A-4547-B4DC-A6CA2371BDFF}" srcOrd="2" destOrd="0" parTransId="{B19A6D92-B6A6-41FA-A8CC-AB7E4CA86906}" sibTransId="{33C4BE4D-502A-4D0C-BFE7-CE62695605D1}"/>
    <dgm:cxn modelId="{E26EE735-3C52-45BA-9E77-695ED6025424}" type="presOf" srcId="{E8164117-E219-41A8-9D8C-1C56840E3B4C}" destId="{91F67F78-D5BD-427B-9DA6-2E6AF867D6B8}" srcOrd="0" destOrd="0" presId="urn:microsoft.com/office/officeart/2005/8/layout/vList2"/>
    <dgm:cxn modelId="{13FAFA3E-36E3-4BB7-8786-4B7D59D9B67A}" srcId="{8F41D26B-386D-4AA7-9EA4-9FA6D2B13463}" destId="{E8164117-E219-41A8-9D8C-1C56840E3B4C}" srcOrd="5" destOrd="0" parTransId="{D4E031D7-EBFC-486A-B697-80EF8B212E58}" sibTransId="{F7815E4D-79F7-4B43-B8A5-EA1280C95747}"/>
    <dgm:cxn modelId="{E38A4F5D-00EC-49A2-ACA0-74E161EA3A7F}" srcId="{8F41D26B-386D-4AA7-9EA4-9FA6D2B13463}" destId="{62B7C958-8B7E-40E8-A4A8-7613094C268D}" srcOrd="3" destOrd="0" parTransId="{3041BDC3-ABC4-46ED-B8DB-D9A09A9AB799}" sibTransId="{58A2E779-1235-4E34-9B8B-18D04FCF75C7}"/>
    <dgm:cxn modelId="{CDE8544B-684E-4040-9090-E33DFDCE7D4A}" srcId="{8F41D26B-386D-4AA7-9EA4-9FA6D2B13463}" destId="{6D9F1971-5449-4A06-9EF0-5934DAB01B70}" srcOrd="4" destOrd="0" parTransId="{886F70BB-3577-4CCA-BBA6-1F818D5D503E}" sibTransId="{B4E7913D-CAD4-4AED-BD12-CB38185C8078}"/>
    <dgm:cxn modelId="{B71B0D71-6D92-489B-9505-12B1F658EA4B}" type="presOf" srcId="{6D9F1971-5449-4A06-9EF0-5934DAB01B70}" destId="{2702FE0A-9941-40E1-9A6A-BCF6AA4000CE}" srcOrd="0" destOrd="0" presId="urn:microsoft.com/office/officeart/2005/8/layout/vList2"/>
    <dgm:cxn modelId="{1FBCBF84-1E9F-4756-8BED-CBB894E9B44F}" srcId="{8F41D26B-386D-4AA7-9EA4-9FA6D2B13463}" destId="{5EB0405E-88B1-413B-AD50-071167C45DA2}" srcOrd="0" destOrd="0" parTransId="{2F491137-A269-44AC-8FEC-387BA5BD248F}" sibTransId="{7C50B093-C6EA-4F66-9A83-F77C8EB25BAB}"/>
    <dgm:cxn modelId="{32D3CB84-B07A-4844-A456-580A56215691}" type="presOf" srcId="{34481B35-2CAE-4EEF-9D7C-5FFAD6D7D858}" destId="{EB96876A-F611-41DB-8788-72AF3FEB99D7}" srcOrd="0" destOrd="0" presId="urn:microsoft.com/office/officeart/2005/8/layout/vList2"/>
    <dgm:cxn modelId="{53B79891-7055-428B-94CC-C6BBFF97BDC5}" type="presOf" srcId="{5EB0405E-88B1-413B-AD50-071167C45DA2}" destId="{199CE2C8-F299-4645-AF34-19DB2DF0AFE7}" srcOrd="0" destOrd="0" presId="urn:microsoft.com/office/officeart/2005/8/layout/vList2"/>
    <dgm:cxn modelId="{02E3CB9C-69E8-4DA0-9395-143BA481D152}" type="presOf" srcId="{8F41D26B-386D-4AA7-9EA4-9FA6D2B13463}" destId="{25F85E53-23F7-42C7-BABC-434502547DFA}" srcOrd="0" destOrd="0" presId="urn:microsoft.com/office/officeart/2005/8/layout/vList2"/>
    <dgm:cxn modelId="{449103D2-DAA8-4AF3-A521-F1A377DF83B4}" type="presOf" srcId="{62B7C958-8B7E-40E8-A4A8-7613094C268D}" destId="{E51C2F7C-8248-4062-A260-52E3EF51607D}" srcOrd="0" destOrd="0" presId="urn:microsoft.com/office/officeart/2005/8/layout/vList2"/>
    <dgm:cxn modelId="{F1E329E6-2E49-423B-B9EB-E7CB1B7B8242}" type="presOf" srcId="{847FCDBC-8F7A-4547-B4DC-A6CA2371BDFF}" destId="{BBD1BCB9-8562-45BD-AE17-CBA9C482F0AD}" srcOrd="0" destOrd="0" presId="urn:microsoft.com/office/officeart/2005/8/layout/vList2"/>
    <dgm:cxn modelId="{0F6505EE-E968-4A01-922C-A657236C2F92}" srcId="{8F41D26B-386D-4AA7-9EA4-9FA6D2B13463}" destId="{34481B35-2CAE-4EEF-9D7C-5FFAD6D7D858}" srcOrd="1" destOrd="0" parTransId="{5D8B699D-B814-4899-AFBB-0F1F37A6A7C1}" sibTransId="{91EAF7A9-9E19-444D-8450-2AA4E035E10F}"/>
    <dgm:cxn modelId="{BB01690C-B9CC-4D83-89B2-E510059D4D43}" type="presParOf" srcId="{25F85E53-23F7-42C7-BABC-434502547DFA}" destId="{199CE2C8-F299-4645-AF34-19DB2DF0AFE7}" srcOrd="0" destOrd="0" presId="urn:microsoft.com/office/officeart/2005/8/layout/vList2"/>
    <dgm:cxn modelId="{A69C401F-E4DC-4E86-B68E-E9840066BF1A}" type="presParOf" srcId="{25F85E53-23F7-42C7-BABC-434502547DFA}" destId="{AD99929F-8087-4385-99FA-7AA3BFD8D710}" srcOrd="1" destOrd="0" presId="urn:microsoft.com/office/officeart/2005/8/layout/vList2"/>
    <dgm:cxn modelId="{F21F94B6-E080-4C0D-9362-A745E2021990}" type="presParOf" srcId="{25F85E53-23F7-42C7-BABC-434502547DFA}" destId="{EB96876A-F611-41DB-8788-72AF3FEB99D7}" srcOrd="2" destOrd="0" presId="urn:microsoft.com/office/officeart/2005/8/layout/vList2"/>
    <dgm:cxn modelId="{19484A3B-6B66-4569-B335-750EB64F9DF3}" type="presParOf" srcId="{25F85E53-23F7-42C7-BABC-434502547DFA}" destId="{9C5459EC-0840-41F6-850D-69859731CFC7}" srcOrd="3" destOrd="0" presId="urn:microsoft.com/office/officeart/2005/8/layout/vList2"/>
    <dgm:cxn modelId="{566133B4-EAD3-4C4E-A26E-A8209C08046C}" type="presParOf" srcId="{25F85E53-23F7-42C7-BABC-434502547DFA}" destId="{BBD1BCB9-8562-45BD-AE17-CBA9C482F0AD}" srcOrd="4" destOrd="0" presId="urn:microsoft.com/office/officeart/2005/8/layout/vList2"/>
    <dgm:cxn modelId="{7FD89BE5-E1B0-451E-B25F-FB17D9501F86}" type="presParOf" srcId="{25F85E53-23F7-42C7-BABC-434502547DFA}" destId="{3C5AB77C-7FB9-406A-BA82-38E8CB287145}" srcOrd="5" destOrd="0" presId="urn:microsoft.com/office/officeart/2005/8/layout/vList2"/>
    <dgm:cxn modelId="{9B4DA865-428C-46E6-9DEA-713BEFB46C23}" type="presParOf" srcId="{25F85E53-23F7-42C7-BABC-434502547DFA}" destId="{E51C2F7C-8248-4062-A260-52E3EF51607D}" srcOrd="6" destOrd="0" presId="urn:microsoft.com/office/officeart/2005/8/layout/vList2"/>
    <dgm:cxn modelId="{AEDD33AB-3DB6-4FF4-A82F-56DAF0D929A4}" type="presParOf" srcId="{25F85E53-23F7-42C7-BABC-434502547DFA}" destId="{84D554FB-5A13-48A0-919D-46130C5FB54A}" srcOrd="7" destOrd="0" presId="urn:microsoft.com/office/officeart/2005/8/layout/vList2"/>
    <dgm:cxn modelId="{59FD41F7-E3E5-4810-932A-A6BE93EC65FB}" type="presParOf" srcId="{25F85E53-23F7-42C7-BABC-434502547DFA}" destId="{2702FE0A-9941-40E1-9A6A-BCF6AA4000CE}" srcOrd="8" destOrd="0" presId="urn:microsoft.com/office/officeart/2005/8/layout/vList2"/>
    <dgm:cxn modelId="{CF5864C0-9318-4EB1-B55E-D6B4C11F96F5}" type="presParOf" srcId="{25F85E53-23F7-42C7-BABC-434502547DFA}" destId="{C5C0BF3F-C7D8-4224-B208-3DCD9824B26C}" srcOrd="9" destOrd="0" presId="urn:microsoft.com/office/officeart/2005/8/layout/vList2"/>
    <dgm:cxn modelId="{D5A914D7-7497-43B0-87D3-55D406087E1E}" type="presParOf" srcId="{25F85E53-23F7-42C7-BABC-434502547DFA}" destId="{91F67F78-D5BD-427B-9DA6-2E6AF867D6B8}"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264939B-D376-4B42-82AB-34BD8E16AB21}" type="doc">
      <dgm:prSet loTypeId="urn:microsoft.com/office/officeart/2005/8/layout/default" loCatId="list" qsTypeId="urn:microsoft.com/office/officeart/2005/8/quickstyle/simple2" qsCatId="simple" csTypeId="urn:microsoft.com/office/officeart/2005/8/colors/colorful5" csCatId="colorful"/>
      <dgm:spPr/>
      <dgm:t>
        <a:bodyPr/>
        <a:lstStyle/>
        <a:p>
          <a:endParaRPr lang="en-US"/>
        </a:p>
      </dgm:t>
    </dgm:pt>
    <dgm:pt modelId="{01E96F8C-DFA9-4D9C-BEF7-8E28401A909D}">
      <dgm:prSet/>
      <dgm:spPr/>
      <dgm:t>
        <a:bodyPr/>
        <a:lstStyle/>
        <a:p>
          <a:r>
            <a:rPr lang="en-US" baseline="0"/>
            <a:t>Communication and EQ</a:t>
          </a:r>
          <a:endParaRPr lang="en-US"/>
        </a:p>
      </dgm:t>
    </dgm:pt>
    <dgm:pt modelId="{54561B8D-3201-46D9-87A4-6E317D1C1F1B}" type="parTrans" cxnId="{984D3F14-7961-4D7E-A363-7991DD7ADE40}">
      <dgm:prSet/>
      <dgm:spPr/>
      <dgm:t>
        <a:bodyPr/>
        <a:lstStyle/>
        <a:p>
          <a:endParaRPr lang="en-US"/>
        </a:p>
      </dgm:t>
    </dgm:pt>
    <dgm:pt modelId="{E5961658-F9A0-4CDE-8C99-FFCA9CB8E493}" type="sibTrans" cxnId="{984D3F14-7961-4D7E-A363-7991DD7ADE40}">
      <dgm:prSet/>
      <dgm:spPr/>
      <dgm:t>
        <a:bodyPr/>
        <a:lstStyle/>
        <a:p>
          <a:endParaRPr lang="en-US"/>
        </a:p>
      </dgm:t>
    </dgm:pt>
    <dgm:pt modelId="{93F43856-70B5-4B89-B3FD-C9B315D2E9D6}">
      <dgm:prSet/>
      <dgm:spPr/>
      <dgm:t>
        <a:bodyPr/>
        <a:lstStyle/>
        <a:p>
          <a:r>
            <a:rPr lang="en-US" baseline="0"/>
            <a:t>Probability and Statistics</a:t>
          </a:r>
          <a:endParaRPr lang="en-US"/>
        </a:p>
      </dgm:t>
    </dgm:pt>
    <dgm:pt modelId="{BFE14464-5928-4A8D-9AAF-F073CB9BD267}" type="parTrans" cxnId="{14105ED4-223F-401E-849F-D1D8636FC75E}">
      <dgm:prSet/>
      <dgm:spPr/>
      <dgm:t>
        <a:bodyPr/>
        <a:lstStyle/>
        <a:p>
          <a:endParaRPr lang="en-US"/>
        </a:p>
      </dgm:t>
    </dgm:pt>
    <dgm:pt modelId="{FF9E1AF6-7C06-4033-B90E-43B36E74CAC2}" type="sibTrans" cxnId="{14105ED4-223F-401E-849F-D1D8636FC75E}">
      <dgm:prSet/>
      <dgm:spPr/>
      <dgm:t>
        <a:bodyPr/>
        <a:lstStyle/>
        <a:p>
          <a:endParaRPr lang="en-US"/>
        </a:p>
      </dgm:t>
    </dgm:pt>
    <dgm:pt modelId="{78514D33-910E-48EE-AC78-20C23D382899}">
      <dgm:prSet/>
      <dgm:spPr/>
      <dgm:t>
        <a:bodyPr/>
        <a:lstStyle/>
        <a:p>
          <a:r>
            <a:rPr lang="en-US" baseline="0"/>
            <a:t>Programming in at least one functional language, preferably Python</a:t>
          </a:r>
          <a:endParaRPr lang="en-US"/>
        </a:p>
      </dgm:t>
    </dgm:pt>
    <dgm:pt modelId="{C8BD873C-8CB6-4F11-872C-348636936A30}" type="parTrans" cxnId="{BFBA7BF8-D665-443D-A8F7-A27CC092FD8A}">
      <dgm:prSet/>
      <dgm:spPr/>
      <dgm:t>
        <a:bodyPr/>
        <a:lstStyle/>
        <a:p>
          <a:endParaRPr lang="en-US"/>
        </a:p>
      </dgm:t>
    </dgm:pt>
    <dgm:pt modelId="{E2E42A44-C615-438E-87D1-EB9A7E20BA03}" type="sibTrans" cxnId="{BFBA7BF8-D665-443D-A8F7-A27CC092FD8A}">
      <dgm:prSet/>
      <dgm:spPr/>
      <dgm:t>
        <a:bodyPr/>
        <a:lstStyle/>
        <a:p>
          <a:endParaRPr lang="en-US"/>
        </a:p>
      </dgm:t>
    </dgm:pt>
    <dgm:pt modelId="{EB15E060-FB1B-4BB3-A327-495ECF50A2CE}">
      <dgm:prSet/>
      <dgm:spPr/>
      <dgm:t>
        <a:bodyPr/>
        <a:lstStyle/>
        <a:p>
          <a:r>
            <a:rPr lang="en-US" baseline="0"/>
            <a:t>Data Visualization</a:t>
          </a:r>
          <a:endParaRPr lang="en-US"/>
        </a:p>
      </dgm:t>
    </dgm:pt>
    <dgm:pt modelId="{B5534332-141A-48B7-8F4A-D40A25063904}" type="parTrans" cxnId="{1575764E-9492-48FD-BE52-25FE9FA67E31}">
      <dgm:prSet/>
      <dgm:spPr/>
      <dgm:t>
        <a:bodyPr/>
        <a:lstStyle/>
        <a:p>
          <a:endParaRPr lang="en-US"/>
        </a:p>
      </dgm:t>
    </dgm:pt>
    <dgm:pt modelId="{5046912C-792D-453F-8171-9C2FFD4A01F1}" type="sibTrans" cxnId="{1575764E-9492-48FD-BE52-25FE9FA67E31}">
      <dgm:prSet/>
      <dgm:spPr/>
      <dgm:t>
        <a:bodyPr/>
        <a:lstStyle/>
        <a:p>
          <a:endParaRPr lang="en-US"/>
        </a:p>
      </dgm:t>
    </dgm:pt>
    <dgm:pt modelId="{D54B5E1A-2B21-4F8B-BA8E-876CB871104E}">
      <dgm:prSet/>
      <dgm:spPr/>
      <dgm:t>
        <a:bodyPr/>
        <a:lstStyle/>
        <a:p>
          <a:r>
            <a:rPr lang="en-US" baseline="0" dirty="0"/>
            <a:t>Cloud Computing - AWS, Azure, or Google Cloud</a:t>
          </a:r>
          <a:endParaRPr lang="en-US" dirty="0"/>
        </a:p>
      </dgm:t>
    </dgm:pt>
    <dgm:pt modelId="{69E6037E-04D6-4779-9213-53D5FD4668CD}" type="parTrans" cxnId="{2F77875E-633D-4B72-9323-6C92E939AC5B}">
      <dgm:prSet/>
      <dgm:spPr/>
      <dgm:t>
        <a:bodyPr/>
        <a:lstStyle/>
        <a:p>
          <a:endParaRPr lang="en-US"/>
        </a:p>
      </dgm:t>
    </dgm:pt>
    <dgm:pt modelId="{D5EADF41-0EC9-4BAF-9520-8FC27C7D121F}" type="sibTrans" cxnId="{2F77875E-633D-4B72-9323-6C92E939AC5B}">
      <dgm:prSet/>
      <dgm:spPr/>
      <dgm:t>
        <a:bodyPr/>
        <a:lstStyle/>
        <a:p>
          <a:endParaRPr lang="en-US"/>
        </a:p>
      </dgm:t>
    </dgm:pt>
    <dgm:pt modelId="{FD09EA8E-E4D9-4E6B-959C-9FD120BC48C7}">
      <dgm:prSet/>
      <dgm:spPr/>
      <dgm:t>
        <a:bodyPr/>
        <a:lstStyle/>
        <a:p>
          <a:r>
            <a:rPr lang="en-US" baseline="0"/>
            <a:t>Version Control (git)</a:t>
          </a:r>
          <a:endParaRPr lang="en-US"/>
        </a:p>
      </dgm:t>
    </dgm:pt>
    <dgm:pt modelId="{E0D7DBCB-AC7F-480B-B74C-765E76167210}" type="parTrans" cxnId="{B5EC6191-3DB1-4EF4-8021-F7D358E70843}">
      <dgm:prSet/>
      <dgm:spPr/>
      <dgm:t>
        <a:bodyPr/>
        <a:lstStyle/>
        <a:p>
          <a:endParaRPr lang="en-US"/>
        </a:p>
      </dgm:t>
    </dgm:pt>
    <dgm:pt modelId="{4F45E204-0C86-474E-9C9F-0B1EB58A7B39}" type="sibTrans" cxnId="{B5EC6191-3DB1-4EF4-8021-F7D358E70843}">
      <dgm:prSet/>
      <dgm:spPr/>
      <dgm:t>
        <a:bodyPr/>
        <a:lstStyle/>
        <a:p>
          <a:endParaRPr lang="en-US"/>
        </a:p>
      </dgm:t>
    </dgm:pt>
    <dgm:pt modelId="{75C8012D-ADAF-4AA2-A349-84903B9B3F26}">
      <dgm:prSet/>
      <dgm:spPr/>
      <dgm:t>
        <a:bodyPr/>
        <a:lstStyle/>
        <a:p>
          <a:r>
            <a:rPr lang="en-US" baseline="0"/>
            <a:t>Judgement. Managing a large toolset takes time and practice</a:t>
          </a:r>
          <a:endParaRPr lang="en-US"/>
        </a:p>
      </dgm:t>
    </dgm:pt>
    <dgm:pt modelId="{D531A87A-3DE3-4041-BE89-A09288F05BF4}" type="parTrans" cxnId="{DFDA6D64-1BB8-4FDD-B8D7-E79AD2B81164}">
      <dgm:prSet/>
      <dgm:spPr/>
      <dgm:t>
        <a:bodyPr/>
        <a:lstStyle/>
        <a:p>
          <a:endParaRPr lang="en-US"/>
        </a:p>
      </dgm:t>
    </dgm:pt>
    <dgm:pt modelId="{2DAD1F3B-1A81-4341-B206-71218BE28DAE}" type="sibTrans" cxnId="{DFDA6D64-1BB8-4FDD-B8D7-E79AD2B81164}">
      <dgm:prSet/>
      <dgm:spPr/>
      <dgm:t>
        <a:bodyPr/>
        <a:lstStyle/>
        <a:p>
          <a:endParaRPr lang="en-US"/>
        </a:p>
      </dgm:t>
    </dgm:pt>
    <dgm:pt modelId="{F9CF2C9C-82D3-4F97-8F40-16EF8391C523}" type="pres">
      <dgm:prSet presAssocID="{E264939B-D376-4B42-82AB-34BD8E16AB21}" presName="diagram" presStyleCnt="0">
        <dgm:presLayoutVars>
          <dgm:dir/>
          <dgm:resizeHandles val="exact"/>
        </dgm:presLayoutVars>
      </dgm:prSet>
      <dgm:spPr/>
    </dgm:pt>
    <dgm:pt modelId="{80571CF4-3D0A-432C-AE14-8856A9ADC46C}" type="pres">
      <dgm:prSet presAssocID="{01E96F8C-DFA9-4D9C-BEF7-8E28401A909D}" presName="node" presStyleLbl="node1" presStyleIdx="0" presStyleCnt="7">
        <dgm:presLayoutVars>
          <dgm:bulletEnabled val="1"/>
        </dgm:presLayoutVars>
      </dgm:prSet>
      <dgm:spPr/>
    </dgm:pt>
    <dgm:pt modelId="{6D788AAD-7AB5-403A-B822-B3A3C9AA6856}" type="pres">
      <dgm:prSet presAssocID="{E5961658-F9A0-4CDE-8C99-FFCA9CB8E493}" presName="sibTrans" presStyleCnt="0"/>
      <dgm:spPr/>
    </dgm:pt>
    <dgm:pt modelId="{ABAEFD47-E137-4B16-AC48-4A77051534CA}" type="pres">
      <dgm:prSet presAssocID="{93F43856-70B5-4B89-B3FD-C9B315D2E9D6}" presName="node" presStyleLbl="node1" presStyleIdx="1" presStyleCnt="7">
        <dgm:presLayoutVars>
          <dgm:bulletEnabled val="1"/>
        </dgm:presLayoutVars>
      </dgm:prSet>
      <dgm:spPr/>
    </dgm:pt>
    <dgm:pt modelId="{0A1CAA2C-36F2-411D-A833-849BF0C80E22}" type="pres">
      <dgm:prSet presAssocID="{FF9E1AF6-7C06-4033-B90E-43B36E74CAC2}" presName="sibTrans" presStyleCnt="0"/>
      <dgm:spPr/>
    </dgm:pt>
    <dgm:pt modelId="{F00C251C-72E9-4522-857B-1282495BBFCE}" type="pres">
      <dgm:prSet presAssocID="{78514D33-910E-48EE-AC78-20C23D382899}" presName="node" presStyleLbl="node1" presStyleIdx="2" presStyleCnt="7">
        <dgm:presLayoutVars>
          <dgm:bulletEnabled val="1"/>
        </dgm:presLayoutVars>
      </dgm:prSet>
      <dgm:spPr/>
    </dgm:pt>
    <dgm:pt modelId="{B65E9988-BEEF-4ED1-8FF3-1319D600500B}" type="pres">
      <dgm:prSet presAssocID="{E2E42A44-C615-438E-87D1-EB9A7E20BA03}" presName="sibTrans" presStyleCnt="0"/>
      <dgm:spPr/>
    </dgm:pt>
    <dgm:pt modelId="{C4708E92-03D6-444F-9FEA-14D622ACF020}" type="pres">
      <dgm:prSet presAssocID="{EB15E060-FB1B-4BB3-A327-495ECF50A2CE}" presName="node" presStyleLbl="node1" presStyleIdx="3" presStyleCnt="7">
        <dgm:presLayoutVars>
          <dgm:bulletEnabled val="1"/>
        </dgm:presLayoutVars>
      </dgm:prSet>
      <dgm:spPr/>
    </dgm:pt>
    <dgm:pt modelId="{E3093E79-102B-4CB0-B26E-D77F5810ADEB}" type="pres">
      <dgm:prSet presAssocID="{5046912C-792D-453F-8171-9C2FFD4A01F1}" presName="sibTrans" presStyleCnt="0"/>
      <dgm:spPr/>
    </dgm:pt>
    <dgm:pt modelId="{7DEC3411-94D6-45B1-8E6C-62A1F70CDDA9}" type="pres">
      <dgm:prSet presAssocID="{D54B5E1A-2B21-4F8B-BA8E-876CB871104E}" presName="node" presStyleLbl="node1" presStyleIdx="4" presStyleCnt="7">
        <dgm:presLayoutVars>
          <dgm:bulletEnabled val="1"/>
        </dgm:presLayoutVars>
      </dgm:prSet>
      <dgm:spPr/>
    </dgm:pt>
    <dgm:pt modelId="{6D6417BA-5C73-45A4-B727-CE687D464205}" type="pres">
      <dgm:prSet presAssocID="{D5EADF41-0EC9-4BAF-9520-8FC27C7D121F}" presName="sibTrans" presStyleCnt="0"/>
      <dgm:spPr/>
    </dgm:pt>
    <dgm:pt modelId="{BC9F69FD-9378-42EA-B537-41CACFD8EED0}" type="pres">
      <dgm:prSet presAssocID="{FD09EA8E-E4D9-4E6B-959C-9FD120BC48C7}" presName="node" presStyleLbl="node1" presStyleIdx="5" presStyleCnt="7">
        <dgm:presLayoutVars>
          <dgm:bulletEnabled val="1"/>
        </dgm:presLayoutVars>
      </dgm:prSet>
      <dgm:spPr/>
    </dgm:pt>
    <dgm:pt modelId="{36B891CE-2D40-4655-9716-5642F983D3A6}" type="pres">
      <dgm:prSet presAssocID="{4F45E204-0C86-474E-9C9F-0B1EB58A7B39}" presName="sibTrans" presStyleCnt="0"/>
      <dgm:spPr/>
    </dgm:pt>
    <dgm:pt modelId="{59D5AED3-3BE8-4A1A-8FD0-AF7C9F0D3A4C}" type="pres">
      <dgm:prSet presAssocID="{75C8012D-ADAF-4AA2-A349-84903B9B3F26}" presName="node" presStyleLbl="node1" presStyleIdx="6" presStyleCnt="7">
        <dgm:presLayoutVars>
          <dgm:bulletEnabled val="1"/>
        </dgm:presLayoutVars>
      </dgm:prSet>
      <dgm:spPr/>
    </dgm:pt>
  </dgm:ptLst>
  <dgm:cxnLst>
    <dgm:cxn modelId="{984D3F14-7961-4D7E-A363-7991DD7ADE40}" srcId="{E264939B-D376-4B42-82AB-34BD8E16AB21}" destId="{01E96F8C-DFA9-4D9C-BEF7-8E28401A909D}" srcOrd="0" destOrd="0" parTransId="{54561B8D-3201-46D9-87A4-6E317D1C1F1B}" sibTransId="{E5961658-F9A0-4CDE-8C99-FFCA9CB8E493}"/>
    <dgm:cxn modelId="{6AAE6D29-9543-4081-BA8B-BC5ABFBCE54B}" type="presOf" srcId="{01E96F8C-DFA9-4D9C-BEF7-8E28401A909D}" destId="{80571CF4-3D0A-432C-AE14-8856A9ADC46C}" srcOrd="0" destOrd="0" presId="urn:microsoft.com/office/officeart/2005/8/layout/default"/>
    <dgm:cxn modelId="{2F77875E-633D-4B72-9323-6C92E939AC5B}" srcId="{E264939B-D376-4B42-82AB-34BD8E16AB21}" destId="{D54B5E1A-2B21-4F8B-BA8E-876CB871104E}" srcOrd="4" destOrd="0" parTransId="{69E6037E-04D6-4779-9213-53D5FD4668CD}" sibTransId="{D5EADF41-0EC9-4BAF-9520-8FC27C7D121F}"/>
    <dgm:cxn modelId="{DFDA6D64-1BB8-4FDD-B8D7-E79AD2B81164}" srcId="{E264939B-D376-4B42-82AB-34BD8E16AB21}" destId="{75C8012D-ADAF-4AA2-A349-84903B9B3F26}" srcOrd="6" destOrd="0" parTransId="{D531A87A-3DE3-4041-BE89-A09288F05BF4}" sibTransId="{2DAD1F3B-1A81-4341-B206-71218BE28DAE}"/>
    <dgm:cxn modelId="{1575764E-9492-48FD-BE52-25FE9FA67E31}" srcId="{E264939B-D376-4B42-82AB-34BD8E16AB21}" destId="{EB15E060-FB1B-4BB3-A327-495ECF50A2CE}" srcOrd="3" destOrd="0" parTransId="{B5534332-141A-48B7-8F4A-D40A25063904}" sibTransId="{5046912C-792D-453F-8171-9C2FFD4A01F1}"/>
    <dgm:cxn modelId="{287C2957-044B-437C-BA8C-54408484FDFB}" type="presOf" srcId="{75C8012D-ADAF-4AA2-A349-84903B9B3F26}" destId="{59D5AED3-3BE8-4A1A-8FD0-AF7C9F0D3A4C}" srcOrd="0" destOrd="0" presId="urn:microsoft.com/office/officeart/2005/8/layout/default"/>
    <dgm:cxn modelId="{BC25EC8D-DD1E-4A32-B2CF-F3EAAE3B92B9}" type="presOf" srcId="{78514D33-910E-48EE-AC78-20C23D382899}" destId="{F00C251C-72E9-4522-857B-1282495BBFCE}" srcOrd="0" destOrd="0" presId="urn:microsoft.com/office/officeart/2005/8/layout/default"/>
    <dgm:cxn modelId="{B5EC6191-3DB1-4EF4-8021-F7D358E70843}" srcId="{E264939B-D376-4B42-82AB-34BD8E16AB21}" destId="{FD09EA8E-E4D9-4E6B-959C-9FD120BC48C7}" srcOrd="5" destOrd="0" parTransId="{E0D7DBCB-AC7F-480B-B74C-765E76167210}" sibTransId="{4F45E204-0C86-474E-9C9F-0B1EB58A7B39}"/>
    <dgm:cxn modelId="{9A1A82BF-DDE1-41D8-8B65-321836F4CC15}" type="presOf" srcId="{93F43856-70B5-4B89-B3FD-C9B315D2E9D6}" destId="{ABAEFD47-E137-4B16-AC48-4A77051534CA}" srcOrd="0" destOrd="0" presId="urn:microsoft.com/office/officeart/2005/8/layout/default"/>
    <dgm:cxn modelId="{14105ED4-223F-401E-849F-D1D8636FC75E}" srcId="{E264939B-D376-4B42-82AB-34BD8E16AB21}" destId="{93F43856-70B5-4B89-B3FD-C9B315D2E9D6}" srcOrd="1" destOrd="0" parTransId="{BFE14464-5928-4A8D-9AAF-F073CB9BD267}" sibTransId="{FF9E1AF6-7C06-4033-B90E-43B36E74CAC2}"/>
    <dgm:cxn modelId="{D5BB4FDB-EEE6-41E4-AB82-C4B4864ECB0D}" type="presOf" srcId="{EB15E060-FB1B-4BB3-A327-495ECF50A2CE}" destId="{C4708E92-03D6-444F-9FEA-14D622ACF020}" srcOrd="0" destOrd="0" presId="urn:microsoft.com/office/officeart/2005/8/layout/default"/>
    <dgm:cxn modelId="{79FFF0E0-F52E-4AE8-A48A-43C4DDF2FE1A}" type="presOf" srcId="{FD09EA8E-E4D9-4E6B-959C-9FD120BC48C7}" destId="{BC9F69FD-9378-42EA-B537-41CACFD8EED0}" srcOrd="0" destOrd="0" presId="urn:microsoft.com/office/officeart/2005/8/layout/default"/>
    <dgm:cxn modelId="{67B041EF-1000-4C1E-A7F8-4F9D859A6E14}" type="presOf" srcId="{E264939B-D376-4B42-82AB-34BD8E16AB21}" destId="{F9CF2C9C-82D3-4F97-8F40-16EF8391C523}" srcOrd="0" destOrd="0" presId="urn:microsoft.com/office/officeart/2005/8/layout/default"/>
    <dgm:cxn modelId="{BFBA7BF8-D665-443D-A8F7-A27CC092FD8A}" srcId="{E264939B-D376-4B42-82AB-34BD8E16AB21}" destId="{78514D33-910E-48EE-AC78-20C23D382899}" srcOrd="2" destOrd="0" parTransId="{C8BD873C-8CB6-4F11-872C-348636936A30}" sibTransId="{E2E42A44-C615-438E-87D1-EB9A7E20BA03}"/>
    <dgm:cxn modelId="{F963FAFF-7A1D-487A-BA0C-DE27DB16F199}" type="presOf" srcId="{D54B5E1A-2B21-4F8B-BA8E-876CB871104E}" destId="{7DEC3411-94D6-45B1-8E6C-62A1F70CDDA9}" srcOrd="0" destOrd="0" presId="urn:microsoft.com/office/officeart/2005/8/layout/default"/>
    <dgm:cxn modelId="{9966F63F-4171-4E03-A1E7-D95FCC67E2CE}" type="presParOf" srcId="{F9CF2C9C-82D3-4F97-8F40-16EF8391C523}" destId="{80571CF4-3D0A-432C-AE14-8856A9ADC46C}" srcOrd="0" destOrd="0" presId="urn:microsoft.com/office/officeart/2005/8/layout/default"/>
    <dgm:cxn modelId="{1A9FB457-4BB1-48B0-9182-EFC19D59D9A7}" type="presParOf" srcId="{F9CF2C9C-82D3-4F97-8F40-16EF8391C523}" destId="{6D788AAD-7AB5-403A-B822-B3A3C9AA6856}" srcOrd="1" destOrd="0" presId="urn:microsoft.com/office/officeart/2005/8/layout/default"/>
    <dgm:cxn modelId="{75F7D758-1797-40FC-A119-08DEFE64ADFF}" type="presParOf" srcId="{F9CF2C9C-82D3-4F97-8F40-16EF8391C523}" destId="{ABAEFD47-E137-4B16-AC48-4A77051534CA}" srcOrd="2" destOrd="0" presId="urn:microsoft.com/office/officeart/2005/8/layout/default"/>
    <dgm:cxn modelId="{725170B4-AF4D-4865-9514-2261BFDDA776}" type="presParOf" srcId="{F9CF2C9C-82D3-4F97-8F40-16EF8391C523}" destId="{0A1CAA2C-36F2-411D-A833-849BF0C80E22}" srcOrd="3" destOrd="0" presId="urn:microsoft.com/office/officeart/2005/8/layout/default"/>
    <dgm:cxn modelId="{518D3569-B365-40D1-B92C-9BFA426CFEBB}" type="presParOf" srcId="{F9CF2C9C-82D3-4F97-8F40-16EF8391C523}" destId="{F00C251C-72E9-4522-857B-1282495BBFCE}" srcOrd="4" destOrd="0" presId="urn:microsoft.com/office/officeart/2005/8/layout/default"/>
    <dgm:cxn modelId="{82D694A5-83E7-4E0A-BAB7-E73CD74635E4}" type="presParOf" srcId="{F9CF2C9C-82D3-4F97-8F40-16EF8391C523}" destId="{B65E9988-BEEF-4ED1-8FF3-1319D600500B}" srcOrd="5" destOrd="0" presId="urn:microsoft.com/office/officeart/2005/8/layout/default"/>
    <dgm:cxn modelId="{63672934-B30A-4955-8E5F-4D17EC9A466A}" type="presParOf" srcId="{F9CF2C9C-82D3-4F97-8F40-16EF8391C523}" destId="{C4708E92-03D6-444F-9FEA-14D622ACF020}" srcOrd="6" destOrd="0" presId="urn:microsoft.com/office/officeart/2005/8/layout/default"/>
    <dgm:cxn modelId="{DD17BAEB-4F4C-482D-88CA-670110D34048}" type="presParOf" srcId="{F9CF2C9C-82D3-4F97-8F40-16EF8391C523}" destId="{E3093E79-102B-4CB0-B26E-D77F5810ADEB}" srcOrd="7" destOrd="0" presId="urn:microsoft.com/office/officeart/2005/8/layout/default"/>
    <dgm:cxn modelId="{8F33D1B1-D520-4466-A382-265FD064400E}" type="presParOf" srcId="{F9CF2C9C-82D3-4F97-8F40-16EF8391C523}" destId="{7DEC3411-94D6-45B1-8E6C-62A1F70CDDA9}" srcOrd="8" destOrd="0" presId="urn:microsoft.com/office/officeart/2005/8/layout/default"/>
    <dgm:cxn modelId="{E006BDD2-B7B2-4C84-8CF5-76EB6476573E}" type="presParOf" srcId="{F9CF2C9C-82D3-4F97-8F40-16EF8391C523}" destId="{6D6417BA-5C73-45A4-B727-CE687D464205}" srcOrd="9" destOrd="0" presId="urn:microsoft.com/office/officeart/2005/8/layout/default"/>
    <dgm:cxn modelId="{608F2408-8C58-4312-BBC9-627FE36A2F71}" type="presParOf" srcId="{F9CF2C9C-82D3-4F97-8F40-16EF8391C523}" destId="{BC9F69FD-9378-42EA-B537-41CACFD8EED0}" srcOrd="10" destOrd="0" presId="urn:microsoft.com/office/officeart/2005/8/layout/default"/>
    <dgm:cxn modelId="{EAFF102B-8A3B-45E9-9487-FB9B6C4B0FDD}" type="presParOf" srcId="{F9CF2C9C-82D3-4F97-8F40-16EF8391C523}" destId="{36B891CE-2D40-4655-9716-5642F983D3A6}" srcOrd="11" destOrd="0" presId="urn:microsoft.com/office/officeart/2005/8/layout/default"/>
    <dgm:cxn modelId="{CE0EA922-E498-400C-848B-CD2B8B850D98}" type="presParOf" srcId="{F9CF2C9C-82D3-4F97-8F40-16EF8391C523}" destId="{59D5AED3-3BE8-4A1A-8FD0-AF7C9F0D3A4C}"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287C83-4DA7-4E74-BF8C-639D43ED5106}">
      <dsp:nvSpPr>
        <dsp:cNvPr id="0" name=""/>
        <dsp:cNvSpPr/>
      </dsp:nvSpPr>
      <dsp:spPr>
        <a:xfrm>
          <a:off x="0" y="2372005"/>
          <a:ext cx="7393643" cy="778545"/>
        </a:xfrm>
        <a:prstGeom prst="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b="1" kern="1200"/>
            <a:t>It’s an absolute blast of a field to work in!</a:t>
          </a:r>
          <a:endParaRPr lang="en-US" sz="1100" kern="1200"/>
        </a:p>
      </dsp:txBody>
      <dsp:txXfrm>
        <a:off x="0" y="2372005"/>
        <a:ext cx="7393643" cy="778545"/>
      </dsp:txXfrm>
    </dsp:sp>
    <dsp:sp modelId="{1C8C13A1-3EF6-41B4-83E7-3FCE2288C1AC}">
      <dsp:nvSpPr>
        <dsp:cNvPr id="0" name=""/>
        <dsp:cNvSpPr/>
      </dsp:nvSpPr>
      <dsp:spPr>
        <a:xfrm rot="10800000">
          <a:off x="0" y="1186281"/>
          <a:ext cx="7393643" cy="1197402"/>
        </a:xfrm>
        <a:prstGeom prst="upArrowCallout">
          <a:avLst/>
        </a:prstGeom>
        <a:solidFill>
          <a:schemeClr val="accent2">
            <a:hueOff val="-3712334"/>
            <a:satOff val="1211"/>
            <a:lumOff val="-1079"/>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a:t>Most businesses generate too much data for any person or group to examine. The role of the data scientist is to use specialized techniques to sample and divine meaning from large quantities of data. These techniques must be paired with the scientific method and rigor to avoid false or misleading findings. For this reason, most data scientist work in groups who regularly audit each other's work.</a:t>
          </a:r>
        </a:p>
      </dsp:txBody>
      <dsp:txXfrm rot="10800000">
        <a:off x="0" y="1186281"/>
        <a:ext cx="7393643" cy="778036"/>
      </dsp:txXfrm>
    </dsp:sp>
    <dsp:sp modelId="{A9EF4380-12A6-471E-ADD9-188A65511EDC}">
      <dsp:nvSpPr>
        <dsp:cNvPr id="0" name=""/>
        <dsp:cNvSpPr/>
      </dsp:nvSpPr>
      <dsp:spPr>
        <a:xfrm rot="10800000">
          <a:off x="0" y="556"/>
          <a:ext cx="7393643" cy="1197402"/>
        </a:xfrm>
        <a:prstGeom prst="upArrowCallout">
          <a:avLst/>
        </a:prstGeom>
        <a:solidFill>
          <a:schemeClr val="accent2">
            <a:hueOff val="-7424668"/>
            <a:satOff val="2422"/>
            <a:lumOff val="-2157"/>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The intersection of IT, computer science, statistics, machine learning, domain-specific competencies, and the scientific method</a:t>
          </a:r>
        </a:p>
      </dsp:txBody>
      <dsp:txXfrm rot="10800000">
        <a:off x="0" y="556"/>
        <a:ext cx="7393643" cy="7780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646C83-7452-49DF-AEA5-CFF5056D0476}">
      <dsp:nvSpPr>
        <dsp:cNvPr id="0" name=""/>
        <dsp:cNvSpPr/>
      </dsp:nvSpPr>
      <dsp:spPr>
        <a:xfrm>
          <a:off x="0" y="71608"/>
          <a:ext cx="7393643" cy="455715"/>
        </a:xfrm>
        <a:prstGeom prst="round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baseline="0"/>
            <a:t>Began my career in oil and gas</a:t>
          </a:r>
          <a:endParaRPr lang="en-US" sz="1900" kern="1200"/>
        </a:p>
      </dsp:txBody>
      <dsp:txXfrm>
        <a:off x="22246" y="93854"/>
        <a:ext cx="7349151" cy="411223"/>
      </dsp:txXfrm>
    </dsp:sp>
    <dsp:sp modelId="{41DBB973-6C08-4BC4-A087-DC123CEB914D}">
      <dsp:nvSpPr>
        <dsp:cNvPr id="0" name=""/>
        <dsp:cNvSpPr/>
      </dsp:nvSpPr>
      <dsp:spPr>
        <a:xfrm>
          <a:off x="0" y="582044"/>
          <a:ext cx="7393643" cy="455715"/>
        </a:xfrm>
        <a:prstGeom prst="roundRect">
          <a:avLst/>
        </a:prstGeom>
        <a:solidFill>
          <a:schemeClr val="accent2">
            <a:hueOff val="-1484934"/>
            <a:satOff val="484"/>
            <a:lumOff val="-431"/>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baseline="0" dirty="0"/>
            <a:t>BS Applied Statistics UHD class of 2016</a:t>
          </a:r>
          <a:endParaRPr lang="en-US" sz="1900" kern="1200" dirty="0"/>
        </a:p>
      </dsp:txBody>
      <dsp:txXfrm>
        <a:off x="22246" y="604290"/>
        <a:ext cx="7349151" cy="411223"/>
      </dsp:txXfrm>
    </dsp:sp>
    <dsp:sp modelId="{87209D9A-B958-4D51-93ED-E77063493C3A}">
      <dsp:nvSpPr>
        <dsp:cNvPr id="0" name=""/>
        <dsp:cNvSpPr/>
      </dsp:nvSpPr>
      <dsp:spPr>
        <a:xfrm>
          <a:off x="0" y="1092479"/>
          <a:ext cx="7393643" cy="455715"/>
        </a:xfrm>
        <a:prstGeom prst="roundRect">
          <a:avLst/>
        </a:prstGeom>
        <a:solidFill>
          <a:schemeClr val="accent2">
            <a:hueOff val="-2969867"/>
            <a:satOff val="969"/>
            <a:lumOff val="-863"/>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baseline="0"/>
            <a:t>MS Finance UHCL class of 2019 </a:t>
          </a:r>
          <a:endParaRPr lang="en-US" sz="1900" kern="1200"/>
        </a:p>
      </dsp:txBody>
      <dsp:txXfrm>
        <a:off x="22246" y="1114725"/>
        <a:ext cx="7349151" cy="411223"/>
      </dsp:txXfrm>
    </dsp:sp>
    <dsp:sp modelId="{D567153D-4DBA-41E9-86E6-643B82056612}">
      <dsp:nvSpPr>
        <dsp:cNvPr id="0" name=""/>
        <dsp:cNvSpPr/>
      </dsp:nvSpPr>
      <dsp:spPr>
        <a:xfrm>
          <a:off x="0" y="1602914"/>
          <a:ext cx="7393643" cy="455715"/>
        </a:xfrm>
        <a:prstGeom prst="roundRect">
          <a:avLst/>
        </a:prstGeom>
        <a:solidFill>
          <a:schemeClr val="accent2">
            <a:hueOff val="-4454801"/>
            <a:satOff val="1453"/>
            <a:lumOff val="-1294"/>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baseline="0"/>
            <a:t>NRG Portfolio Management Analyst 2018 - 2021</a:t>
          </a:r>
          <a:endParaRPr lang="en-US" sz="1900" kern="1200"/>
        </a:p>
      </dsp:txBody>
      <dsp:txXfrm>
        <a:off x="22246" y="1625160"/>
        <a:ext cx="7349151" cy="411223"/>
      </dsp:txXfrm>
    </dsp:sp>
    <dsp:sp modelId="{A4437414-8487-43DA-9472-4D366980F7D6}">
      <dsp:nvSpPr>
        <dsp:cNvPr id="0" name=""/>
        <dsp:cNvSpPr/>
      </dsp:nvSpPr>
      <dsp:spPr>
        <a:xfrm>
          <a:off x="0" y="2113349"/>
          <a:ext cx="7393643" cy="455715"/>
        </a:xfrm>
        <a:prstGeom prst="roundRect">
          <a:avLst/>
        </a:prstGeom>
        <a:solidFill>
          <a:schemeClr val="accent2">
            <a:hueOff val="-5939734"/>
            <a:satOff val="1938"/>
            <a:lumOff val="-1726"/>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baseline="0"/>
            <a:t>Wood Mackenzie Data Scientist 2021</a:t>
          </a:r>
          <a:endParaRPr lang="en-US" sz="1900" kern="1200"/>
        </a:p>
      </dsp:txBody>
      <dsp:txXfrm>
        <a:off x="22246" y="2135595"/>
        <a:ext cx="7349151" cy="411223"/>
      </dsp:txXfrm>
    </dsp:sp>
    <dsp:sp modelId="{1A17A0EC-B255-42F9-A4D1-B8E99E94A059}">
      <dsp:nvSpPr>
        <dsp:cNvPr id="0" name=""/>
        <dsp:cNvSpPr/>
      </dsp:nvSpPr>
      <dsp:spPr>
        <a:xfrm>
          <a:off x="0" y="2623784"/>
          <a:ext cx="7393643" cy="455715"/>
        </a:xfrm>
        <a:prstGeom prst="roundRect">
          <a:avLst/>
        </a:prstGeom>
        <a:solidFill>
          <a:schemeClr val="accent2">
            <a:hueOff val="-7424668"/>
            <a:satOff val="2422"/>
            <a:lumOff val="-2157"/>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baseline="0" dirty="0"/>
            <a:t>Now self-employed Data Scientist and Investment Manager </a:t>
          </a:r>
          <a:endParaRPr lang="en-US" sz="1900" kern="1200" dirty="0"/>
        </a:p>
      </dsp:txBody>
      <dsp:txXfrm>
        <a:off x="22246" y="2646030"/>
        <a:ext cx="7349151" cy="4112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2113ED-1F45-499F-853C-B782E8BE9AC0}">
      <dsp:nvSpPr>
        <dsp:cNvPr id="0" name=""/>
        <dsp:cNvSpPr/>
      </dsp:nvSpPr>
      <dsp:spPr>
        <a:xfrm>
          <a:off x="0" y="9706"/>
          <a:ext cx="4492602" cy="407745"/>
        </a:xfrm>
        <a:prstGeom prst="roundRect">
          <a:avLst/>
        </a:prstGeom>
        <a:solidFill>
          <a:schemeClr val="accent2">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baseline="0"/>
            <a:t>Regression</a:t>
          </a:r>
          <a:endParaRPr lang="en-US" sz="1700" kern="1200"/>
        </a:p>
      </dsp:txBody>
      <dsp:txXfrm>
        <a:off x="19904" y="29610"/>
        <a:ext cx="4452794" cy="367937"/>
      </dsp:txXfrm>
    </dsp:sp>
    <dsp:sp modelId="{5DBECBA9-6037-41E0-AC27-5AF957974763}">
      <dsp:nvSpPr>
        <dsp:cNvPr id="0" name=""/>
        <dsp:cNvSpPr/>
      </dsp:nvSpPr>
      <dsp:spPr>
        <a:xfrm>
          <a:off x="0" y="417451"/>
          <a:ext cx="4492602" cy="448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640"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Buying rental homes, drivers for purchase/rent prices</a:t>
          </a:r>
        </a:p>
        <a:p>
          <a:pPr marL="114300" lvl="1" indent="-114300" algn="l" defTabSz="577850">
            <a:lnSpc>
              <a:spcPct val="90000"/>
            </a:lnSpc>
            <a:spcBef>
              <a:spcPct val="0"/>
            </a:spcBef>
            <a:spcAft>
              <a:spcPct val="20000"/>
            </a:spcAft>
            <a:buChar char="•"/>
          </a:pPr>
          <a:r>
            <a:rPr lang="en-US" sz="1300" kern="1200"/>
            <a:t>Effectiveness of marketing campaigns</a:t>
          </a:r>
        </a:p>
      </dsp:txBody>
      <dsp:txXfrm>
        <a:off x="0" y="417451"/>
        <a:ext cx="4492602" cy="448672"/>
      </dsp:txXfrm>
    </dsp:sp>
    <dsp:sp modelId="{77F28CA0-BF50-404C-8C2C-656B6D90DE3E}">
      <dsp:nvSpPr>
        <dsp:cNvPr id="0" name=""/>
        <dsp:cNvSpPr/>
      </dsp:nvSpPr>
      <dsp:spPr>
        <a:xfrm>
          <a:off x="0" y="866123"/>
          <a:ext cx="4492602" cy="407745"/>
        </a:xfrm>
        <a:prstGeom prst="roundRect">
          <a:avLst/>
        </a:prstGeom>
        <a:solidFill>
          <a:schemeClr val="accent2">
            <a:hueOff val="-2474889"/>
            <a:satOff val="807"/>
            <a:lumOff val="-719"/>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baseline="0"/>
            <a:t>Time Series</a:t>
          </a:r>
          <a:endParaRPr lang="en-US" sz="1700" kern="1200"/>
        </a:p>
      </dsp:txBody>
      <dsp:txXfrm>
        <a:off x="19904" y="886027"/>
        <a:ext cx="4452794" cy="367937"/>
      </dsp:txXfrm>
    </dsp:sp>
    <dsp:sp modelId="{841BE2F3-7DDD-44B6-B7F5-C9D0448E538E}">
      <dsp:nvSpPr>
        <dsp:cNvPr id="0" name=""/>
        <dsp:cNvSpPr/>
      </dsp:nvSpPr>
      <dsp:spPr>
        <a:xfrm>
          <a:off x="0" y="1273868"/>
          <a:ext cx="4492602" cy="633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640"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Understand a firm’s cyclical patterns, i.e. energy usage</a:t>
          </a:r>
        </a:p>
        <a:p>
          <a:pPr marL="114300" lvl="1" indent="-114300" algn="l" defTabSz="577850">
            <a:lnSpc>
              <a:spcPct val="90000"/>
            </a:lnSpc>
            <a:spcBef>
              <a:spcPct val="0"/>
            </a:spcBef>
            <a:spcAft>
              <a:spcPct val="20000"/>
            </a:spcAft>
            <a:buChar char="•"/>
          </a:pPr>
          <a:r>
            <a:rPr lang="en-US" sz="1300" kern="1200"/>
            <a:t>Used heavily in energy and finance</a:t>
          </a:r>
        </a:p>
      </dsp:txBody>
      <dsp:txXfrm>
        <a:off x="0" y="1273868"/>
        <a:ext cx="4492602" cy="633420"/>
      </dsp:txXfrm>
    </dsp:sp>
    <dsp:sp modelId="{6E7B355B-02D6-4331-9196-DC402F5E85CD}">
      <dsp:nvSpPr>
        <dsp:cNvPr id="0" name=""/>
        <dsp:cNvSpPr/>
      </dsp:nvSpPr>
      <dsp:spPr>
        <a:xfrm>
          <a:off x="0" y="1907288"/>
          <a:ext cx="4492602" cy="407745"/>
        </a:xfrm>
        <a:prstGeom prst="roundRect">
          <a:avLst/>
        </a:prstGeom>
        <a:solidFill>
          <a:schemeClr val="accent2">
            <a:hueOff val="-4949778"/>
            <a:satOff val="1615"/>
            <a:lumOff val="-1438"/>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baseline="0"/>
            <a:t>Survival Analysis</a:t>
          </a:r>
          <a:endParaRPr lang="en-US" sz="1700" kern="1200"/>
        </a:p>
      </dsp:txBody>
      <dsp:txXfrm>
        <a:off x="19904" y="1927192"/>
        <a:ext cx="4452794" cy="367937"/>
      </dsp:txXfrm>
    </dsp:sp>
    <dsp:sp modelId="{FF9769D1-8CD0-40ED-B094-970B43F05136}">
      <dsp:nvSpPr>
        <dsp:cNvPr id="0" name=""/>
        <dsp:cNvSpPr/>
      </dsp:nvSpPr>
      <dsp:spPr>
        <a:xfrm>
          <a:off x="0" y="2315033"/>
          <a:ext cx="4492602" cy="809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640"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Modeling duration to an event of interest, i.e. customer attrition</a:t>
          </a:r>
        </a:p>
        <a:p>
          <a:pPr marL="114300" lvl="1" indent="-114300" algn="l" defTabSz="577850">
            <a:lnSpc>
              <a:spcPct val="90000"/>
            </a:lnSpc>
            <a:spcBef>
              <a:spcPct val="0"/>
            </a:spcBef>
            <a:spcAft>
              <a:spcPct val="20000"/>
            </a:spcAft>
            <a:buChar char="•"/>
          </a:pPr>
          <a:r>
            <a:rPr lang="en-US" sz="1300" kern="1200" dirty="0"/>
            <a:t>Used heavily in manufacturing and businesses with subscribers</a:t>
          </a:r>
        </a:p>
      </dsp:txBody>
      <dsp:txXfrm>
        <a:off x="0" y="2315033"/>
        <a:ext cx="4492602" cy="809370"/>
      </dsp:txXfrm>
    </dsp:sp>
    <dsp:sp modelId="{0524FD9C-6F6B-4CA2-8052-7FA61FC780DE}">
      <dsp:nvSpPr>
        <dsp:cNvPr id="0" name=""/>
        <dsp:cNvSpPr/>
      </dsp:nvSpPr>
      <dsp:spPr>
        <a:xfrm>
          <a:off x="0" y="3124403"/>
          <a:ext cx="4492602" cy="407745"/>
        </a:xfrm>
        <a:prstGeom prst="roundRect">
          <a:avLst/>
        </a:prstGeom>
        <a:solidFill>
          <a:schemeClr val="accent2">
            <a:hueOff val="-7424668"/>
            <a:satOff val="2422"/>
            <a:lumOff val="-2157"/>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baseline="0"/>
            <a:t>Classification</a:t>
          </a:r>
          <a:endParaRPr lang="en-US" sz="1700" kern="1200"/>
        </a:p>
      </dsp:txBody>
      <dsp:txXfrm>
        <a:off x="19904" y="3144307"/>
        <a:ext cx="4452794" cy="367937"/>
      </dsp:txXfrm>
    </dsp:sp>
    <dsp:sp modelId="{20019A20-B22A-4752-B36A-C198FDE06282}">
      <dsp:nvSpPr>
        <dsp:cNvPr id="0" name=""/>
        <dsp:cNvSpPr/>
      </dsp:nvSpPr>
      <dsp:spPr>
        <a:xfrm>
          <a:off x="0" y="3532148"/>
          <a:ext cx="4492602" cy="404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640"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Segmentation, i.e. bucketing bank customers into credit risk categories</a:t>
          </a:r>
        </a:p>
      </dsp:txBody>
      <dsp:txXfrm>
        <a:off x="0" y="3532148"/>
        <a:ext cx="4492602" cy="4046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BB9CAA-1619-4C91-931A-29CFF351AB42}">
      <dsp:nvSpPr>
        <dsp:cNvPr id="0" name=""/>
        <dsp:cNvSpPr/>
      </dsp:nvSpPr>
      <dsp:spPr>
        <a:xfrm>
          <a:off x="0" y="1927"/>
          <a:ext cx="4492602" cy="0"/>
        </a:xfrm>
        <a:prstGeom prst="line">
          <a:avLst/>
        </a:prstGeom>
        <a:solidFill>
          <a:schemeClr val="accent2">
            <a:hueOff val="0"/>
            <a:satOff val="0"/>
            <a:lumOff val="0"/>
            <a:alphaOff val="0"/>
          </a:schemeClr>
        </a:solidFill>
        <a:ln w="1397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095C7A-3FF9-4DD1-A594-5A83BEB40E8A}">
      <dsp:nvSpPr>
        <dsp:cNvPr id="0" name=""/>
        <dsp:cNvSpPr/>
      </dsp:nvSpPr>
      <dsp:spPr>
        <a:xfrm>
          <a:off x="0" y="1927"/>
          <a:ext cx="4492602" cy="1314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baseline="0"/>
            <a:t>Data scientists were regular fixtures at NRG, even in marketing meetings</a:t>
          </a:r>
          <a:endParaRPr lang="en-US" sz="1800" kern="1200"/>
        </a:p>
      </dsp:txBody>
      <dsp:txXfrm>
        <a:off x="0" y="1927"/>
        <a:ext cx="4492602" cy="1314228"/>
      </dsp:txXfrm>
    </dsp:sp>
    <dsp:sp modelId="{29DDC88E-9051-4E57-8B75-40D0550C703F}">
      <dsp:nvSpPr>
        <dsp:cNvPr id="0" name=""/>
        <dsp:cNvSpPr/>
      </dsp:nvSpPr>
      <dsp:spPr>
        <a:xfrm>
          <a:off x="0" y="1316155"/>
          <a:ext cx="4492602" cy="0"/>
        </a:xfrm>
        <a:prstGeom prst="line">
          <a:avLst/>
        </a:prstGeom>
        <a:solidFill>
          <a:schemeClr val="accent2">
            <a:hueOff val="-3712334"/>
            <a:satOff val="1211"/>
            <a:lumOff val="-1079"/>
            <a:alphaOff val="0"/>
          </a:schemeClr>
        </a:solidFill>
        <a:ln w="13970" cap="flat" cmpd="sng" algn="ctr">
          <a:solidFill>
            <a:schemeClr val="accent2">
              <a:hueOff val="-3712334"/>
              <a:satOff val="1211"/>
              <a:lumOff val="-107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7D24B9-366B-427F-8837-30DD0215B4BE}">
      <dsp:nvSpPr>
        <dsp:cNvPr id="0" name=""/>
        <dsp:cNvSpPr/>
      </dsp:nvSpPr>
      <dsp:spPr>
        <a:xfrm>
          <a:off x="0" y="1316155"/>
          <a:ext cx="4492602" cy="1314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baseline="0" dirty="0"/>
            <a:t>IT is more and more important. SQL is becoming almost as necessary as Excel, which is ubiquitous. Companies generate enormous amounts of data</a:t>
          </a:r>
          <a:endParaRPr lang="en-US" sz="1800" kern="1200" dirty="0"/>
        </a:p>
      </dsp:txBody>
      <dsp:txXfrm>
        <a:off x="0" y="1316155"/>
        <a:ext cx="4492602" cy="1314228"/>
      </dsp:txXfrm>
    </dsp:sp>
    <dsp:sp modelId="{ECDA4B2D-B163-424C-9EC3-A717ABBD1F49}">
      <dsp:nvSpPr>
        <dsp:cNvPr id="0" name=""/>
        <dsp:cNvSpPr/>
      </dsp:nvSpPr>
      <dsp:spPr>
        <a:xfrm>
          <a:off x="0" y="2630384"/>
          <a:ext cx="4492602" cy="0"/>
        </a:xfrm>
        <a:prstGeom prst="line">
          <a:avLst/>
        </a:prstGeom>
        <a:solidFill>
          <a:schemeClr val="accent2">
            <a:hueOff val="-7424668"/>
            <a:satOff val="2422"/>
            <a:lumOff val="-2157"/>
            <a:alphaOff val="0"/>
          </a:schemeClr>
        </a:solidFill>
        <a:ln w="13970" cap="flat" cmpd="sng" algn="ctr">
          <a:solidFill>
            <a:schemeClr val="accent2">
              <a:hueOff val="-7424668"/>
              <a:satOff val="2422"/>
              <a:lumOff val="-215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B8CD3F-19BC-4BF3-8789-28FF58E4A597}">
      <dsp:nvSpPr>
        <dsp:cNvPr id="0" name=""/>
        <dsp:cNvSpPr/>
      </dsp:nvSpPr>
      <dsp:spPr>
        <a:xfrm>
          <a:off x="0" y="2630384"/>
          <a:ext cx="4492602" cy="1314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baseline="0"/>
            <a:t>Even being somewhat knowledgeable about things like decision trees can help you engage with data professionals, and give you a leg up over those who cannot</a:t>
          </a:r>
          <a:endParaRPr lang="en-US" sz="1800" kern="1200"/>
        </a:p>
      </dsp:txBody>
      <dsp:txXfrm>
        <a:off x="0" y="2630384"/>
        <a:ext cx="4492602" cy="13142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9CE2C8-F299-4645-AF34-19DB2DF0AFE7}">
      <dsp:nvSpPr>
        <dsp:cNvPr id="0" name=""/>
        <dsp:cNvSpPr/>
      </dsp:nvSpPr>
      <dsp:spPr>
        <a:xfrm>
          <a:off x="0" y="85357"/>
          <a:ext cx="4492602" cy="602904"/>
        </a:xfrm>
        <a:prstGeom prst="roundRect">
          <a:avLst/>
        </a:prstGeom>
        <a:solidFill>
          <a:schemeClr val="accent2">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baseline="0"/>
            <a:t>B.S. Applied Statistics UHD</a:t>
          </a:r>
          <a:endParaRPr lang="en-US" sz="1100" kern="1200"/>
        </a:p>
      </dsp:txBody>
      <dsp:txXfrm>
        <a:off x="29431" y="114788"/>
        <a:ext cx="4433740" cy="544042"/>
      </dsp:txXfrm>
    </dsp:sp>
    <dsp:sp modelId="{EB96876A-F611-41DB-8788-72AF3FEB99D7}">
      <dsp:nvSpPr>
        <dsp:cNvPr id="0" name=""/>
        <dsp:cNvSpPr/>
      </dsp:nvSpPr>
      <dsp:spPr>
        <a:xfrm>
          <a:off x="0" y="719941"/>
          <a:ext cx="4492602" cy="602904"/>
        </a:xfrm>
        <a:prstGeom prst="roundRect">
          <a:avLst/>
        </a:prstGeom>
        <a:solidFill>
          <a:schemeClr val="accent2">
            <a:hueOff val="-1484934"/>
            <a:satOff val="484"/>
            <a:lumOff val="-431"/>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baseline="0"/>
            <a:t>Worked in analytics while completing my M.S. Finance</a:t>
          </a:r>
          <a:endParaRPr lang="en-US" sz="1100" kern="1200"/>
        </a:p>
      </dsp:txBody>
      <dsp:txXfrm>
        <a:off x="29431" y="749372"/>
        <a:ext cx="4433740" cy="544042"/>
      </dsp:txXfrm>
    </dsp:sp>
    <dsp:sp modelId="{BBD1BCB9-8562-45BD-AE17-CBA9C482F0AD}">
      <dsp:nvSpPr>
        <dsp:cNvPr id="0" name=""/>
        <dsp:cNvSpPr/>
      </dsp:nvSpPr>
      <dsp:spPr>
        <a:xfrm>
          <a:off x="0" y="1354525"/>
          <a:ext cx="4492602" cy="602904"/>
        </a:xfrm>
        <a:prstGeom prst="roundRect">
          <a:avLst/>
        </a:prstGeom>
        <a:solidFill>
          <a:schemeClr val="accent2">
            <a:hueOff val="-2969867"/>
            <a:satOff val="969"/>
            <a:lumOff val="-863"/>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baseline="0"/>
            <a:t>Joined an advanced analytics team at NRG. Lots of programming, database work, and modeling</a:t>
          </a:r>
          <a:endParaRPr lang="en-US" sz="1100" kern="1200"/>
        </a:p>
      </dsp:txBody>
      <dsp:txXfrm>
        <a:off x="29431" y="1383956"/>
        <a:ext cx="4433740" cy="544042"/>
      </dsp:txXfrm>
    </dsp:sp>
    <dsp:sp modelId="{E51C2F7C-8248-4062-A260-52E3EF51607D}">
      <dsp:nvSpPr>
        <dsp:cNvPr id="0" name=""/>
        <dsp:cNvSpPr/>
      </dsp:nvSpPr>
      <dsp:spPr>
        <a:xfrm>
          <a:off x="0" y="1989110"/>
          <a:ext cx="4492602" cy="602904"/>
        </a:xfrm>
        <a:prstGeom prst="roundRect">
          <a:avLst/>
        </a:prstGeom>
        <a:solidFill>
          <a:schemeClr val="accent2">
            <a:hueOff val="-4454801"/>
            <a:satOff val="1453"/>
            <a:lumOff val="-1294"/>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baseline="0"/>
            <a:t>Read a giant stack of stats/data science/programming books for three years while working and crashing the data science team meetings at NRG</a:t>
          </a:r>
          <a:endParaRPr lang="en-US" sz="1100" kern="1200"/>
        </a:p>
      </dsp:txBody>
      <dsp:txXfrm>
        <a:off x="29431" y="2018541"/>
        <a:ext cx="4433740" cy="544042"/>
      </dsp:txXfrm>
    </dsp:sp>
    <dsp:sp modelId="{2702FE0A-9941-40E1-9A6A-BCF6AA4000CE}">
      <dsp:nvSpPr>
        <dsp:cNvPr id="0" name=""/>
        <dsp:cNvSpPr/>
      </dsp:nvSpPr>
      <dsp:spPr>
        <a:xfrm>
          <a:off x="0" y="2623694"/>
          <a:ext cx="4492602" cy="602904"/>
        </a:xfrm>
        <a:prstGeom prst="roundRect">
          <a:avLst/>
        </a:prstGeom>
        <a:solidFill>
          <a:schemeClr val="accent2">
            <a:hueOff val="-5939734"/>
            <a:satOff val="1938"/>
            <a:lumOff val="-1726"/>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baseline="0"/>
            <a:t>Passed SOA Exam P, and read the manuals for both data science exams they offer: SRM, and PA (also FM and IFM)</a:t>
          </a:r>
          <a:endParaRPr lang="en-US" sz="1100" kern="1200"/>
        </a:p>
      </dsp:txBody>
      <dsp:txXfrm>
        <a:off x="29431" y="2653125"/>
        <a:ext cx="4433740" cy="544042"/>
      </dsp:txXfrm>
    </dsp:sp>
    <dsp:sp modelId="{91F67F78-D5BD-427B-9DA6-2E6AF867D6B8}">
      <dsp:nvSpPr>
        <dsp:cNvPr id="0" name=""/>
        <dsp:cNvSpPr/>
      </dsp:nvSpPr>
      <dsp:spPr>
        <a:xfrm>
          <a:off x="0" y="3258278"/>
          <a:ext cx="4492602" cy="602904"/>
        </a:xfrm>
        <a:prstGeom prst="roundRect">
          <a:avLst/>
        </a:prstGeom>
        <a:solidFill>
          <a:schemeClr val="accent2">
            <a:hueOff val="-7424668"/>
            <a:satOff val="2422"/>
            <a:lumOff val="-2157"/>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baseline="0"/>
            <a:t>Performed well on a technical interview for WoodMac and was hired at a senior level. </a:t>
          </a:r>
          <a:endParaRPr lang="en-US" sz="1100" kern="1200"/>
        </a:p>
      </dsp:txBody>
      <dsp:txXfrm>
        <a:off x="29431" y="3287709"/>
        <a:ext cx="4433740" cy="54404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571CF4-3D0A-432C-AE14-8856A9ADC46C}">
      <dsp:nvSpPr>
        <dsp:cNvPr id="0" name=""/>
        <dsp:cNvSpPr/>
      </dsp:nvSpPr>
      <dsp:spPr>
        <a:xfrm>
          <a:off x="2166" y="458565"/>
          <a:ext cx="1718444" cy="1031066"/>
        </a:xfrm>
        <a:prstGeom prst="rect">
          <a:avLst/>
        </a:prstGeom>
        <a:solidFill>
          <a:schemeClr val="accent5">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baseline="0"/>
            <a:t>Communication and EQ</a:t>
          </a:r>
          <a:endParaRPr lang="en-US" sz="1300" kern="1200"/>
        </a:p>
      </dsp:txBody>
      <dsp:txXfrm>
        <a:off x="2166" y="458565"/>
        <a:ext cx="1718444" cy="1031066"/>
      </dsp:txXfrm>
    </dsp:sp>
    <dsp:sp modelId="{ABAEFD47-E137-4B16-AC48-4A77051534CA}">
      <dsp:nvSpPr>
        <dsp:cNvPr id="0" name=""/>
        <dsp:cNvSpPr/>
      </dsp:nvSpPr>
      <dsp:spPr>
        <a:xfrm>
          <a:off x="1892454" y="458565"/>
          <a:ext cx="1718444" cy="1031066"/>
        </a:xfrm>
        <a:prstGeom prst="rect">
          <a:avLst/>
        </a:prstGeom>
        <a:solidFill>
          <a:schemeClr val="accent5">
            <a:hueOff val="-3178193"/>
            <a:satOff val="838"/>
            <a:lumOff val="425"/>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baseline="0"/>
            <a:t>Probability and Statistics</a:t>
          </a:r>
          <a:endParaRPr lang="en-US" sz="1300" kern="1200"/>
        </a:p>
      </dsp:txBody>
      <dsp:txXfrm>
        <a:off x="1892454" y="458565"/>
        <a:ext cx="1718444" cy="1031066"/>
      </dsp:txXfrm>
    </dsp:sp>
    <dsp:sp modelId="{F00C251C-72E9-4522-857B-1282495BBFCE}">
      <dsp:nvSpPr>
        <dsp:cNvPr id="0" name=""/>
        <dsp:cNvSpPr/>
      </dsp:nvSpPr>
      <dsp:spPr>
        <a:xfrm>
          <a:off x="3782743" y="458565"/>
          <a:ext cx="1718444" cy="1031066"/>
        </a:xfrm>
        <a:prstGeom prst="rect">
          <a:avLst/>
        </a:prstGeom>
        <a:solidFill>
          <a:schemeClr val="accent5">
            <a:hueOff val="-6356385"/>
            <a:satOff val="1676"/>
            <a:lumOff val="85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baseline="0"/>
            <a:t>Programming in at least one functional language, preferably Python</a:t>
          </a:r>
          <a:endParaRPr lang="en-US" sz="1300" kern="1200"/>
        </a:p>
      </dsp:txBody>
      <dsp:txXfrm>
        <a:off x="3782743" y="458565"/>
        <a:ext cx="1718444" cy="1031066"/>
      </dsp:txXfrm>
    </dsp:sp>
    <dsp:sp modelId="{C4708E92-03D6-444F-9FEA-14D622ACF020}">
      <dsp:nvSpPr>
        <dsp:cNvPr id="0" name=""/>
        <dsp:cNvSpPr/>
      </dsp:nvSpPr>
      <dsp:spPr>
        <a:xfrm>
          <a:off x="5673032" y="458565"/>
          <a:ext cx="1718444" cy="1031066"/>
        </a:xfrm>
        <a:prstGeom prst="rect">
          <a:avLst/>
        </a:prstGeom>
        <a:solidFill>
          <a:schemeClr val="accent5">
            <a:hueOff val="-9534578"/>
            <a:satOff val="2515"/>
            <a:lumOff val="1275"/>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baseline="0"/>
            <a:t>Data Visualization</a:t>
          </a:r>
          <a:endParaRPr lang="en-US" sz="1300" kern="1200"/>
        </a:p>
      </dsp:txBody>
      <dsp:txXfrm>
        <a:off x="5673032" y="458565"/>
        <a:ext cx="1718444" cy="1031066"/>
      </dsp:txXfrm>
    </dsp:sp>
    <dsp:sp modelId="{7DEC3411-94D6-45B1-8E6C-62A1F70CDDA9}">
      <dsp:nvSpPr>
        <dsp:cNvPr id="0" name=""/>
        <dsp:cNvSpPr/>
      </dsp:nvSpPr>
      <dsp:spPr>
        <a:xfrm>
          <a:off x="947310" y="1661476"/>
          <a:ext cx="1718444" cy="1031066"/>
        </a:xfrm>
        <a:prstGeom prst="rect">
          <a:avLst/>
        </a:prstGeom>
        <a:solidFill>
          <a:schemeClr val="accent5">
            <a:hueOff val="-12712771"/>
            <a:satOff val="3353"/>
            <a:lumOff val="1699"/>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baseline="0" dirty="0"/>
            <a:t>Cloud Computing - AWS, Azure, or Google Cloud</a:t>
          </a:r>
          <a:endParaRPr lang="en-US" sz="1300" kern="1200" dirty="0"/>
        </a:p>
      </dsp:txBody>
      <dsp:txXfrm>
        <a:off x="947310" y="1661476"/>
        <a:ext cx="1718444" cy="1031066"/>
      </dsp:txXfrm>
    </dsp:sp>
    <dsp:sp modelId="{BC9F69FD-9378-42EA-B537-41CACFD8EED0}">
      <dsp:nvSpPr>
        <dsp:cNvPr id="0" name=""/>
        <dsp:cNvSpPr/>
      </dsp:nvSpPr>
      <dsp:spPr>
        <a:xfrm>
          <a:off x="2837599" y="1661476"/>
          <a:ext cx="1718444" cy="1031066"/>
        </a:xfrm>
        <a:prstGeom prst="rect">
          <a:avLst/>
        </a:prstGeom>
        <a:solidFill>
          <a:schemeClr val="accent5">
            <a:hueOff val="-15890964"/>
            <a:satOff val="4191"/>
            <a:lumOff val="2124"/>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baseline="0"/>
            <a:t>Version Control (git)</a:t>
          </a:r>
          <a:endParaRPr lang="en-US" sz="1300" kern="1200"/>
        </a:p>
      </dsp:txBody>
      <dsp:txXfrm>
        <a:off x="2837599" y="1661476"/>
        <a:ext cx="1718444" cy="1031066"/>
      </dsp:txXfrm>
    </dsp:sp>
    <dsp:sp modelId="{59D5AED3-3BE8-4A1A-8FD0-AF7C9F0D3A4C}">
      <dsp:nvSpPr>
        <dsp:cNvPr id="0" name=""/>
        <dsp:cNvSpPr/>
      </dsp:nvSpPr>
      <dsp:spPr>
        <a:xfrm>
          <a:off x="4727888" y="1661476"/>
          <a:ext cx="1718444" cy="1031066"/>
        </a:xfrm>
        <a:prstGeom prst="rect">
          <a:avLst/>
        </a:prstGeom>
        <a:solidFill>
          <a:schemeClr val="accent5">
            <a:hueOff val="-19069156"/>
            <a:satOff val="5029"/>
            <a:lumOff val="2549"/>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baseline="0"/>
            <a:t>Judgement. Managing a large toolset takes time and practice</a:t>
          </a:r>
          <a:endParaRPr lang="en-US" sz="1300" kern="1200"/>
        </a:p>
      </dsp:txBody>
      <dsp:txXfrm>
        <a:off x="4727888" y="1661476"/>
        <a:ext cx="1718444" cy="1031066"/>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20081c228d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20081c228d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221985eec2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221985eec2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20081c228d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20081c228d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20081c228d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20081c228d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20081c228d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20081c228d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16d28ff52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16d28ff52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f0612b5aa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f0612b5a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16d28ff52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16d28ff52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16d28ff52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16d28ff52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221985eec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221985eec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f0612b5aa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f0612b5aa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20081c228d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20081c228d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20081c228d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20081c228d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569214"/>
            <a:ext cx="7063740" cy="3031236"/>
          </a:xfrm>
        </p:spPr>
        <p:txBody>
          <a:bodyPr anchor="b">
            <a:normAutofit/>
          </a:bodyPr>
          <a:lstStyle>
            <a:lvl1pPr algn="l">
              <a:lnSpc>
                <a:spcPct val="85000"/>
              </a:lnSpc>
              <a:defRPr sz="54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946404" y="3600450"/>
            <a:ext cx="7063740" cy="1268730"/>
          </a:xfrm>
        </p:spPr>
        <p:txBody>
          <a:bodyPr>
            <a:normAutofit/>
          </a:bodyPr>
          <a:lstStyle>
            <a:lvl1pPr marL="0" indent="0" algn="l">
              <a:buNone/>
              <a:defRPr sz="1650" baseline="0">
                <a:solidFill>
                  <a:schemeClr val="tx1">
                    <a:lumMod val="75000"/>
                  </a:schemeClr>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AAD347D-5ACD-4C99-B74B-A9C85AD731AF}" type="datetimeFigureOut">
              <a:rPr lang="en-US" smtClean="0"/>
              <a:t>3/23/2023</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7" name="Rectangle 6"/>
          <p:cNvSpPr/>
          <p:nvPr/>
        </p:nvSpPr>
        <p:spPr>
          <a:xfrm>
            <a:off x="0" y="0"/>
            <a:ext cx="3429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7644401"/>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6533436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285750"/>
            <a:ext cx="1857375" cy="442317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1500" y="285750"/>
            <a:ext cx="5800725" cy="44231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3002770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263042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8109923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569214"/>
            <a:ext cx="7063740" cy="3031236"/>
          </a:xfrm>
        </p:spPr>
        <p:txBody>
          <a:bodyPr anchor="b">
            <a:normAutofit/>
          </a:bodyPr>
          <a:lstStyle>
            <a:lvl1pPr>
              <a:lnSpc>
                <a:spcPct val="85000"/>
              </a:lnSpc>
              <a:defRPr sz="5400" b="0"/>
            </a:lvl1pPr>
          </a:lstStyle>
          <a:p>
            <a:r>
              <a:rPr lang="en-US"/>
              <a:t>Click to edit Master title style</a:t>
            </a:r>
            <a:endParaRPr lang="en-US" dirty="0"/>
          </a:p>
        </p:txBody>
      </p:sp>
      <p:sp>
        <p:nvSpPr>
          <p:cNvPr id="3" name="Text Placeholder 2"/>
          <p:cNvSpPr>
            <a:spLocks noGrp="1"/>
          </p:cNvSpPr>
          <p:nvPr>
            <p:ph type="body" idx="1"/>
          </p:nvPr>
        </p:nvSpPr>
        <p:spPr>
          <a:xfrm>
            <a:off x="946404" y="3600450"/>
            <a:ext cx="7063740" cy="1268730"/>
          </a:xfrm>
        </p:spPr>
        <p:txBody>
          <a:bodyPr anchor="t">
            <a:normAutofit/>
          </a:bodyPr>
          <a:lstStyle>
            <a:lvl1pPr marL="0" indent="0">
              <a:buNone/>
              <a:defRPr sz="16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7" name="Rectangle 6"/>
          <p:cNvSpPr/>
          <p:nvPr/>
        </p:nvSpPr>
        <p:spPr>
          <a:xfrm>
            <a:off x="0" y="0"/>
            <a:ext cx="3429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7420555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6404" y="1371600"/>
            <a:ext cx="3360420" cy="3263503"/>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94860" y="1371600"/>
            <a:ext cx="3360420" cy="3263503"/>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AD347D-5ACD-4C99-B74B-A9C85AD731AF}" type="datetimeFigureOut">
              <a:rPr lang="en-US" smtClean="0"/>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4110206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46404" y="1285241"/>
            <a:ext cx="3360420" cy="548640"/>
          </a:xfrm>
        </p:spPr>
        <p:txBody>
          <a:bodyPr anchor="b">
            <a:normAutofit/>
          </a:bodyPr>
          <a:lstStyle>
            <a:lvl1pPr marL="0" indent="0">
              <a:spcBef>
                <a:spcPts val="0"/>
              </a:spcBef>
              <a:buNone/>
              <a:defRPr sz="1500" b="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46404" y="1880662"/>
            <a:ext cx="3360420" cy="2748488"/>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94860" y="1285241"/>
            <a:ext cx="3360420" cy="548640"/>
          </a:xfrm>
        </p:spPr>
        <p:txBody>
          <a:bodyPr anchor="b">
            <a:normAutofit/>
          </a:bodyPr>
          <a:lstStyle>
            <a:lvl1pPr marL="0" indent="0">
              <a:lnSpc>
                <a:spcPct val="95000"/>
              </a:lnSpc>
              <a:spcBef>
                <a:spcPts val="0"/>
              </a:spcBef>
              <a:buNone/>
              <a:defRPr lang="en-US" sz="1500" b="0" kern="1200" dirty="0">
                <a:solidFill>
                  <a:schemeClr val="tx2"/>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500"/>
              </a:spcBef>
              <a:buFontTx/>
              <a:buNone/>
            </a:pPr>
            <a:r>
              <a:rPr lang="en-US"/>
              <a:t>Click to edit Master text styles</a:t>
            </a:r>
          </a:p>
        </p:txBody>
      </p:sp>
      <p:sp>
        <p:nvSpPr>
          <p:cNvPr id="6" name="Content Placeholder 5"/>
          <p:cNvSpPr>
            <a:spLocks noGrp="1"/>
          </p:cNvSpPr>
          <p:nvPr>
            <p:ph sz="quarter" idx="4"/>
          </p:nvPr>
        </p:nvSpPr>
        <p:spPr>
          <a:xfrm>
            <a:off x="4594860" y="1880662"/>
            <a:ext cx="3360420" cy="2748488"/>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AD347D-5ACD-4C99-B74B-A9C85AD731AF}" type="datetimeFigureOut">
              <a:rPr lang="en-US" smtClean="0"/>
              <a:t>3/23/2023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3481014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3/23/2023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483561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3/23/2023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398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342900"/>
            <a:ext cx="2400300" cy="1200148"/>
          </a:xfrm>
        </p:spPr>
        <p:txBody>
          <a:bodyPr anchor="b">
            <a:normAutofit/>
          </a:bodyPr>
          <a:lstStyle>
            <a:lvl1pPr>
              <a:defRPr sz="2400" b="0" baseline="0"/>
            </a:lvl1pPr>
          </a:lstStyle>
          <a:p>
            <a:r>
              <a:rPr lang="en-US"/>
              <a:t>Click to edit Master title style</a:t>
            </a:r>
            <a:endParaRPr lang="en-US" dirty="0"/>
          </a:p>
        </p:txBody>
      </p:sp>
      <p:sp>
        <p:nvSpPr>
          <p:cNvPr id="3" name="Content Placeholder 2"/>
          <p:cNvSpPr>
            <a:spLocks noGrp="1"/>
          </p:cNvSpPr>
          <p:nvPr>
            <p:ph idx="1"/>
          </p:nvPr>
        </p:nvSpPr>
        <p:spPr>
          <a:xfrm>
            <a:off x="3378200" y="514350"/>
            <a:ext cx="4559300" cy="411480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1574801"/>
            <a:ext cx="2400300" cy="2857501"/>
          </a:xfrm>
        </p:spPr>
        <p:txBody>
          <a:bodyPr>
            <a:normAutofit/>
          </a:bodyPr>
          <a:lstStyle>
            <a:lvl1pPr marL="0" indent="0">
              <a:lnSpc>
                <a:spcPct val="114000"/>
              </a:lnSpc>
              <a:spcBef>
                <a:spcPts val="600"/>
              </a:spcBef>
              <a:buNone/>
              <a:defRPr sz="9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3968010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29050"/>
            <a:ext cx="8469630" cy="131445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3943350"/>
            <a:ext cx="7486650" cy="685800"/>
          </a:xfrm>
        </p:spPr>
        <p:txBody>
          <a:bodyPr anchor="b">
            <a:normAutofit/>
          </a:bodyPr>
          <a:lstStyle>
            <a:lvl1pPr>
              <a:defRPr sz="21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8469630" cy="3846692"/>
          </a:xfrm>
          <a:solidFill>
            <a:schemeClr val="accent1"/>
          </a:solidFill>
        </p:spPr>
        <p:txBody>
          <a:bodyPr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800" y="4581442"/>
            <a:ext cx="7486650" cy="447758"/>
          </a:xfrm>
        </p:spPr>
        <p:txBody>
          <a:bodyPr>
            <a:normAutofit/>
          </a:bodyPr>
          <a:lstStyle>
            <a:lvl1pPr marL="0" indent="0">
              <a:lnSpc>
                <a:spcPct val="100000"/>
              </a:lnSpc>
              <a:spcBef>
                <a:spcPts val="600"/>
              </a:spcBef>
              <a:buNone/>
              <a:defRPr sz="975">
                <a:solidFill>
                  <a:schemeClr val="bg1">
                    <a:lumMod val="8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2364330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69630" y="0"/>
            <a:ext cx="6858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274320"/>
            <a:ext cx="7269480" cy="99417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46404" y="1371600"/>
            <a:ext cx="6446520" cy="32635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8098157" y="748903"/>
            <a:ext cx="1428749" cy="273844"/>
          </a:xfrm>
          <a:prstGeom prst="rect">
            <a:avLst/>
          </a:prstGeom>
        </p:spPr>
        <p:txBody>
          <a:bodyPr vert="horz" lIns="91440" tIns="45720" rIns="91440" bIns="45720" rtlCol="0" anchor="ctr"/>
          <a:lstStyle>
            <a:lvl1pPr algn="r">
              <a:defRPr sz="788" b="0">
                <a:solidFill>
                  <a:schemeClr val="tx2">
                    <a:lumMod val="20000"/>
                    <a:lumOff val="80000"/>
                  </a:schemeClr>
                </a:solidFill>
              </a:defRPr>
            </a:lvl1pPr>
          </a:lstStyle>
          <a:p>
            <a:fld id="{4AAD347D-5ACD-4C99-B74B-A9C85AD731AF}" type="datetimeFigureOut">
              <a:rPr lang="en-US" smtClean="0"/>
              <a:t>3/23/2023</a:t>
            </a:fld>
            <a:endParaRPr lang="en-US" dirty="0"/>
          </a:p>
        </p:txBody>
      </p:sp>
      <p:sp>
        <p:nvSpPr>
          <p:cNvPr id="5" name="Footer Placeholder 4"/>
          <p:cNvSpPr>
            <a:spLocks noGrp="1"/>
          </p:cNvSpPr>
          <p:nvPr>
            <p:ph type="ftr" sz="quarter" idx="3"/>
          </p:nvPr>
        </p:nvSpPr>
        <p:spPr>
          <a:xfrm rot="16200000">
            <a:off x="7469506" y="3034903"/>
            <a:ext cx="2686050" cy="273844"/>
          </a:xfrm>
          <a:prstGeom prst="rect">
            <a:avLst/>
          </a:prstGeom>
        </p:spPr>
        <p:txBody>
          <a:bodyPr vert="horz" lIns="91440" tIns="45720" rIns="91440" bIns="45720" rtlCol="0" anchor="ctr"/>
          <a:lstStyle>
            <a:lvl1pPr algn="l">
              <a:defRPr sz="788">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8469630" y="4629150"/>
            <a:ext cx="685800" cy="445294"/>
          </a:xfrm>
          <a:prstGeom prst="rect">
            <a:avLst/>
          </a:prstGeom>
        </p:spPr>
        <p:txBody>
          <a:bodyPr vert="horz" lIns="45720" tIns="45720" rIns="45720" bIns="45720" rtlCol="0" anchor="ctr">
            <a:normAutofit/>
          </a:bodyPr>
          <a:lstStyle>
            <a:lvl1pPr algn="ctr">
              <a:defRPr sz="2700">
                <a:solidFill>
                  <a:schemeClr val="tx2">
                    <a:lumMod val="60000"/>
                    <a:lumOff val="40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18441592"/>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Lst>
  <p:hf sldNum="0" hdr="0" ftr="0" dt="0"/>
  <p:txStyles>
    <p:titleStyle>
      <a:lvl1pPr algn="l" defTabSz="685800" rtl="0" eaLnBrk="1" latinLnBrk="0" hangingPunct="1">
        <a:lnSpc>
          <a:spcPct val="90000"/>
        </a:lnSpc>
        <a:spcBef>
          <a:spcPct val="0"/>
        </a:spcBef>
        <a:buNone/>
        <a:defRPr sz="3300" kern="1200" spc="-38" baseline="0">
          <a:solidFill>
            <a:schemeClr val="tx1"/>
          </a:solidFill>
          <a:latin typeface="+mj-lt"/>
          <a:ea typeface="+mj-ea"/>
          <a:cs typeface="+mj-cs"/>
        </a:defRPr>
      </a:lvl1pPr>
    </p:titleStyle>
    <p:bodyStyle>
      <a:lvl1pPr marL="137160" indent="-137160" algn="l" defTabSz="685800" rtl="0" eaLnBrk="1" latinLnBrk="0" hangingPunct="1">
        <a:lnSpc>
          <a:spcPct val="95000"/>
        </a:lnSpc>
        <a:spcBef>
          <a:spcPts val="1050"/>
        </a:spcBef>
        <a:spcAft>
          <a:spcPts val="150"/>
        </a:spcAft>
        <a:buClr>
          <a:schemeClr val="accent1"/>
        </a:buClr>
        <a:buSzPct val="80000"/>
        <a:buFont typeface="Arial" pitchFamily="34" charset="0"/>
        <a:buChar char="•"/>
        <a:defRPr sz="1350" kern="1200" spc="8" baseline="0">
          <a:solidFill>
            <a:schemeClr val="tx1"/>
          </a:solidFill>
          <a:latin typeface="+mn-lt"/>
          <a:ea typeface="+mn-ea"/>
          <a:cs typeface="+mn-cs"/>
        </a:defRPr>
      </a:lvl1pPr>
      <a:lvl2pPr marL="34290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200" kern="1200">
          <a:solidFill>
            <a:schemeClr val="tx1">
              <a:lumMod val="85000"/>
              <a:lumOff val="15000"/>
            </a:schemeClr>
          </a:solidFill>
          <a:latin typeface="+mn-lt"/>
          <a:ea typeface="+mn-ea"/>
          <a:cs typeface="+mn-cs"/>
        </a:defRPr>
      </a:lvl2pPr>
      <a:lvl3pPr marL="54864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3pPr>
      <a:lvl4pPr marL="75438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4pPr>
      <a:lvl5pPr marL="96012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5pPr>
      <a:lvl6pPr marL="1200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6pPr>
      <a:lvl7pPr marL="1425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7pPr>
      <a:lvl8pPr marL="1650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8pPr>
      <a:lvl9pPr marL="1875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s://wesmckinney.com/book/" TargetMode="External"/><Relationship Id="rId7" Type="http://schemas.openxmlformats.org/officeDocument/2006/relationships/hyperlink" Target="http://www.actuarialbookstore.com/"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hyperlink" Target="https://byrneslab.net/classes/biol607/readings/wickham_layered-grammar.pdf" TargetMode="External"/><Relationship Id="rId5" Type="http://schemas.openxmlformats.org/officeDocument/2006/relationships/hyperlink" Target="https://socviz.co/" TargetMode="External"/><Relationship Id="rId4" Type="http://schemas.openxmlformats.org/officeDocument/2006/relationships/hyperlink" Target="https://r4ds.had.co.nz/"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statlearning.com/"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hyperlink" Target="https://www.statlearning.com/" TargetMode="External"/><Relationship Id="rId7" Type="http://schemas.openxmlformats.org/officeDocument/2006/relationships/diagramColors" Target="../diagrams/colors4.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654009" y="1085850"/>
            <a:ext cx="3916743" cy="2497185"/>
          </a:xfrm>
          <a:prstGeom prst="rect">
            <a:avLst/>
          </a:prstGeom>
        </p:spPr>
        <p:txBody>
          <a:bodyPr spcFirstLastPara="1" lIns="91425" tIns="91425" rIns="91425" bIns="91425" anchorCtr="0">
            <a:normAutofit/>
          </a:bodyPr>
          <a:lstStyle/>
          <a:p>
            <a:pPr marL="0" lvl="0" indent="0" rtl="0">
              <a:lnSpc>
                <a:spcPct val="90000"/>
              </a:lnSpc>
              <a:spcBef>
                <a:spcPts val="0"/>
              </a:spcBef>
              <a:spcAft>
                <a:spcPts val="0"/>
              </a:spcAft>
              <a:buNone/>
            </a:pPr>
            <a:r>
              <a:rPr lang="en-US" sz="4200" dirty="0">
                <a:solidFill>
                  <a:srgbClr val="EBEBEB"/>
                </a:solidFill>
              </a:rPr>
              <a:t>Data Science and Modern Business</a:t>
            </a:r>
          </a:p>
        </p:txBody>
      </p:sp>
      <p:sp>
        <p:nvSpPr>
          <p:cNvPr id="55" name="Google Shape;55;p13"/>
          <p:cNvSpPr txBox="1">
            <a:spLocks noGrp="1"/>
          </p:cNvSpPr>
          <p:nvPr>
            <p:ph type="subTitle" idx="1"/>
          </p:nvPr>
        </p:nvSpPr>
        <p:spPr>
          <a:xfrm>
            <a:off x="3654009" y="3583035"/>
            <a:ext cx="3916744" cy="646065"/>
          </a:xfrm>
          <a:prstGeom prst="rect">
            <a:avLst/>
          </a:prstGeom>
        </p:spPr>
        <p:txBody>
          <a:bodyPr spcFirstLastPara="1" lIns="91425" tIns="91425" rIns="91425" bIns="91425" anchorCtr="0">
            <a:normAutofit/>
          </a:bodyPr>
          <a:lstStyle/>
          <a:p>
            <a:pPr marL="0" lvl="0" indent="0" rtl="0">
              <a:spcBef>
                <a:spcPts val="0"/>
              </a:spcBef>
              <a:spcAft>
                <a:spcPts val="0"/>
              </a:spcAft>
              <a:buNone/>
            </a:pPr>
            <a:endParaRPr lang="en-US" dirty="0">
              <a:solidFill>
                <a:schemeClr val="tx2">
                  <a:lumMod val="40000"/>
                  <a:lumOff val="60000"/>
                </a:schemeClr>
              </a:solidFill>
            </a:endParaRPr>
          </a:p>
        </p:txBody>
      </p:sp>
      <p:pic>
        <p:nvPicPr>
          <p:cNvPr id="59" name="Graphic 58" descr="Bar chart">
            <a:extLst>
              <a:ext uri="{FF2B5EF4-FFF2-40B4-BE49-F238E27FC236}">
                <a16:creationId xmlns:a16="http://schemas.microsoft.com/office/drawing/2014/main" id="{109C21C9-7F86-52F4-A099-57AA50BC559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5430" y="1556161"/>
            <a:ext cx="2202627" cy="2202627"/>
          </a:xfrm>
          <a:prstGeom prst="rect">
            <a:avLst/>
          </a:prstGeom>
          <a:effectLst/>
        </p:spPr>
      </p:pic>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29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033" name="Rectangle 1032">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00" y="0"/>
            <a:ext cx="8126730" cy="38290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035" name="Rectangle 1034">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00" y="3829050"/>
            <a:ext cx="8126730" cy="131445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9D18027-5521-28C9-9816-2E4037C88B9E}"/>
              </a:ext>
            </a:extLst>
          </p:cNvPr>
          <p:cNvSpPr>
            <a:spLocks noGrp="1"/>
          </p:cNvSpPr>
          <p:nvPr>
            <p:ph type="title"/>
          </p:nvPr>
        </p:nvSpPr>
        <p:spPr>
          <a:xfrm>
            <a:off x="708137" y="3886200"/>
            <a:ext cx="7617326" cy="807243"/>
          </a:xfrm>
        </p:spPr>
        <p:txBody>
          <a:bodyPr vert="horz" lIns="91440" tIns="45720" rIns="91440" bIns="45720" rtlCol="0" anchor="b">
            <a:normAutofit/>
          </a:bodyPr>
          <a:lstStyle/>
          <a:p>
            <a:pPr defTabSz="914400">
              <a:lnSpc>
                <a:spcPct val="85000"/>
              </a:lnSpc>
              <a:spcBef>
                <a:spcPct val="0"/>
              </a:spcBef>
            </a:pPr>
            <a:r>
              <a:rPr lang="en-US" sz="4100" spc="-50" dirty="0">
                <a:solidFill>
                  <a:srgbClr val="FFFFFF"/>
                </a:solidFill>
              </a:rPr>
              <a:t>Notebooks</a:t>
            </a:r>
          </a:p>
        </p:txBody>
      </p:sp>
      <p:sp>
        <p:nvSpPr>
          <p:cNvPr id="1037" name="Rectangle 1036">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2900" cy="51435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ow to Use Git With Jupyter Notebooks in DataSpell | The DataSpell Blog">
            <a:extLst>
              <a:ext uri="{FF2B5EF4-FFF2-40B4-BE49-F238E27FC236}">
                <a16:creationId xmlns:a16="http://schemas.microsoft.com/office/drawing/2014/main" id="{599D1DA2-75BE-626C-E541-283E8062629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8137" y="20971"/>
            <a:ext cx="7095876" cy="3831773"/>
          </a:xfrm>
          <a:prstGeom prst="rect">
            <a:avLst/>
          </a:prstGeom>
          <a:noFill/>
          <a:extLst>
            <a:ext uri="{909E8E84-426E-40DD-AFC4-6F175D3DCCD1}">
              <a14:hiddenFill xmlns:a14="http://schemas.microsoft.com/office/drawing/2010/main">
                <a:solidFill>
                  <a:srgbClr val="FFFFFF"/>
                </a:solidFill>
              </a14:hiddenFill>
            </a:ext>
          </a:extLst>
        </p:spPr>
      </p:pic>
      <p:sp>
        <p:nvSpPr>
          <p:cNvPr id="1039" name="Rectangle 1038">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69630" y="0"/>
            <a:ext cx="674370" cy="51435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8308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Technical Stack</a:t>
            </a:r>
            <a:endParaRPr dirty="0"/>
          </a:p>
        </p:txBody>
      </p:sp>
      <p:pic>
        <p:nvPicPr>
          <p:cNvPr id="124" name="Google Shape;124;p22"/>
          <p:cNvPicPr preferRelativeResize="0"/>
          <p:nvPr/>
        </p:nvPicPr>
        <p:blipFill>
          <a:blip r:embed="rId3">
            <a:alphaModFix/>
          </a:blip>
          <a:stretch>
            <a:fillRect/>
          </a:stretch>
        </p:blipFill>
        <p:spPr>
          <a:xfrm>
            <a:off x="3856525" y="2163847"/>
            <a:ext cx="4184611" cy="2782004"/>
          </a:xfrm>
          <a:prstGeom prst="rect">
            <a:avLst/>
          </a:prstGeom>
          <a:noFill/>
          <a:ln>
            <a:noFill/>
          </a:ln>
        </p:spPr>
      </p:pic>
      <p:sp>
        <p:nvSpPr>
          <p:cNvPr id="125" name="Google Shape;125;p22"/>
          <p:cNvSpPr txBox="1"/>
          <p:nvPr/>
        </p:nvSpPr>
        <p:spPr>
          <a:xfrm>
            <a:off x="4164150" y="4904275"/>
            <a:ext cx="44334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dirty="0"/>
              <a:t>https://www.devsaran.com/blog/10-best-programming-languages-2020-you-should-know</a:t>
            </a:r>
            <a:endParaRPr sz="700" dirty="0"/>
          </a:p>
        </p:txBody>
      </p:sp>
      <p:pic>
        <p:nvPicPr>
          <p:cNvPr id="126" name="Google Shape;126;p22"/>
          <p:cNvPicPr preferRelativeResize="0"/>
          <p:nvPr/>
        </p:nvPicPr>
        <p:blipFill>
          <a:blip r:embed="rId4">
            <a:alphaModFix/>
          </a:blip>
          <a:stretch>
            <a:fillRect/>
          </a:stretch>
        </p:blipFill>
        <p:spPr>
          <a:xfrm>
            <a:off x="116275" y="1278400"/>
            <a:ext cx="3700626" cy="3700626"/>
          </a:xfrm>
          <a:prstGeom prst="rect">
            <a:avLst/>
          </a:prstGeom>
          <a:noFill/>
          <a:ln>
            <a:noFill/>
          </a:ln>
        </p:spPr>
      </p:pic>
      <p:sp>
        <p:nvSpPr>
          <p:cNvPr id="127" name="Google Shape;127;p22"/>
          <p:cNvSpPr txBox="1"/>
          <p:nvPr/>
        </p:nvSpPr>
        <p:spPr>
          <a:xfrm>
            <a:off x="82588" y="4945850"/>
            <a:ext cx="37680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dirty="0"/>
              <a:t>https://perfectial.com/blog/lets-face-the-cloud-choice-aws-vs-azure-vs-gcp/</a:t>
            </a:r>
            <a:endParaRPr sz="700" dirty="0"/>
          </a:p>
        </p:txBody>
      </p:sp>
      <p:sp>
        <p:nvSpPr>
          <p:cNvPr id="128" name="Google Shape;128;p22"/>
          <p:cNvSpPr txBox="1"/>
          <p:nvPr/>
        </p:nvSpPr>
        <p:spPr>
          <a:xfrm>
            <a:off x="4508050" y="209325"/>
            <a:ext cx="4052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a:t>Python - AWS - Jupyter Notebooks - Pycharm - VS Code - Git - Numpy - Pandas - PySpark - Plotly - Dash – PyTorch - Docker</a:t>
            </a:r>
            <a:endParaRPr sz="1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2"/>
        <p:cNvGrpSpPr/>
        <p:nvPr/>
      </p:nvGrpSpPr>
      <p:grpSpPr>
        <a:xfrm>
          <a:off x="0" y="0"/>
          <a:ext cx="0" cy="0"/>
          <a:chOff x="0" y="0"/>
          <a:chExt cx="0" cy="0"/>
        </a:xfrm>
      </p:grpSpPr>
      <p:sp>
        <p:nvSpPr>
          <p:cNvPr id="140" name="Rectangle 139">
            <a:extLst>
              <a:ext uri="{FF2B5EF4-FFF2-40B4-BE49-F238E27FC236}">
                <a16:creationId xmlns:a16="http://schemas.microsoft.com/office/drawing/2014/main" id="{C68C397E-C9BC-4DE8-986D-204E427AD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69630" y="0"/>
            <a:ext cx="6858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2" name="Rectangle 141">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65692"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Google Shape;133;p23"/>
          <p:cNvSpPr txBox="1">
            <a:spLocks noGrp="1"/>
          </p:cNvSpPr>
          <p:nvPr>
            <p:ph type="title"/>
          </p:nvPr>
        </p:nvSpPr>
        <p:spPr>
          <a:xfrm>
            <a:off x="946403" y="274320"/>
            <a:ext cx="7393787" cy="994171"/>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4400" spc="-50" dirty="0"/>
              <a:t>Key Skills</a:t>
            </a:r>
          </a:p>
        </p:txBody>
      </p:sp>
      <p:sp>
        <p:nvSpPr>
          <p:cNvPr id="144" name="Rectangle 143">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58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6" name="Rectangle 145">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22793" y="0"/>
            <a:ext cx="3429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36" name="Google Shape;134;p23">
            <a:extLst>
              <a:ext uri="{FF2B5EF4-FFF2-40B4-BE49-F238E27FC236}">
                <a16:creationId xmlns:a16="http://schemas.microsoft.com/office/drawing/2014/main" id="{A8B98C00-E1E2-CFB9-32D0-5EED7EE1D09B}"/>
              </a:ext>
            </a:extLst>
          </p:cNvPr>
          <p:cNvGraphicFramePr/>
          <p:nvPr>
            <p:extLst>
              <p:ext uri="{D42A27DB-BD31-4B8C-83A1-F6EECF244321}">
                <p14:modId xmlns:p14="http://schemas.microsoft.com/office/powerpoint/2010/main" val="2454556072"/>
              </p:ext>
            </p:extLst>
          </p:nvPr>
        </p:nvGraphicFramePr>
        <p:xfrm>
          <a:off x="946547" y="1509791"/>
          <a:ext cx="7393643" cy="31511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Outlook and Pay</a:t>
            </a:r>
            <a:endParaRPr dirty="0"/>
          </a:p>
        </p:txBody>
      </p:sp>
      <p:pic>
        <p:nvPicPr>
          <p:cNvPr id="140" name="Google Shape;140;p24"/>
          <p:cNvPicPr preferRelativeResize="0"/>
          <p:nvPr/>
        </p:nvPicPr>
        <p:blipFill>
          <a:blip r:embed="rId3">
            <a:alphaModFix/>
          </a:blip>
          <a:stretch>
            <a:fillRect/>
          </a:stretch>
        </p:blipFill>
        <p:spPr>
          <a:xfrm>
            <a:off x="642950" y="1061125"/>
            <a:ext cx="6684824" cy="40300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Shape 144"/>
        <p:cNvGrpSpPr/>
        <p:nvPr/>
      </p:nvGrpSpPr>
      <p:grpSpPr>
        <a:xfrm>
          <a:off x="0" y="0"/>
          <a:ext cx="0" cy="0"/>
          <a:chOff x="0" y="0"/>
          <a:chExt cx="0" cy="0"/>
        </a:xfrm>
      </p:grpSpPr>
      <p:sp>
        <p:nvSpPr>
          <p:cNvPr id="151" name="Rectangle 150">
            <a:extLst>
              <a:ext uri="{FF2B5EF4-FFF2-40B4-BE49-F238E27FC236}">
                <a16:creationId xmlns:a16="http://schemas.microsoft.com/office/drawing/2014/main" id="{8BA3D8AB-075F-4BA0-86FD-E58CCD85B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69630" y="0"/>
            <a:ext cx="6858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53" name="Rectangle 152">
            <a:extLst>
              <a:ext uri="{FF2B5EF4-FFF2-40B4-BE49-F238E27FC236}">
                <a16:creationId xmlns:a16="http://schemas.microsoft.com/office/drawing/2014/main" id="{C758EC8D-68D1-4138-B719-BE00C78AD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155432"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514579E4-5B5F-42C9-B08F-A904C81B1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108"/>
            <a:ext cx="1917618" cy="51434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Google Shape;145;p25"/>
          <p:cNvSpPr txBox="1">
            <a:spLocks noGrp="1"/>
          </p:cNvSpPr>
          <p:nvPr>
            <p:ph type="title"/>
          </p:nvPr>
        </p:nvSpPr>
        <p:spPr>
          <a:xfrm rot="16200000">
            <a:off x="-992178" y="1886208"/>
            <a:ext cx="3790950" cy="1466331"/>
          </a:xfrm>
          <a:prstGeom prst="rect">
            <a:avLst/>
          </a:prstGeom>
        </p:spPr>
        <p:txBody>
          <a:bodyPr spcFirstLastPara="1" vert="horz" lIns="91440" tIns="45720" rIns="91440" bIns="45720" rtlCol="0" anchor="b" anchorCtr="0">
            <a:normAutofit/>
          </a:bodyPr>
          <a:lstStyle/>
          <a:p>
            <a:pPr marL="0" lvl="0" indent="0" algn="r" defTabSz="914400">
              <a:spcBef>
                <a:spcPct val="0"/>
              </a:spcBef>
              <a:spcAft>
                <a:spcPts val="0"/>
              </a:spcAft>
            </a:pPr>
            <a:r>
              <a:rPr lang="en-US" sz="3000" spc="-50">
                <a:solidFill>
                  <a:srgbClr val="FFFFFF"/>
                </a:solidFill>
              </a:rPr>
              <a:t>Advice for Stats Majors</a:t>
            </a:r>
          </a:p>
        </p:txBody>
      </p:sp>
      <p:sp>
        <p:nvSpPr>
          <p:cNvPr id="170" name="Google Shape;146;p25"/>
          <p:cNvSpPr txBox="1">
            <a:spLocks noGrp="1"/>
          </p:cNvSpPr>
          <p:nvPr>
            <p:ph type="body" idx="1"/>
          </p:nvPr>
        </p:nvSpPr>
        <p:spPr>
          <a:xfrm>
            <a:off x="2326990" y="723899"/>
            <a:ext cx="5002890" cy="3905251"/>
          </a:xfrm>
          <a:prstGeom prst="rect">
            <a:avLst/>
          </a:prstGeom>
          <a:noFill/>
        </p:spPr>
        <p:txBody>
          <a:bodyPr spcFirstLastPara="1" vert="horz" lIns="91440" tIns="45720" rIns="91440" bIns="45720" rtlCol="0" anchor="t" anchorCtr="0">
            <a:normAutofit/>
          </a:bodyPr>
          <a:lstStyle/>
          <a:p>
            <a:pPr marL="457200" lvl="0" indent="-182880" defTabSz="914400">
              <a:spcBef>
                <a:spcPts val="0"/>
              </a:spcBef>
              <a:spcAft>
                <a:spcPts val="600"/>
              </a:spcAft>
              <a:buSzPct val="100000"/>
              <a:buChar char="●"/>
            </a:pPr>
            <a:r>
              <a:rPr lang="en-US" sz="700" dirty="0"/>
              <a:t>Write lots of code and practice communication. Your two main activities will be programming and going to meetings</a:t>
            </a:r>
          </a:p>
          <a:p>
            <a:pPr marL="457200" lvl="0" indent="-182880" defTabSz="914400">
              <a:spcBef>
                <a:spcPts val="0"/>
              </a:spcBef>
              <a:spcAft>
                <a:spcPts val="600"/>
              </a:spcAft>
              <a:buSzPct val="100000"/>
              <a:buChar char="●"/>
            </a:pPr>
            <a:r>
              <a:rPr lang="en-US" sz="700" dirty="0"/>
              <a:t>I did not choose a Master’s in DS or Stats because I was learning advanced stats from other sources. If you’re doing an MS in Stats, consider learning another domain on your own to compliment</a:t>
            </a:r>
          </a:p>
          <a:p>
            <a:pPr marL="457200" lvl="0" indent="-182880" defTabSz="914400">
              <a:spcBef>
                <a:spcPts val="0"/>
              </a:spcBef>
              <a:spcAft>
                <a:spcPts val="600"/>
              </a:spcAft>
              <a:buSzPct val="100000"/>
              <a:buChar char="●"/>
            </a:pPr>
            <a:r>
              <a:rPr lang="en-US" sz="700" dirty="0"/>
              <a:t>Know your distributions and the </a:t>
            </a:r>
            <a:r>
              <a:rPr lang="en-US" sz="700" dirty="0" err="1"/>
              <a:t>mathy</a:t>
            </a:r>
            <a:r>
              <a:rPr lang="en-US" sz="700" dirty="0"/>
              <a:t> side of data science. SOA manuals are great for this. Deep learning is all over the news, but traditional methods are what you see day-to-day</a:t>
            </a:r>
          </a:p>
          <a:p>
            <a:pPr marL="457200" lvl="0" indent="-182880" defTabSz="914400">
              <a:spcBef>
                <a:spcPts val="0"/>
              </a:spcBef>
              <a:spcAft>
                <a:spcPts val="600"/>
              </a:spcAft>
              <a:buSzPct val="100000"/>
              <a:buChar char="●"/>
            </a:pPr>
            <a:r>
              <a:rPr lang="en-US" sz="700" dirty="0"/>
              <a:t>A good milestone is when you can write a long, complex Monte-Carlo simulation from scratch using multiple distributions and visualize results with a variety of plots</a:t>
            </a:r>
          </a:p>
          <a:p>
            <a:pPr marL="457200" lvl="0" indent="-182880" defTabSz="914400">
              <a:spcBef>
                <a:spcPts val="0"/>
              </a:spcBef>
              <a:spcAft>
                <a:spcPts val="600"/>
              </a:spcAft>
              <a:buSzPct val="100000"/>
              <a:buChar char="●"/>
            </a:pPr>
            <a:r>
              <a:rPr lang="en-US" sz="700" dirty="0"/>
              <a:t>Data visualization is a key skill and is much more important than you think it is. Learn the </a:t>
            </a:r>
            <a:r>
              <a:rPr lang="en-US" sz="700" dirty="0" err="1"/>
              <a:t>Github</a:t>
            </a:r>
            <a:r>
              <a:rPr lang="en-US" sz="700" dirty="0"/>
              <a:t>/</a:t>
            </a:r>
            <a:r>
              <a:rPr lang="en-US" sz="700" dirty="0" err="1"/>
              <a:t>kaggle</a:t>
            </a:r>
            <a:r>
              <a:rPr lang="en-US" sz="700" dirty="0"/>
              <a:t> is your real resume</a:t>
            </a:r>
          </a:p>
          <a:p>
            <a:pPr marL="457200" lvl="0" indent="-182880" defTabSz="914400">
              <a:spcBef>
                <a:spcPts val="0"/>
              </a:spcBef>
              <a:spcAft>
                <a:spcPts val="600"/>
              </a:spcAft>
              <a:buSzPct val="100000"/>
              <a:buChar char="●"/>
            </a:pPr>
            <a:r>
              <a:rPr lang="en-US" sz="700" dirty="0"/>
              <a:t>The best time to learn Git was yesterday</a:t>
            </a:r>
          </a:p>
          <a:p>
            <a:pPr marL="457200" lvl="0" indent="-182880" defTabSz="914400">
              <a:spcBef>
                <a:spcPts val="0"/>
              </a:spcBef>
              <a:spcAft>
                <a:spcPts val="600"/>
              </a:spcAft>
              <a:buSzPct val="100000"/>
              <a:buChar char="●"/>
            </a:pPr>
            <a:r>
              <a:rPr lang="en-US" sz="700" dirty="0"/>
              <a:t>Udemy/</a:t>
            </a:r>
            <a:r>
              <a:rPr lang="en-US" sz="700" dirty="0" err="1"/>
              <a:t>Datacamp</a:t>
            </a:r>
            <a:r>
              <a:rPr lang="en-US" sz="700" dirty="0"/>
              <a:t> fine for first steps, but move past superficial learning materials. Technical interviews will test whether you really understand the techniques</a:t>
            </a:r>
          </a:p>
          <a:p>
            <a:pPr marL="457200" lvl="0" indent="-182880" defTabSz="914400">
              <a:spcBef>
                <a:spcPts val="0"/>
              </a:spcBef>
              <a:spcAft>
                <a:spcPts val="600"/>
              </a:spcAft>
              <a:buSzPct val="100000"/>
              <a:buChar char="●"/>
            </a:pPr>
            <a:r>
              <a:rPr lang="en-US" sz="700" dirty="0"/>
              <a:t>Python is the lingua franca of modern data science, but learn some SAS and R as well. Books focusing on R tend to be deeper than those written for Python</a:t>
            </a:r>
          </a:p>
          <a:p>
            <a:pPr marL="457200" lvl="0" indent="-182880" defTabSz="914400">
              <a:spcBef>
                <a:spcPts val="0"/>
              </a:spcBef>
              <a:spcAft>
                <a:spcPts val="600"/>
              </a:spcAft>
              <a:buSzPct val="100000"/>
              <a:buChar char="●"/>
            </a:pPr>
            <a:r>
              <a:rPr lang="en-US" sz="700" dirty="0"/>
              <a:t>Learn every day. At </a:t>
            </a:r>
            <a:r>
              <a:rPr lang="en-US" sz="700" dirty="0" err="1"/>
              <a:t>WoodMac</a:t>
            </a:r>
            <a:r>
              <a:rPr lang="en-US" sz="700" dirty="0"/>
              <a:t> we had one day per week of protected study time</a:t>
            </a:r>
          </a:p>
          <a:p>
            <a:pPr marL="457200" lvl="0" indent="-182880" defTabSz="914400">
              <a:spcBef>
                <a:spcPts val="0"/>
              </a:spcBef>
              <a:spcAft>
                <a:spcPts val="600"/>
              </a:spcAft>
              <a:buSzPct val="100000"/>
              <a:buChar char="●"/>
            </a:pPr>
            <a:r>
              <a:rPr lang="en-US" sz="700" dirty="0"/>
              <a:t>Don’t feel like you need to learn every single technique. Focus on what you like. You’ll be a part of a team. I was “the GLM guy” at </a:t>
            </a:r>
            <a:r>
              <a:rPr lang="en-US" sz="700" dirty="0" err="1"/>
              <a:t>WoodMac</a:t>
            </a:r>
            <a:endParaRPr lang="en-US" sz="700" dirty="0"/>
          </a:p>
          <a:p>
            <a:pPr marL="457200" lvl="0" indent="-182880" defTabSz="914400">
              <a:spcBef>
                <a:spcPts val="0"/>
              </a:spcBef>
              <a:spcAft>
                <a:spcPts val="600"/>
              </a:spcAft>
              <a:buSzPct val="100000"/>
              <a:buChar char="●"/>
            </a:pPr>
            <a:r>
              <a:rPr lang="en-US" sz="700" dirty="0"/>
              <a:t>Decision trees and time series are both very popular. Learn bagging, boosting, random forests, and TS topics thru SARIMAX</a:t>
            </a:r>
          </a:p>
        </p:txBody>
      </p:sp>
      <p:sp>
        <p:nvSpPr>
          <p:cNvPr id="157" name="Rectangle 156">
            <a:extLst>
              <a:ext uri="{FF2B5EF4-FFF2-40B4-BE49-F238E27FC236}">
                <a16:creationId xmlns:a16="http://schemas.microsoft.com/office/drawing/2014/main" id="{B41BF6CF-E1B8-4EE2-9AE1-86A58DAFD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69630" y="0"/>
            <a:ext cx="6858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Resources Recommendations</a:t>
            </a:r>
            <a:endParaRPr dirty="0"/>
          </a:p>
        </p:txBody>
      </p:sp>
      <p:sp>
        <p:nvSpPr>
          <p:cNvPr id="152" name="Google Shape;152;p26"/>
          <p:cNvSpPr txBox="1">
            <a:spLocks noGrp="1"/>
          </p:cNvSpPr>
          <p:nvPr>
            <p:ph type="body" idx="1"/>
          </p:nvPr>
        </p:nvSpPr>
        <p:spPr>
          <a:xfrm>
            <a:off x="131591" y="1152475"/>
            <a:ext cx="8520600" cy="3416400"/>
          </a:xfrm>
          <a:prstGeom prst="rect">
            <a:avLst/>
          </a:prstGeom>
        </p:spPr>
        <p:txBody>
          <a:bodyPr spcFirstLastPara="1" wrap="square" lIns="91425" tIns="91425" rIns="91425" bIns="91425" anchor="t" anchorCtr="0">
            <a:normAutofit/>
          </a:bodyPr>
          <a:lstStyle/>
          <a:p>
            <a:pPr marL="0" indent="0">
              <a:spcAft>
                <a:spcPts val="1200"/>
              </a:spcAft>
              <a:buNone/>
            </a:pPr>
            <a:r>
              <a:rPr lang="en-US" sz="1200" dirty="0">
                <a:solidFill>
                  <a:schemeClr val="tx1">
                    <a:lumMod val="85000"/>
                    <a:lumOff val="15000"/>
                  </a:schemeClr>
                </a:solidFill>
                <a:latin typeface="Arial" panose="020B0604020202020204" pitchFamily="34" charset="0"/>
                <a:cs typeface="Arial" panose="020B0604020202020204" pitchFamily="34" charset="0"/>
              </a:rPr>
              <a:t>Generalized Linear Models With Examples in R (Springer Texts in Statistics) 1st ed. 2018 Edition 978-1441901170</a:t>
            </a:r>
          </a:p>
          <a:p>
            <a:pPr marL="0" indent="0">
              <a:spcAft>
                <a:spcPts val="1200"/>
              </a:spcAft>
              <a:buNone/>
            </a:pPr>
            <a:r>
              <a:rPr lang="en-US" sz="1200" dirty="0">
                <a:solidFill>
                  <a:schemeClr val="tx1">
                    <a:lumMod val="85000"/>
                    <a:lumOff val="15000"/>
                  </a:schemeClr>
                </a:solidFill>
                <a:latin typeface="Arial" panose="020B0604020202020204" pitchFamily="34" charset="0"/>
                <a:cs typeface="Arial" panose="020B0604020202020204" pitchFamily="34" charset="0"/>
              </a:rPr>
              <a:t>Fluent Python ISBN: 9781492056355</a:t>
            </a:r>
          </a:p>
          <a:p>
            <a:pPr marL="0" indent="0">
              <a:spcAft>
                <a:spcPts val="1200"/>
              </a:spcAft>
              <a:buNone/>
            </a:pPr>
            <a:r>
              <a:rPr lang="en-US" sz="1200" dirty="0">
                <a:solidFill>
                  <a:schemeClr val="tx1">
                    <a:lumMod val="85000"/>
                    <a:lumOff val="15000"/>
                  </a:schemeClr>
                </a:solidFill>
                <a:latin typeface="Arial" panose="020B0604020202020204" pitchFamily="34" charset="0"/>
                <a:cs typeface="Arial" panose="020B0604020202020204" pitchFamily="34" charset="0"/>
              </a:rPr>
              <a:t>Python for Data Analysis </a:t>
            </a:r>
            <a:r>
              <a:rPr lang="en-US" sz="1200" dirty="0">
                <a:solidFill>
                  <a:schemeClr val="tx1">
                    <a:lumMod val="85000"/>
                    <a:lumOff val="15000"/>
                  </a:schemeClr>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https://wesmckinney.com/book/</a:t>
            </a:r>
            <a:endParaRPr lang="en-US" sz="1200" dirty="0">
              <a:solidFill>
                <a:schemeClr val="tx1">
                  <a:lumMod val="85000"/>
                  <a:lumOff val="15000"/>
                </a:schemeClr>
              </a:solidFill>
              <a:latin typeface="Arial" panose="020B0604020202020204" pitchFamily="34" charset="0"/>
              <a:cs typeface="Arial" panose="020B0604020202020204" pitchFamily="34" charset="0"/>
            </a:endParaRPr>
          </a:p>
          <a:p>
            <a:pPr marL="0" indent="0">
              <a:spcAft>
                <a:spcPts val="1200"/>
              </a:spcAft>
              <a:buNone/>
            </a:pPr>
            <a:r>
              <a:rPr lang="en-US" sz="1200" dirty="0">
                <a:solidFill>
                  <a:schemeClr val="tx1">
                    <a:lumMod val="85000"/>
                    <a:lumOff val="15000"/>
                  </a:schemeClr>
                </a:solidFill>
                <a:latin typeface="Arial" panose="020B0604020202020204" pitchFamily="34" charset="0"/>
                <a:cs typeface="Arial" panose="020B0604020202020204" pitchFamily="34" charset="0"/>
              </a:rPr>
              <a:t>R for Data Science </a:t>
            </a:r>
            <a:r>
              <a:rPr lang="en-US" sz="1200" dirty="0">
                <a:solidFill>
                  <a:schemeClr val="tx1">
                    <a:lumMod val="85000"/>
                    <a:lumOff val="1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https://r4ds.had.co.nz/</a:t>
            </a:r>
            <a:endParaRPr lang="en-US" sz="1200" dirty="0">
              <a:solidFill>
                <a:schemeClr val="tx1">
                  <a:lumMod val="85000"/>
                  <a:lumOff val="15000"/>
                </a:schemeClr>
              </a:solidFill>
              <a:latin typeface="Arial" panose="020B0604020202020204" pitchFamily="34" charset="0"/>
              <a:cs typeface="Arial" panose="020B0604020202020204" pitchFamily="34" charset="0"/>
            </a:endParaRPr>
          </a:p>
          <a:p>
            <a:pPr marL="0" indent="0">
              <a:spcAft>
                <a:spcPts val="1200"/>
              </a:spcAft>
              <a:buNone/>
            </a:pPr>
            <a:r>
              <a:rPr lang="en-US" sz="1200" dirty="0">
                <a:solidFill>
                  <a:schemeClr val="tx1">
                    <a:lumMod val="85000"/>
                    <a:lumOff val="15000"/>
                  </a:schemeClr>
                </a:solidFill>
                <a:latin typeface="Arial" panose="020B0604020202020204" pitchFamily="34" charset="0"/>
                <a:cs typeface="Arial" panose="020B0604020202020204" pitchFamily="34" charset="0"/>
              </a:rPr>
              <a:t>Data Visualization </a:t>
            </a:r>
            <a:r>
              <a:rPr lang="en-US" sz="1200" dirty="0">
                <a:solidFill>
                  <a:schemeClr val="tx1">
                    <a:lumMod val="85000"/>
                    <a:lumOff val="15000"/>
                  </a:schemeClr>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https://socviz.co/</a:t>
            </a:r>
            <a:r>
              <a:rPr lang="en-US" sz="1200" dirty="0">
                <a:solidFill>
                  <a:schemeClr val="tx1">
                    <a:lumMod val="85000"/>
                    <a:lumOff val="15000"/>
                  </a:schemeClr>
                </a:solidFill>
                <a:latin typeface="Arial" panose="020B0604020202020204" pitchFamily="34" charset="0"/>
                <a:cs typeface="Arial" panose="020B0604020202020204" pitchFamily="34" charset="0"/>
              </a:rPr>
              <a:t> </a:t>
            </a:r>
          </a:p>
          <a:p>
            <a:pPr marL="0" indent="0">
              <a:spcAft>
                <a:spcPts val="1200"/>
              </a:spcAft>
              <a:buNone/>
            </a:pPr>
            <a:r>
              <a:rPr lang="en-US" sz="1200" dirty="0">
                <a:solidFill>
                  <a:schemeClr val="tx1">
                    <a:lumMod val="85000"/>
                    <a:lumOff val="15000"/>
                  </a:schemeClr>
                </a:solidFill>
                <a:latin typeface="Arial" panose="020B0604020202020204" pitchFamily="34" charset="0"/>
                <a:cs typeface="Arial" panose="020B0604020202020204" pitchFamily="34" charset="0"/>
              </a:rPr>
              <a:t>“Grammar of Graphics” </a:t>
            </a:r>
            <a:r>
              <a:rPr lang="en-US" sz="1200" dirty="0">
                <a:solidFill>
                  <a:schemeClr val="tx1">
                    <a:lumMod val="85000"/>
                    <a:lumOff val="15000"/>
                  </a:schemeClr>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https://byrneslab.net/classes/biol607/readings/wickham_layered-grammar.pdf</a:t>
            </a:r>
            <a:endParaRPr lang="en-US" sz="1200" dirty="0">
              <a:solidFill>
                <a:schemeClr val="tx1">
                  <a:lumMod val="85000"/>
                  <a:lumOff val="15000"/>
                </a:schemeClr>
              </a:solidFill>
              <a:latin typeface="Arial" panose="020B0604020202020204" pitchFamily="34" charset="0"/>
              <a:cs typeface="Arial" panose="020B0604020202020204" pitchFamily="34" charset="0"/>
            </a:endParaRPr>
          </a:p>
          <a:p>
            <a:pPr marL="0" indent="0">
              <a:spcAft>
                <a:spcPts val="1200"/>
              </a:spcAft>
              <a:buNone/>
            </a:pPr>
            <a:r>
              <a:rPr lang="en-US" sz="1200" dirty="0" err="1">
                <a:solidFill>
                  <a:schemeClr val="tx1">
                    <a:lumMod val="85000"/>
                    <a:lumOff val="15000"/>
                  </a:schemeClr>
                </a:solidFill>
                <a:latin typeface="Arial" panose="020B0604020202020204" pitchFamily="34" charset="0"/>
                <a:cs typeface="Arial" panose="020B0604020202020204" pitchFamily="34" charset="0"/>
              </a:rPr>
              <a:t>Actex</a:t>
            </a:r>
            <a:r>
              <a:rPr lang="en-US" sz="1200" dirty="0">
                <a:solidFill>
                  <a:schemeClr val="tx1">
                    <a:lumMod val="85000"/>
                    <a:lumOff val="15000"/>
                  </a:schemeClr>
                </a:solidFill>
                <a:latin typeface="Arial" panose="020B0604020202020204" pitchFamily="34" charset="0"/>
                <a:cs typeface="Arial" panose="020B0604020202020204" pitchFamily="34" charset="0"/>
              </a:rPr>
              <a:t> Manuals for SOA Exams P, SRM, PA </a:t>
            </a:r>
            <a:r>
              <a:rPr lang="en-US" sz="1200" dirty="0">
                <a:solidFill>
                  <a:schemeClr val="tx1">
                    <a:lumMod val="85000"/>
                    <a:lumOff val="15000"/>
                  </a:schemeClr>
                </a:solidFill>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www.actuarialbookstore.com</a:t>
            </a:r>
            <a:endParaRPr lang="en-US" sz="1200" dirty="0">
              <a:solidFill>
                <a:schemeClr val="tx1">
                  <a:lumMod val="85000"/>
                  <a:lumOff val="15000"/>
                </a:schemeClr>
              </a:solidFill>
              <a:latin typeface="Arial" panose="020B0604020202020204" pitchFamily="34" charset="0"/>
              <a:cs typeface="Arial" panose="020B0604020202020204" pitchFamily="34" charset="0"/>
            </a:endParaRPr>
          </a:p>
          <a:p>
            <a:pPr marL="0" indent="0">
              <a:spcAft>
                <a:spcPts val="1200"/>
              </a:spcAft>
              <a:buNone/>
            </a:pPr>
            <a:r>
              <a:rPr lang="en-US" sz="1200" dirty="0">
                <a:solidFill>
                  <a:schemeClr val="tx1">
                    <a:lumMod val="85000"/>
                    <a:lumOff val="15000"/>
                  </a:schemeClr>
                </a:solidFill>
                <a:latin typeface="Arial" panose="020B0604020202020204" pitchFamily="34" charset="0"/>
                <a:cs typeface="Arial" panose="020B0604020202020204" pitchFamily="34" charset="0"/>
              </a:rPr>
              <a:t>An Introduction to Statistical Learning (ISLR) https://www.statlearning.com/</a:t>
            </a:r>
          </a:p>
          <a:p>
            <a:pPr marL="0" indent="0">
              <a:spcAft>
                <a:spcPts val="1200"/>
              </a:spcAft>
              <a:buNone/>
            </a:pPr>
            <a:endParaRPr lang="en-US" sz="800" dirty="0"/>
          </a:p>
          <a:p>
            <a:pPr marL="0" indent="0">
              <a:spcAft>
                <a:spcPts val="1200"/>
              </a:spcAft>
              <a:buNone/>
            </a:pPr>
            <a:endParaRPr lang="en-US" b="1" i="0" dirty="0">
              <a:solidFill>
                <a:srgbClr val="BFBFBF"/>
              </a:solidFill>
              <a:effectLst/>
              <a:latin typeface="Amazon Ember"/>
            </a:endParaRPr>
          </a:p>
          <a:p>
            <a:pPr marL="0" lvl="0" indent="0" algn="l" rtl="0">
              <a:spcBef>
                <a:spcPts val="0"/>
              </a:spcBef>
              <a:spcAft>
                <a:spcPts val="1200"/>
              </a:spcAft>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88DCB-FFCD-BC6A-AF74-028A4501B3D3}"/>
              </a:ext>
            </a:extLst>
          </p:cNvPr>
          <p:cNvSpPr>
            <a:spLocks noGrp="1"/>
          </p:cNvSpPr>
          <p:nvPr>
            <p:ph type="title"/>
          </p:nvPr>
        </p:nvSpPr>
        <p:spPr/>
        <p:txBody>
          <a:bodyPr>
            <a:normAutofit fontScale="90000"/>
          </a:bodyPr>
          <a:lstStyle/>
          <a:p>
            <a:r>
              <a:rPr lang="en-US" dirty="0"/>
              <a:t>Link to Presentation</a:t>
            </a:r>
          </a:p>
        </p:txBody>
      </p:sp>
      <p:pic>
        <p:nvPicPr>
          <p:cNvPr id="5" name="Picture 4" descr="Qr code&#10;&#10;Description automatically generated">
            <a:extLst>
              <a:ext uri="{FF2B5EF4-FFF2-40B4-BE49-F238E27FC236}">
                <a16:creationId xmlns:a16="http://schemas.microsoft.com/office/drawing/2014/main" id="{A29F5532-71E6-9668-082D-A4E8BBB806C3}"/>
              </a:ext>
            </a:extLst>
          </p:cNvPr>
          <p:cNvPicPr>
            <a:picLocks noChangeAspect="1"/>
          </p:cNvPicPr>
          <p:nvPr/>
        </p:nvPicPr>
        <p:blipFill>
          <a:blip r:embed="rId2"/>
          <a:stretch>
            <a:fillRect/>
          </a:stretch>
        </p:blipFill>
        <p:spPr>
          <a:xfrm>
            <a:off x="2366271" y="976130"/>
            <a:ext cx="4167369" cy="4167369"/>
          </a:xfrm>
          <a:prstGeom prst="rect">
            <a:avLst/>
          </a:prstGeom>
        </p:spPr>
      </p:pic>
    </p:spTree>
    <p:extLst>
      <p:ext uri="{BB962C8B-B14F-4D97-AF65-F5344CB8AC3E}">
        <p14:creationId xmlns:p14="http://schemas.microsoft.com/office/powerpoint/2010/main" val="1684890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Goals</a:t>
            </a:r>
            <a:endParaRPr dirty="0"/>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Introduce data science if you’re new, offer some advice if you’re not</a:t>
            </a:r>
            <a:endParaRPr dirty="0"/>
          </a:p>
          <a:p>
            <a:pPr marL="457200" lvl="0" indent="-342900" algn="l" rtl="0">
              <a:spcBef>
                <a:spcPts val="0"/>
              </a:spcBef>
              <a:spcAft>
                <a:spcPts val="0"/>
              </a:spcAft>
              <a:buSzPts val="1800"/>
              <a:buChar char="●"/>
            </a:pPr>
            <a:r>
              <a:rPr lang="en" dirty="0"/>
              <a:t>Discuss common problems and techniques</a:t>
            </a:r>
            <a:endParaRPr dirty="0"/>
          </a:p>
          <a:p>
            <a:pPr marL="457200" lvl="0" indent="-342900" algn="l" rtl="0">
              <a:spcBef>
                <a:spcPts val="0"/>
              </a:spcBef>
              <a:spcAft>
                <a:spcPts val="0"/>
              </a:spcAft>
              <a:buSzPts val="1800"/>
              <a:buChar char="●"/>
            </a:pPr>
            <a:r>
              <a:rPr lang="en" dirty="0"/>
              <a:t>Advice for non-stats majors</a:t>
            </a:r>
            <a:endParaRPr dirty="0"/>
          </a:p>
          <a:p>
            <a:pPr marL="457200" lvl="0" indent="-342900" algn="l" rtl="0">
              <a:spcBef>
                <a:spcPts val="0"/>
              </a:spcBef>
              <a:spcAft>
                <a:spcPts val="0"/>
              </a:spcAft>
              <a:buSzPts val="1800"/>
              <a:buChar char="●"/>
            </a:pPr>
            <a:r>
              <a:rPr lang="en" dirty="0"/>
              <a:t>My path to becoming a data scientist / advice for stats majors</a:t>
            </a:r>
            <a:endParaRPr dirty="0"/>
          </a:p>
          <a:p>
            <a:pPr marL="457200" lvl="0" indent="-342900" algn="l" rtl="0">
              <a:spcBef>
                <a:spcPts val="0"/>
              </a:spcBef>
              <a:spcAft>
                <a:spcPts val="0"/>
              </a:spcAft>
              <a:buSzPts val="1800"/>
              <a:buChar char="●"/>
            </a:pPr>
            <a:r>
              <a:rPr lang="en" dirty="0"/>
              <a:t>Key skills</a:t>
            </a:r>
            <a:endParaRPr dirty="0"/>
          </a:p>
          <a:p>
            <a:pPr marL="457200" lvl="0" indent="-342900" algn="l" rtl="0">
              <a:spcBef>
                <a:spcPts val="0"/>
              </a:spcBef>
              <a:spcAft>
                <a:spcPts val="0"/>
              </a:spcAft>
              <a:buSzPts val="1800"/>
              <a:buChar char="●"/>
            </a:pPr>
            <a:r>
              <a:rPr lang="en" dirty="0"/>
              <a:t>Working in a data lab</a:t>
            </a:r>
            <a:endParaRPr dirty="0"/>
          </a:p>
          <a:p>
            <a:pPr marL="457200" lvl="0" indent="-342900" algn="l" rtl="0">
              <a:spcBef>
                <a:spcPts val="0"/>
              </a:spcBef>
              <a:spcAft>
                <a:spcPts val="0"/>
              </a:spcAft>
              <a:buSzPts val="1800"/>
              <a:buChar char="●"/>
            </a:pPr>
            <a:r>
              <a:rPr lang="en" dirty="0"/>
              <a:t>Data Scientist’s toolbox / technical stack</a:t>
            </a:r>
            <a:endParaRPr dirty="0"/>
          </a:p>
          <a:p>
            <a:pPr marL="457200" lvl="0" indent="-342900" algn="l" rtl="0">
              <a:spcBef>
                <a:spcPts val="0"/>
              </a:spcBef>
              <a:spcAft>
                <a:spcPts val="0"/>
              </a:spcAft>
              <a:buSzPts val="1800"/>
              <a:buChar char="●"/>
            </a:pPr>
            <a:r>
              <a:rPr lang="en" dirty="0"/>
              <a:t>Career outlook</a:t>
            </a:r>
            <a:endParaRPr dirty="0"/>
          </a:p>
          <a:p>
            <a:pPr marL="457200" lvl="0" indent="-342900" algn="l" rtl="0">
              <a:spcBef>
                <a:spcPts val="0"/>
              </a:spcBef>
              <a:spcAft>
                <a:spcPts val="0"/>
              </a:spcAft>
              <a:buSzPts val="1800"/>
              <a:buChar char="●"/>
            </a:pPr>
            <a:r>
              <a:rPr lang="en" dirty="0"/>
              <a:t>Resources handout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5"/>
        <p:cNvGrpSpPr/>
        <p:nvPr/>
      </p:nvGrpSpPr>
      <p:grpSpPr>
        <a:xfrm>
          <a:off x="0" y="0"/>
          <a:ext cx="0" cy="0"/>
          <a:chOff x="0" y="0"/>
          <a:chExt cx="0" cy="0"/>
        </a:xfrm>
      </p:grpSpPr>
      <p:sp>
        <p:nvSpPr>
          <p:cNvPr id="80" name="Rectangle 72">
            <a:extLst>
              <a:ext uri="{FF2B5EF4-FFF2-40B4-BE49-F238E27FC236}">
                <a16:creationId xmlns:a16="http://schemas.microsoft.com/office/drawing/2014/main" id="{C68C397E-C9BC-4DE8-986D-204E427AD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69630" y="0"/>
            <a:ext cx="6858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81" name="Rectangle 74">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65692"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Google Shape;66;p15"/>
          <p:cNvSpPr txBox="1">
            <a:spLocks noGrp="1"/>
          </p:cNvSpPr>
          <p:nvPr>
            <p:ph type="title"/>
          </p:nvPr>
        </p:nvSpPr>
        <p:spPr>
          <a:xfrm>
            <a:off x="946403" y="274320"/>
            <a:ext cx="7393787" cy="994171"/>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4400" spc="-50" dirty="0"/>
              <a:t>What is Data Science?</a:t>
            </a:r>
          </a:p>
        </p:txBody>
      </p:sp>
      <p:sp>
        <p:nvSpPr>
          <p:cNvPr id="82" name="Rectangle 76">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58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22793" y="0"/>
            <a:ext cx="3429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83" name="Google Shape;67;p15">
            <a:extLst>
              <a:ext uri="{FF2B5EF4-FFF2-40B4-BE49-F238E27FC236}">
                <a16:creationId xmlns:a16="http://schemas.microsoft.com/office/drawing/2014/main" id="{00A7BDD3-13D2-F9F6-CFAA-2F87A161D02F}"/>
              </a:ext>
            </a:extLst>
          </p:cNvPr>
          <p:cNvGraphicFramePr/>
          <p:nvPr>
            <p:extLst>
              <p:ext uri="{D42A27DB-BD31-4B8C-83A1-F6EECF244321}">
                <p14:modId xmlns:p14="http://schemas.microsoft.com/office/powerpoint/2010/main" val="4190714705"/>
              </p:ext>
            </p:extLst>
          </p:nvPr>
        </p:nvGraphicFramePr>
        <p:xfrm>
          <a:off x="946547" y="1509791"/>
          <a:ext cx="7393643" cy="31511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1"/>
        <p:cNvGrpSpPr/>
        <p:nvPr/>
      </p:nvGrpSpPr>
      <p:grpSpPr>
        <a:xfrm>
          <a:off x="0" y="0"/>
          <a:ext cx="0" cy="0"/>
          <a:chOff x="0" y="0"/>
          <a:chExt cx="0" cy="0"/>
        </a:xfrm>
      </p:grpSpPr>
      <p:sp>
        <p:nvSpPr>
          <p:cNvPr id="86" name="Rectangle 78">
            <a:extLst>
              <a:ext uri="{FF2B5EF4-FFF2-40B4-BE49-F238E27FC236}">
                <a16:creationId xmlns:a16="http://schemas.microsoft.com/office/drawing/2014/main" id="{C68C397E-C9BC-4DE8-986D-204E427AD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69630" y="0"/>
            <a:ext cx="6858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87" name="Rectangle 80">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65692"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Google Shape;72;p16"/>
          <p:cNvSpPr txBox="1">
            <a:spLocks noGrp="1"/>
          </p:cNvSpPr>
          <p:nvPr>
            <p:ph type="title"/>
          </p:nvPr>
        </p:nvSpPr>
        <p:spPr>
          <a:xfrm>
            <a:off x="946403" y="274320"/>
            <a:ext cx="7393787" cy="994171"/>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4400" spc="-50"/>
              <a:t>About Me</a:t>
            </a:r>
          </a:p>
        </p:txBody>
      </p:sp>
      <p:sp>
        <p:nvSpPr>
          <p:cNvPr id="88" name="Rectangle 82">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58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 name="Rectangle 84">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22793" y="0"/>
            <a:ext cx="3429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89" name="Google Shape;73;p16">
            <a:extLst>
              <a:ext uri="{FF2B5EF4-FFF2-40B4-BE49-F238E27FC236}">
                <a16:creationId xmlns:a16="http://schemas.microsoft.com/office/drawing/2014/main" id="{21D49853-F823-B233-0DA2-6542470E4203}"/>
              </a:ext>
            </a:extLst>
          </p:cNvPr>
          <p:cNvGraphicFramePr/>
          <p:nvPr>
            <p:extLst>
              <p:ext uri="{D42A27DB-BD31-4B8C-83A1-F6EECF244321}">
                <p14:modId xmlns:p14="http://schemas.microsoft.com/office/powerpoint/2010/main" val="824165302"/>
              </p:ext>
            </p:extLst>
          </p:nvPr>
        </p:nvGraphicFramePr>
        <p:xfrm>
          <a:off x="946547" y="1509791"/>
          <a:ext cx="7393643" cy="31511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Common Problems and Techniques</a:t>
            </a:r>
            <a:endParaRPr/>
          </a:p>
        </p:txBody>
      </p:sp>
      <p:sp>
        <p:nvSpPr>
          <p:cNvPr id="79" name="Google Shape;79;p17"/>
          <p:cNvSpPr/>
          <p:nvPr/>
        </p:nvSpPr>
        <p:spPr>
          <a:xfrm>
            <a:off x="5555524" y="1251025"/>
            <a:ext cx="1077900" cy="308100"/>
          </a:xfrm>
          <a:prstGeom prst="roundRect">
            <a:avLst>
              <a:gd name="adj" fmla="val 50000"/>
            </a:avLst>
          </a:prstGeom>
          <a:solidFill>
            <a:srgbClr val="0944A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Statistical Learning</a:t>
            </a:r>
            <a:endParaRPr>
              <a:solidFill>
                <a:srgbClr val="FFFFFF"/>
              </a:solidFill>
            </a:endParaRPr>
          </a:p>
        </p:txBody>
      </p:sp>
      <p:sp>
        <p:nvSpPr>
          <p:cNvPr id="80" name="Google Shape;80;p17"/>
          <p:cNvSpPr/>
          <p:nvPr/>
        </p:nvSpPr>
        <p:spPr>
          <a:xfrm>
            <a:off x="6796149" y="1877575"/>
            <a:ext cx="1077900" cy="308100"/>
          </a:xfrm>
          <a:prstGeom prst="roundRect">
            <a:avLst>
              <a:gd name="adj" fmla="val 50000"/>
            </a:avLst>
          </a:prstGeom>
          <a:solidFill>
            <a:srgbClr val="0D5DD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Unsupervised</a:t>
            </a:r>
            <a:endParaRPr>
              <a:solidFill>
                <a:srgbClr val="FFFFFF"/>
              </a:solidFill>
            </a:endParaRPr>
          </a:p>
        </p:txBody>
      </p:sp>
      <p:sp>
        <p:nvSpPr>
          <p:cNvPr id="81" name="Google Shape;81;p17"/>
          <p:cNvSpPr/>
          <p:nvPr/>
        </p:nvSpPr>
        <p:spPr>
          <a:xfrm>
            <a:off x="4314899" y="1877575"/>
            <a:ext cx="1077900" cy="308100"/>
          </a:xfrm>
          <a:prstGeom prst="roundRect">
            <a:avLst>
              <a:gd name="adj" fmla="val 50000"/>
            </a:avLst>
          </a:prstGeom>
          <a:solidFill>
            <a:srgbClr val="0D5DD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Supervised</a:t>
            </a:r>
            <a:endParaRPr>
              <a:solidFill>
                <a:srgbClr val="FFFFFF"/>
              </a:solidFill>
            </a:endParaRPr>
          </a:p>
        </p:txBody>
      </p:sp>
      <p:sp>
        <p:nvSpPr>
          <p:cNvPr id="82" name="Google Shape;82;p17"/>
          <p:cNvSpPr/>
          <p:nvPr/>
        </p:nvSpPr>
        <p:spPr>
          <a:xfrm>
            <a:off x="3722549" y="2504124"/>
            <a:ext cx="1077900" cy="308100"/>
          </a:xfrm>
          <a:prstGeom prst="roundRect">
            <a:avLst>
              <a:gd name="adj" fmla="val 50000"/>
            </a:avLst>
          </a:prstGeom>
          <a:solidFill>
            <a:srgbClr val="307B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FFFFFF"/>
                </a:solidFill>
                <a:latin typeface="Roboto"/>
                <a:ea typeface="Roboto"/>
                <a:cs typeface="Roboto"/>
                <a:sym typeface="Roboto"/>
              </a:rPr>
              <a:t>Regression</a:t>
            </a:r>
            <a:endParaRPr dirty="0">
              <a:solidFill>
                <a:srgbClr val="FFFFFF"/>
              </a:solidFill>
            </a:endParaRPr>
          </a:p>
        </p:txBody>
      </p:sp>
      <p:sp>
        <p:nvSpPr>
          <p:cNvPr id="83" name="Google Shape;83;p17"/>
          <p:cNvSpPr/>
          <p:nvPr/>
        </p:nvSpPr>
        <p:spPr>
          <a:xfrm>
            <a:off x="4907248" y="2504124"/>
            <a:ext cx="1077900" cy="308100"/>
          </a:xfrm>
          <a:prstGeom prst="roundRect">
            <a:avLst>
              <a:gd name="adj" fmla="val 50000"/>
            </a:avLst>
          </a:prstGeom>
          <a:solidFill>
            <a:srgbClr val="307B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Classification</a:t>
            </a:r>
            <a:endParaRPr>
              <a:solidFill>
                <a:srgbClr val="FFFFFF"/>
              </a:solidFill>
            </a:endParaRPr>
          </a:p>
        </p:txBody>
      </p:sp>
      <p:sp>
        <p:nvSpPr>
          <p:cNvPr id="84" name="Google Shape;84;p17"/>
          <p:cNvSpPr/>
          <p:nvPr/>
        </p:nvSpPr>
        <p:spPr>
          <a:xfrm>
            <a:off x="6203804" y="2504124"/>
            <a:ext cx="1077900" cy="308100"/>
          </a:xfrm>
          <a:prstGeom prst="roundRect">
            <a:avLst>
              <a:gd name="adj" fmla="val 50000"/>
            </a:avLst>
          </a:prstGeom>
          <a:solidFill>
            <a:srgbClr val="307B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PCA</a:t>
            </a:r>
            <a:endParaRPr>
              <a:solidFill>
                <a:srgbClr val="FFFFFF"/>
              </a:solidFill>
            </a:endParaRPr>
          </a:p>
        </p:txBody>
      </p:sp>
      <p:sp>
        <p:nvSpPr>
          <p:cNvPr id="85" name="Google Shape;85;p17"/>
          <p:cNvSpPr/>
          <p:nvPr/>
        </p:nvSpPr>
        <p:spPr>
          <a:xfrm>
            <a:off x="7388503" y="2504124"/>
            <a:ext cx="1077900" cy="308100"/>
          </a:xfrm>
          <a:prstGeom prst="roundRect">
            <a:avLst>
              <a:gd name="adj" fmla="val 50000"/>
            </a:avLst>
          </a:prstGeom>
          <a:solidFill>
            <a:srgbClr val="307B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Clustering</a:t>
            </a:r>
            <a:endParaRPr>
              <a:solidFill>
                <a:srgbClr val="FFFFFF"/>
              </a:solidFill>
            </a:endParaRPr>
          </a:p>
        </p:txBody>
      </p:sp>
      <p:cxnSp>
        <p:nvCxnSpPr>
          <p:cNvPr id="86" name="Google Shape;86;p17"/>
          <p:cNvCxnSpPr>
            <a:stCxn id="79" idx="2"/>
            <a:endCxn id="80" idx="0"/>
          </p:cNvCxnSpPr>
          <p:nvPr/>
        </p:nvCxnSpPr>
        <p:spPr>
          <a:xfrm rot="-5400000" flipH="1">
            <a:off x="6555574" y="1098025"/>
            <a:ext cx="318300" cy="12405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87" name="Google Shape;87;p17"/>
          <p:cNvCxnSpPr>
            <a:stCxn id="81" idx="0"/>
            <a:endCxn id="79" idx="2"/>
          </p:cNvCxnSpPr>
          <p:nvPr/>
        </p:nvCxnSpPr>
        <p:spPr>
          <a:xfrm rot="-5400000">
            <a:off x="5314949" y="1098175"/>
            <a:ext cx="318300" cy="12405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88" name="Google Shape;88;p17"/>
          <p:cNvCxnSpPr>
            <a:stCxn id="81" idx="2"/>
            <a:endCxn id="83" idx="0"/>
          </p:cNvCxnSpPr>
          <p:nvPr/>
        </p:nvCxnSpPr>
        <p:spPr>
          <a:xfrm rot="-5400000" flipH="1">
            <a:off x="4990799" y="2048725"/>
            <a:ext cx="318300" cy="5922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89" name="Google Shape;89;p17"/>
          <p:cNvCxnSpPr>
            <a:stCxn id="82" idx="0"/>
            <a:endCxn id="81" idx="2"/>
          </p:cNvCxnSpPr>
          <p:nvPr/>
        </p:nvCxnSpPr>
        <p:spPr>
          <a:xfrm rot="-5400000">
            <a:off x="4398449" y="2048874"/>
            <a:ext cx="318300" cy="5922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90" name="Google Shape;90;p17"/>
          <p:cNvCxnSpPr>
            <a:stCxn id="80" idx="2"/>
            <a:endCxn id="85" idx="0"/>
          </p:cNvCxnSpPr>
          <p:nvPr/>
        </p:nvCxnSpPr>
        <p:spPr>
          <a:xfrm rot="-5400000" flipH="1">
            <a:off x="7472199" y="2048575"/>
            <a:ext cx="318300" cy="5925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91" name="Google Shape;91;p17"/>
          <p:cNvCxnSpPr>
            <a:stCxn id="84" idx="0"/>
            <a:endCxn id="80" idx="2"/>
          </p:cNvCxnSpPr>
          <p:nvPr/>
        </p:nvCxnSpPr>
        <p:spPr>
          <a:xfrm rot="-5400000">
            <a:off x="6879704" y="2048874"/>
            <a:ext cx="318300" cy="5922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92" name="Google Shape;92;p17"/>
          <p:cNvSpPr txBox="1"/>
          <p:nvPr/>
        </p:nvSpPr>
        <p:spPr>
          <a:xfrm>
            <a:off x="392250" y="1235925"/>
            <a:ext cx="2923200" cy="2770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dirty="0"/>
              <a:t>Linear models</a:t>
            </a:r>
            <a:endParaRPr dirty="0"/>
          </a:p>
          <a:p>
            <a:pPr marL="457200" lvl="0" indent="-317500" algn="l" rtl="0">
              <a:spcBef>
                <a:spcPts val="0"/>
              </a:spcBef>
              <a:spcAft>
                <a:spcPts val="0"/>
              </a:spcAft>
              <a:buSzPts val="1400"/>
              <a:buChar char="●"/>
            </a:pPr>
            <a:r>
              <a:rPr lang="en" dirty="0"/>
              <a:t>Non-linear models GLM</a:t>
            </a:r>
            <a:endParaRPr dirty="0"/>
          </a:p>
          <a:p>
            <a:pPr marL="457200" lvl="0" indent="-317500" algn="l" rtl="0">
              <a:spcBef>
                <a:spcPts val="0"/>
              </a:spcBef>
              <a:spcAft>
                <a:spcPts val="0"/>
              </a:spcAft>
              <a:buSzPts val="1400"/>
              <a:buChar char="●"/>
            </a:pPr>
            <a:r>
              <a:rPr lang="en" dirty="0"/>
              <a:t>Survival analysis</a:t>
            </a:r>
            <a:endParaRPr dirty="0"/>
          </a:p>
          <a:p>
            <a:pPr marL="457200" lvl="0" indent="-317500" algn="l" rtl="0">
              <a:spcBef>
                <a:spcPts val="0"/>
              </a:spcBef>
              <a:spcAft>
                <a:spcPts val="0"/>
              </a:spcAft>
              <a:buSzPts val="1400"/>
              <a:buChar char="●"/>
            </a:pPr>
            <a:r>
              <a:rPr lang="en" dirty="0"/>
              <a:t>Time series</a:t>
            </a:r>
            <a:endParaRPr dirty="0"/>
          </a:p>
          <a:p>
            <a:pPr marL="457200" lvl="0" indent="-317500" algn="l" rtl="0">
              <a:spcBef>
                <a:spcPts val="0"/>
              </a:spcBef>
              <a:spcAft>
                <a:spcPts val="0"/>
              </a:spcAft>
              <a:buSzPts val="1400"/>
              <a:buChar char="●"/>
            </a:pPr>
            <a:r>
              <a:rPr lang="en" dirty="0"/>
              <a:t>KNN</a:t>
            </a:r>
            <a:endParaRPr dirty="0"/>
          </a:p>
          <a:p>
            <a:pPr marL="457200" lvl="0" indent="-317500" algn="l" rtl="0">
              <a:spcBef>
                <a:spcPts val="0"/>
              </a:spcBef>
              <a:spcAft>
                <a:spcPts val="0"/>
              </a:spcAft>
              <a:buSzPts val="1400"/>
              <a:buChar char="●"/>
            </a:pPr>
            <a:r>
              <a:rPr lang="en" dirty="0"/>
              <a:t>SVMs</a:t>
            </a:r>
            <a:endParaRPr dirty="0"/>
          </a:p>
          <a:p>
            <a:pPr marL="457200" lvl="0" indent="-317500" algn="l" rtl="0">
              <a:spcBef>
                <a:spcPts val="0"/>
              </a:spcBef>
              <a:spcAft>
                <a:spcPts val="0"/>
              </a:spcAft>
              <a:buSzPts val="1400"/>
              <a:buChar char="●"/>
            </a:pPr>
            <a:r>
              <a:rPr lang="en" dirty="0"/>
              <a:t>PCA</a:t>
            </a:r>
            <a:endParaRPr dirty="0"/>
          </a:p>
          <a:p>
            <a:pPr marL="457200" lvl="0" indent="-317500" algn="l" rtl="0">
              <a:spcBef>
                <a:spcPts val="0"/>
              </a:spcBef>
              <a:spcAft>
                <a:spcPts val="0"/>
              </a:spcAft>
              <a:buSzPts val="1400"/>
              <a:buChar char="●"/>
            </a:pPr>
            <a:r>
              <a:rPr lang="en" dirty="0"/>
              <a:t>K-Means</a:t>
            </a:r>
            <a:endParaRPr dirty="0"/>
          </a:p>
          <a:p>
            <a:pPr marL="457200" lvl="0" indent="-317500" algn="l" rtl="0">
              <a:spcBef>
                <a:spcPts val="0"/>
              </a:spcBef>
              <a:spcAft>
                <a:spcPts val="0"/>
              </a:spcAft>
              <a:buSzPts val="1400"/>
              <a:buChar char="●"/>
            </a:pPr>
            <a:r>
              <a:rPr lang="en" dirty="0"/>
              <a:t>Splines</a:t>
            </a:r>
            <a:endParaRPr dirty="0"/>
          </a:p>
          <a:p>
            <a:pPr marL="457200" lvl="0" indent="-317500" algn="l" rtl="0">
              <a:spcBef>
                <a:spcPts val="0"/>
              </a:spcBef>
              <a:spcAft>
                <a:spcPts val="0"/>
              </a:spcAft>
              <a:buSzPts val="1400"/>
              <a:buChar char="●"/>
            </a:pPr>
            <a:r>
              <a:rPr lang="en" dirty="0"/>
              <a:t>Decision Trees</a:t>
            </a:r>
            <a:endParaRPr dirty="0"/>
          </a:p>
          <a:p>
            <a:pPr marL="457200" lvl="0" indent="-317500" algn="l" rtl="0">
              <a:spcBef>
                <a:spcPts val="0"/>
              </a:spcBef>
              <a:spcAft>
                <a:spcPts val="0"/>
              </a:spcAft>
              <a:buSzPts val="1400"/>
              <a:buChar char="●"/>
            </a:pPr>
            <a:r>
              <a:rPr lang="en" dirty="0"/>
              <a:t>Neural networks</a:t>
            </a:r>
            <a:endParaRPr dirty="0"/>
          </a:p>
          <a:p>
            <a:pPr marL="457200" lvl="0" indent="-317500" algn="l" rtl="0">
              <a:spcBef>
                <a:spcPts val="0"/>
              </a:spcBef>
              <a:spcAft>
                <a:spcPts val="0"/>
              </a:spcAft>
              <a:buSzPts val="1400"/>
              <a:buChar char="●"/>
            </a:pPr>
            <a:r>
              <a:rPr lang="en" dirty="0"/>
              <a:t>NLP</a:t>
            </a:r>
            <a:endParaRPr dirty="0"/>
          </a:p>
        </p:txBody>
      </p:sp>
      <p:sp>
        <p:nvSpPr>
          <p:cNvPr id="93" name="Google Shape;93;p17"/>
          <p:cNvSpPr txBox="1"/>
          <p:nvPr/>
        </p:nvSpPr>
        <p:spPr>
          <a:xfrm>
            <a:off x="3819403" y="4527900"/>
            <a:ext cx="8216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*ISLR </a:t>
            </a:r>
            <a:r>
              <a:rPr lang="en" u="sng" dirty="0">
                <a:solidFill>
                  <a:schemeClr val="hlink"/>
                </a:solidFill>
                <a:hlinkClick r:id="rId3"/>
              </a:rPr>
              <a:t>https://www.statlearning.com/</a:t>
            </a:r>
            <a:endParaRPr dirty="0"/>
          </a:p>
          <a:p>
            <a:pPr marL="0" lvl="0" indent="0" algn="l" rtl="0">
              <a:spcBef>
                <a:spcPts val="0"/>
              </a:spcBef>
              <a:spcAft>
                <a:spcPts val="0"/>
              </a:spcAft>
              <a:buNone/>
            </a:pPr>
            <a:r>
              <a:rPr lang="en" dirty="0"/>
              <a:t>Great first book on data science</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7"/>
        <p:cNvGrpSpPr/>
        <p:nvPr/>
      </p:nvGrpSpPr>
      <p:grpSpPr>
        <a:xfrm>
          <a:off x="0" y="0"/>
          <a:ext cx="0" cy="0"/>
          <a:chOff x="0" y="0"/>
          <a:chExt cx="0" cy="0"/>
        </a:xfrm>
      </p:grpSpPr>
      <p:sp>
        <p:nvSpPr>
          <p:cNvPr id="105" name="Rectangle 104">
            <a:extLst>
              <a:ext uri="{FF2B5EF4-FFF2-40B4-BE49-F238E27FC236}">
                <a16:creationId xmlns:a16="http://schemas.microsoft.com/office/drawing/2014/main" id="{C68C397E-C9BC-4DE8-986D-204E427AD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69630" y="0"/>
            <a:ext cx="6858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7" name="Rectangle 106">
            <a:extLst>
              <a:ext uri="{FF2B5EF4-FFF2-40B4-BE49-F238E27FC236}">
                <a16:creationId xmlns:a16="http://schemas.microsoft.com/office/drawing/2014/main" id="{30B3D270-B19D-4DB8-BD3C-3E707485B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1562" cy="51435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8" name="Google Shape;98;p18"/>
          <p:cNvSpPr txBox="1">
            <a:spLocks noGrp="1"/>
          </p:cNvSpPr>
          <p:nvPr>
            <p:ph type="title"/>
          </p:nvPr>
        </p:nvSpPr>
        <p:spPr>
          <a:xfrm>
            <a:off x="424543" y="627017"/>
            <a:ext cx="2039091" cy="3887833"/>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2700" spc="-50">
                <a:solidFill>
                  <a:srgbClr val="FFFFFF"/>
                </a:solidFill>
              </a:rPr>
              <a:t>Examples</a:t>
            </a:r>
          </a:p>
        </p:txBody>
      </p:sp>
      <p:sp>
        <p:nvSpPr>
          <p:cNvPr id="109" name="Rectangle 108">
            <a:extLst>
              <a:ext uri="{FF2B5EF4-FFF2-40B4-BE49-F238E27FC236}">
                <a16:creationId xmlns:a16="http://schemas.microsoft.com/office/drawing/2014/main" id="{49BDAF94-B52E-4307-B54C-EF413086F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69630" y="0"/>
            <a:ext cx="6858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01" name="Google Shape;99;p18">
            <a:extLst>
              <a:ext uri="{FF2B5EF4-FFF2-40B4-BE49-F238E27FC236}">
                <a16:creationId xmlns:a16="http://schemas.microsoft.com/office/drawing/2014/main" id="{60BF85B8-E981-7E54-EFB5-1905305BE003}"/>
              </a:ext>
            </a:extLst>
          </p:cNvPr>
          <p:cNvGraphicFramePr/>
          <p:nvPr>
            <p:extLst>
              <p:ext uri="{D42A27DB-BD31-4B8C-83A1-F6EECF244321}">
                <p14:modId xmlns:p14="http://schemas.microsoft.com/office/powerpoint/2010/main" val="2504596344"/>
              </p:ext>
            </p:extLst>
          </p:nvPr>
        </p:nvGraphicFramePr>
        <p:xfrm>
          <a:off x="3494111" y="603504"/>
          <a:ext cx="4492602" cy="39465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3"/>
        <p:cNvGrpSpPr/>
        <p:nvPr/>
      </p:nvGrpSpPr>
      <p:grpSpPr>
        <a:xfrm>
          <a:off x="0" y="0"/>
          <a:ext cx="0" cy="0"/>
          <a:chOff x="0" y="0"/>
          <a:chExt cx="0" cy="0"/>
        </a:xfrm>
      </p:grpSpPr>
      <p:sp>
        <p:nvSpPr>
          <p:cNvPr id="112" name="Rectangle 111">
            <a:extLst>
              <a:ext uri="{FF2B5EF4-FFF2-40B4-BE49-F238E27FC236}">
                <a16:creationId xmlns:a16="http://schemas.microsoft.com/office/drawing/2014/main" id="{C68C397E-C9BC-4DE8-986D-204E427AD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69630" y="0"/>
            <a:ext cx="6858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4" name="Rectangle 113">
            <a:extLst>
              <a:ext uri="{FF2B5EF4-FFF2-40B4-BE49-F238E27FC236}">
                <a16:creationId xmlns:a16="http://schemas.microsoft.com/office/drawing/2014/main" id="{30B3D270-B19D-4DB8-BD3C-3E707485B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1562" cy="51435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4" name="Google Shape;104;p19"/>
          <p:cNvSpPr txBox="1">
            <a:spLocks noGrp="1"/>
          </p:cNvSpPr>
          <p:nvPr>
            <p:ph type="title"/>
          </p:nvPr>
        </p:nvSpPr>
        <p:spPr>
          <a:xfrm>
            <a:off x="424543" y="627017"/>
            <a:ext cx="2039091" cy="3887833"/>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2700" spc="-50">
                <a:solidFill>
                  <a:srgbClr val="FFFFFF"/>
                </a:solidFill>
              </a:rPr>
              <a:t>Advice for Non-Stats Majors</a:t>
            </a:r>
          </a:p>
        </p:txBody>
      </p:sp>
      <p:sp>
        <p:nvSpPr>
          <p:cNvPr id="116" name="Rectangle 115">
            <a:extLst>
              <a:ext uri="{FF2B5EF4-FFF2-40B4-BE49-F238E27FC236}">
                <a16:creationId xmlns:a16="http://schemas.microsoft.com/office/drawing/2014/main" id="{49BDAF94-B52E-4307-B54C-EF413086F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69630" y="0"/>
            <a:ext cx="6858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6" name="Google Shape;106;p19"/>
          <p:cNvSpPr txBox="1"/>
          <p:nvPr/>
        </p:nvSpPr>
        <p:spPr>
          <a:xfrm>
            <a:off x="187448" y="4382914"/>
            <a:ext cx="8216100" cy="89252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600"/>
              </a:spcAft>
              <a:buNone/>
            </a:pPr>
            <a:r>
              <a:rPr lang="en" dirty="0"/>
              <a:t>*ISLR </a:t>
            </a:r>
            <a:r>
              <a:rPr lang="en" u="sng" dirty="0">
                <a:solidFill>
                  <a:schemeClr val="hlink"/>
                </a:solidFill>
                <a:hlinkClick r:id="rId3"/>
              </a:rPr>
              <a:t>https://www.statlearning.com/</a:t>
            </a:r>
            <a:endParaRPr lang="en-US" dirty="0"/>
          </a:p>
          <a:p>
            <a:pPr marL="0" lvl="0" indent="0" algn="l" rtl="0">
              <a:spcBef>
                <a:spcPts val="0"/>
              </a:spcBef>
              <a:spcAft>
                <a:spcPts val="600"/>
              </a:spcAft>
              <a:buNone/>
            </a:pPr>
            <a:r>
              <a:rPr lang="en" dirty="0"/>
              <a:t>Great first book on data science</a:t>
            </a:r>
            <a:endParaRPr lang="en-US" dirty="0"/>
          </a:p>
        </p:txBody>
      </p:sp>
      <p:graphicFrame>
        <p:nvGraphicFramePr>
          <p:cNvPr id="108" name="Google Shape;105;p19">
            <a:extLst>
              <a:ext uri="{FF2B5EF4-FFF2-40B4-BE49-F238E27FC236}">
                <a16:creationId xmlns:a16="http://schemas.microsoft.com/office/drawing/2014/main" id="{739B3CE8-35B4-B699-7BDD-D65184E84AB9}"/>
              </a:ext>
            </a:extLst>
          </p:cNvPr>
          <p:cNvGraphicFramePr/>
          <p:nvPr>
            <p:extLst>
              <p:ext uri="{D42A27DB-BD31-4B8C-83A1-F6EECF244321}">
                <p14:modId xmlns:p14="http://schemas.microsoft.com/office/powerpoint/2010/main" val="3161450822"/>
              </p:ext>
            </p:extLst>
          </p:nvPr>
        </p:nvGraphicFramePr>
        <p:xfrm>
          <a:off x="3494111" y="603504"/>
          <a:ext cx="4492602" cy="39465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24" name="Rectangle 117">
            <a:extLst>
              <a:ext uri="{FF2B5EF4-FFF2-40B4-BE49-F238E27FC236}">
                <a16:creationId xmlns:a16="http://schemas.microsoft.com/office/drawing/2014/main" id="{C68C397E-C9BC-4DE8-986D-204E427AD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69630" y="0"/>
            <a:ext cx="6858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5" name="Rectangle 119">
            <a:extLst>
              <a:ext uri="{FF2B5EF4-FFF2-40B4-BE49-F238E27FC236}">
                <a16:creationId xmlns:a16="http://schemas.microsoft.com/office/drawing/2014/main" id="{30B3D270-B19D-4DB8-BD3C-3E707485B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1562" cy="51435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1" name="Google Shape;111;p20"/>
          <p:cNvSpPr txBox="1">
            <a:spLocks noGrp="1"/>
          </p:cNvSpPr>
          <p:nvPr>
            <p:ph type="title"/>
          </p:nvPr>
        </p:nvSpPr>
        <p:spPr>
          <a:xfrm>
            <a:off x="424543" y="627017"/>
            <a:ext cx="2039091" cy="3887833"/>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2700" spc="-50">
                <a:solidFill>
                  <a:srgbClr val="FFFFFF"/>
                </a:solidFill>
              </a:rPr>
              <a:t>My Path to Data Science</a:t>
            </a:r>
          </a:p>
        </p:txBody>
      </p:sp>
      <p:sp>
        <p:nvSpPr>
          <p:cNvPr id="126" name="Rectangle 121">
            <a:extLst>
              <a:ext uri="{FF2B5EF4-FFF2-40B4-BE49-F238E27FC236}">
                <a16:creationId xmlns:a16="http://schemas.microsoft.com/office/drawing/2014/main" id="{49BDAF94-B52E-4307-B54C-EF413086F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69630" y="0"/>
            <a:ext cx="6858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27" name="Google Shape;112;p20">
            <a:extLst>
              <a:ext uri="{FF2B5EF4-FFF2-40B4-BE49-F238E27FC236}">
                <a16:creationId xmlns:a16="http://schemas.microsoft.com/office/drawing/2014/main" id="{AC1E02C4-E9ED-0EB6-9FC9-9730EEB09BD7}"/>
              </a:ext>
            </a:extLst>
          </p:cNvPr>
          <p:cNvGraphicFramePr/>
          <p:nvPr>
            <p:extLst>
              <p:ext uri="{D42A27DB-BD31-4B8C-83A1-F6EECF244321}">
                <p14:modId xmlns:p14="http://schemas.microsoft.com/office/powerpoint/2010/main" val="3546260835"/>
              </p:ext>
            </p:extLst>
          </p:nvPr>
        </p:nvGraphicFramePr>
        <p:xfrm>
          <a:off x="3494111" y="603504"/>
          <a:ext cx="4492602" cy="39465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Data Science Lab</a:t>
            </a:r>
            <a:endParaRPr dirty="0"/>
          </a:p>
        </p:txBody>
      </p:sp>
      <p:sp>
        <p:nvSpPr>
          <p:cNvPr id="118" name="Google Shape;118;p21"/>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Team</a:t>
            </a:r>
            <a:endParaRPr dirty="0"/>
          </a:p>
          <a:p>
            <a:pPr marL="914400" lvl="1" indent="-317500" algn="l" rtl="0">
              <a:spcBef>
                <a:spcPts val="0"/>
              </a:spcBef>
              <a:spcAft>
                <a:spcPts val="0"/>
              </a:spcAft>
              <a:buSzPts val="1400"/>
              <a:buChar char="○"/>
            </a:pPr>
            <a:r>
              <a:rPr lang="en" dirty="0"/>
              <a:t>Principal scientist</a:t>
            </a:r>
            <a:endParaRPr dirty="0"/>
          </a:p>
          <a:p>
            <a:pPr marL="914400" lvl="1" indent="-317500" algn="l" rtl="0">
              <a:spcBef>
                <a:spcPts val="0"/>
              </a:spcBef>
              <a:spcAft>
                <a:spcPts val="0"/>
              </a:spcAft>
              <a:buSzPts val="1400"/>
              <a:buChar char="○"/>
            </a:pPr>
            <a:r>
              <a:rPr lang="en" dirty="0"/>
              <a:t>Data scientists</a:t>
            </a:r>
            <a:endParaRPr dirty="0"/>
          </a:p>
          <a:p>
            <a:pPr marL="914400" lvl="1" indent="-317500" algn="l" rtl="0">
              <a:spcBef>
                <a:spcPts val="0"/>
              </a:spcBef>
              <a:spcAft>
                <a:spcPts val="0"/>
              </a:spcAft>
              <a:buSzPts val="1400"/>
              <a:buChar char="○"/>
            </a:pPr>
            <a:r>
              <a:rPr lang="en" dirty="0"/>
              <a:t>Data engineer</a:t>
            </a:r>
            <a:endParaRPr dirty="0"/>
          </a:p>
          <a:p>
            <a:pPr marL="914400" lvl="1" indent="-317500" algn="l" rtl="0">
              <a:spcBef>
                <a:spcPts val="0"/>
              </a:spcBef>
              <a:spcAft>
                <a:spcPts val="0"/>
              </a:spcAft>
              <a:buSzPts val="1400"/>
              <a:buChar char="○"/>
            </a:pPr>
            <a:r>
              <a:rPr lang="en" dirty="0"/>
              <a:t>Machine learning engineers</a:t>
            </a:r>
            <a:endParaRPr dirty="0"/>
          </a:p>
          <a:p>
            <a:pPr marL="914400" lvl="1" indent="-317500" algn="l" rtl="0">
              <a:spcBef>
                <a:spcPts val="0"/>
              </a:spcBef>
              <a:spcAft>
                <a:spcPts val="0"/>
              </a:spcAft>
              <a:buSzPts val="1400"/>
              <a:buChar char="○"/>
            </a:pPr>
            <a:r>
              <a:rPr lang="en" dirty="0"/>
              <a:t>Assistants</a:t>
            </a:r>
            <a:endParaRPr dirty="0"/>
          </a:p>
          <a:p>
            <a:pPr marL="457200" lvl="0" indent="-342900" algn="l" rtl="0">
              <a:spcBef>
                <a:spcPts val="0"/>
              </a:spcBef>
              <a:spcAft>
                <a:spcPts val="0"/>
              </a:spcAft>
              <a:buSzPts val="1800"/>
              <a:buChar char="●"/>
            </a:pPr>
            <a:r>
              <a:rPr lang="en" dirty="0"/>
              <a:t>Workflow</a:t>
            </a:r>
            <a:endParaRPr dirty="0"/>
          </a:p>
          <a:p>
            <a:pPr marL="914400" lvl="1" indent="-317500" algn="l" rtl="0">
              <a:spcBef>
                <a:spcPts val="0"/>
              </a:spcBef>
              <a:spcAft>
                <a:spcPts val="0"/>
              </a:spcAft>
              <a:buSzPts val="1400"/>
              <a:buChar char="○"/>
            </a:pPr>
            <a:r>
              <a:rPr lang="en" dirty="0"/>
              <a:t>Accept projects from various clients or business units</a:t>
            </a:r>
            <a:endParaRPr dirty="0"/>
          </a:p>
          <a:p>
            <a:pPr marL="914400" lvl="1" indent="-317500" algn="l" rtl="0">
              <a:spcBef>
                <a:spcPts val="0"/>
              </a:spcBef>
              <a:spcAft>
                <a:spcPts val="0"/>
              </a:spcAft>
              <a:buSzPts val="1400"/>
              <a:buChar char="○"/>
            </a:pPr>
            <a:r>
              <a:rPr lang="en" dirty="0"/>
              <a:t>Kick-off meetings</a:t>
            </a:r>
          </a:p>
          <a:p>
            <a:pPr marL="914400" lvl="1" indent="-317500" algn="l" rtl="0">
              <a:spcBef>
                <a:spcPts val="0"/>
              </a:spcBef>
              <a:spcAft>
                <a:spcPts val="0"/>
              </a:spcAft>
              <a:buSzPts val="1400"/>
              <a:buChar char="○"/>
            </a:pPr>
            <a:r>
              <a:rPr lang="en" dirty="0"/>
              <a:t>Checking out resources from the cloud</a:t>
            </a:r>
            <a:endParaRPr dirty="0"/>
          </a:p>
          <a:p>
            <a:pPr marL="914400" lvl="1" indent="-317500" algn="l" rtl="0">
              <a:spcBef>
                <a:spcPts val="0"/>
              </a:spcBef>
              <a:spcAft>
                <a:spcPts val="0"/>
              </a:spcAft>
              <a:buSzPts val="1400"/>
              <a:buChar char="○"/>
            </a:pPr>
            <a:r>
              <a:rPr lang="en" dirty="0"/>
              <a:t>Data gathering / EDA</a:t>
            </a:r>
            <a:endParaRPr dirty="0"/>
          </a:p>
          <a:p>
            <a:pPr marL="914400" lvl="1" indent="-317500" algn="l" rtl="0">
              <a:spcBef>
                <a:spcPts val="0"/>
              </a:spcBef>
              <a:spcAft>
                <a:spcPts val="0"/>
              </a:spcAft>
              <a:buSzPts val="1400"/>
              <a:buChar char="○"/>
            </a:pPr>
            <a:r>
              <a:rPr lang="en" dirty="0"/>
              <a:t>Modeling</a:t>
            </a:r>
            <a:endParaRPr dirty="0"/>
          </a:p>
          <a:p>
            <a:pPr marL="914400" lvl="1" indent="-317500" algn="l" rtl="0">
              <a:spcBef>
                <a:spcPts val="0"/>
              </a:spcBef>
              <a:spcAft>
                <a:spcPts val="0"/>
              </a:spcAft>
              <a:buSzPts val="1400"/>
              <a:buChar char="○"/>
            </a:pPr>
            <a:r>
              <a:rPr lang="en" dirty="0"/>
              <a:t>Stand-ups and iteration with stakeholder</a:t>
            </a:r>
            <a:endParaRPr dirty="0"/>
          </a:p>
          <a:p>
            <a:pPr marL="914400" lvl="1" indent="-317500" algn="l" rtl="0">
              <a:spcBef>
                <a:spcPts val="0"/>
              </a:spcBef>
              <a:spcAft>
                <a:spcPts val="0"/>
              </a:spcAft>
              <a:buSzPts val="1400"/>
              <a:buChar char="○"/>
            </a:pPr>
            <a:r>
              <a:rPr lang="en" dirty="0"/>
              <a:t>Production (completed model or dashboard)</a:t>
            </a:r>
            <a:endParaRPr dirty="0"/>
          </a:p>
          <a:p>
            <a:pPr marL="914400" lvl="1" indent="-317500" algn="l" rtl="0">
              <a:spcBef>
                <a:spcPts val="0"/>
              </a:spcBef>
              <a:spcAft>
                <a:spcPts val="0"/>
              </a:spcAft>
              <a:buSzPts val="1400"/>
              <a:buChar char="○"/>
            </a:pPr>
            <a:r>
              <a:rPr lang="en" dirty="0"/>
              <a:t>Publication</a:t>
            </a:r>
            <a:endParaRPr dirty="0"/>
          </a:p>
        </p:txBody>
      </p:sp>
    </p:spTree>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TM03457515[[fn=View]]</Template>
  <TotalTime>29</TotalTime>
  <Words>1069</Words>
  <Application>Microsoft Office PowerPoint</Application>
  <PresentationFormat>On-screen Show (16:9)</PresentationFormat>
  <Paragraphs>122</Paragraphs>
  <Slides>16</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Roboto</vt:lpstr>
      <vt:lpstr>Wingdings 2</vt:lpstr>
      <vt:lpstr>Century Schoolbook</vt:lpstr>
      <vt:lpstr>Amazon Ember</vt:lpstr>
      <vt:lpstr>View</vt:lpstr>
      <vt:lpstr>Data Science and Modern Business</vt:lpstr>
      <vt:lpstr>Goals</vt:lpstr>
      <vt:lpstr>What is Data Science?</vt:lpstr>
      <vt:lpstr>About Me</vt:lpstr>
      <vt:lpstr>Common Problems and Techniques</vt:lpstr>
      <vt:lpstr>Examples</vt:lpstr>
      <vt:lpstr>Advice for Non-Stats Majors</vt:lpstr>
      <vt:lpstr>My Path to Data Science</vt:lpstr>
      <vt:lpstr>Data Science Lab</vt:lpstr>
      <vt:lpstr>Notebooks</vt:lpstr>
      <vt:lpstr>Technical Stack</vt:lpstr>
      <vt:lpstr>Key Skills</vt:lpstr>
      <vt:lpstr>Outlook and Pay</vt:lpstr>
      <vt:lpstr>Advice for Stats Majors</vt:lpstr>
      <vt:lpstr>Resources Recommendations</vt:lpstr>
      <vt:lpstr>Link to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and Modern Business</dc:title>
  <dc:creator>Justin Wright</dc:creator>
  <cp:lastModifiedBy>Justin Wright</cp:lastModifiedBy>
  <cp:revision>5</cp:revision>
  <dcterms:modified xsi:type="dcterms:W3CDTF">2023-03-23T13:50:48Z</dcterms:modified>
</cp:coreProperties>
</file>