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5253" r:id="rId1"/>
  </p:sldMasterIdLst>
  <p:notesMasterIdLst>
    <p:notesMasterId r:id="rId3"/>
  </p:notesMasterIdLst>
  <p:handoutMasterIdLst>
    <p:handoutMasterId r:id="rId4"/>
  </p:handoutMasterIdLst>
  <p:sldIdLst>
    <p:sldId id="256" r:id="rId2"/>
  </p:sldIdLst>
  <p:sldSz cx="27432000" cy="18288000"/>
  <p:notesSz cx="7004050" cy="9290050"/>
  <p:defaultTextStyle>
    <a:defPPr>
      <a:defRPr lang="en-US"/>
    </a:defPPr>
    <a:lvl1pPr marL="0" algn="l" defTabSz="1958760" rtl="0" eaLnBrk="1" latinLnBrk="0" hangingPunct="1">
      <a:defRPr sz="3833" kern="1200">
        <a:solidFill>
          <a:schemeClr val="tx1"/>
        </a:solidFill>
        <a:latin typeface="+mn-lt"/>
        <a:ea typeface="+mn-ea"/>
        <a:cs typeface="+mn-cs"/>
      </a:defRPr>
    </a:lvl1pPr>
    <a:lvl2pPr marL="979381" algn="l" defTabSz="1958760" rtl="0" eaLnBrk="1" latinLnBrk="0" hangingPunct="1">
      <a:defRPr sz="3833" kern="1200">
        <a:solidFill>
          <a:schemeClr val="tx1"/>
        </a:solidFill>
        <a:latin typeface="+mn-lt"/>
        <a:ea typeface="+mn-ea"/>
        <a:cs typeface="+mn-cs"/>
      </a:defRPr>
    </a:lvl2pPr>
    <a:lvl3pPr marL="1958760" algn="l" defTabSz="1958760" rtl="0" eaLnBrk="1" latinLnBrk="0" hangingPunct="1">
      <a:defRPr sz="3833" kern="1200">
        <a:solidFill>
          <a:schemeClr val="tx1"/>
        </a:solidFill>
        <a:latin typeface="+mn-lt"/>
        <a:ea typeface="+mn-ea"/>
        <a:cs typeface="+mn-cs"/>
      </a:defRPr>
    </a:lvl3pPr>
    <a:lvl4pPr marL="2938142" algn="l" defTabSz="1958760" rtl="0" eaLnBrk="1" latinLnBrk="0" hangingPunct="1">
      <a:defRPr sz="3833" kern="1200">
        <a:solidFill>
          <a:schemeClr val="tx1"/>
        </a:solidFill>
        <a:latin typeface="+mn-lt"/>
        <a:ea typeface="+mn-ea"/>
        <a:cs typeface="+mn-cs"/>
      </a:defRPr>
    </a:lvl4pPr>
    <a:lvl5pPr marL="3917522" algn="l" defTabSz="1958760" rtl="0" eaLnBrk="1" latinLnBrk="0" hangingPunct="1">
      <a:defRPr sz="3833" kern="1200">
        <a:solidFill>
          <a:schemeClr val="tx1"/>
        </a:solidFill>
        <a:latin typeface="+mn-lt"/>
        <a:ea typeface="+mn-ea"/>
        <a:cs typeface="+mn-cs"/>
      </a:defRPr>
    </a:lvl5pPr>
    <a:lvl6pPr marL="4896902" algn="l" defTabSz="1958760" rtl="0" eaLnBrk="1" latinLnBrk="0" hangingPunct="1">
      <a:defRPr sz="3833" kern="1200">
        <a:solidFill>
          <a:schemeClr val="tx1"/>
        </a:solidFill>
        <a:latin typeface="+mn-lt"/>
        <a:ea typeface="+mn-ea"/>
        <a:cs typeface="+mn-cs"/>
      </a:defRPr>
    </a:lvl6pPr>
    <a:lvl7pPr marL="5876281" algn="l" defTabSz="1958760" rtl="0" eaLnBrk="1" latinLnBrk="0" hangingPunct="1">
      <a:defRPr sz="3833" kern="1200">
        <a:solidFill>
          <a:schemeClr val="tx1"/>
        </a:solidFill>
        <a:latin typeface="+mn-lt"/>
        <a:ea typeface="+mn-ea"/>
        <a:cs typeface="+mn-cs"/>
      </a:defRPr>
    </a:lvl7pPr>
    <a:lvl8pPr marL="6855662" algn="l" defTabSz="1958760" rtl="0" eaLnBrk="1" latinLnBrk="0" hangingPunct="1">
      <a:defRPr sz="3833" kern="1200">
        <a:solidFill>
          <a:schemeClr val="tx1"/>
        </a:solidFill>
        <a:latin typeface="+mn-lt"/>
        <a:ea typeface="+mn-ea"/>
        <a:cs typeface="+mn-cs"/>
      </a:defRPr>
    </a:lvl8pPr>
    <a:lvl9pPr marL="7835043" algn="l" defTabSz="1958760" rtl="0" eaLnBrk="1" latinLnBrk="0" hangingPunct="1">
      <a:defRPr sz="383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0" userDrawn="1">
          <p15:clr>
            <a:srgbClr val="A4A3A4"/>
          </p15:clr>
        </p15:guide>
        <p15:guide id="2" pos="16704" userDrawn="1">
          <p15:clr>
            <a:srgbClr val="A4A3A4"/>
          </p15:clr>
        </p15:guide>
      </p15:sldGuideLst>
    </p:ext>
    <p:ext uri="{2D200454-40CA-4A62-9FC3-DE9A4176ACB9}">
      <p15:notesGuideLst xmlns:p15="http://schemas.microsoft.com/office/powerpoint/2012/main">
        <p15:guide id="1" orient="horz" pos="2926">
          <p15:clr>
            <a:srgbClr val="A4A3A4"/>
          </p15:clr>
        </p15:guide>
        <p15:guide id="2" pos="220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196" autoAdjust="0"/>
    <p:restoredTop sz="96412" autoAdjust="0"/>
  </p:normalViewPr>
  <p:slideViewPr>
    <p:cSldViewPr>
      <p:cViewPr>
        <p:scale>
          <a:sx n="50" d="100"/>
          <a:sy n="50" d="100"/>
        </p:scale>
        <p:origin x="1640" y="216"/>
      </p:cViewPr>
      <p:guideLst>
        <p:guide orient="horz" pos="1680"/>
        <p:guide pos="16704"/>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69" d="100"/>
          <a:sy n="69" d="100"/>
        </p:scale>
        <p:origin x="-3270" y="-90"/>
      </p:cViewPr>
      <p:guideLst>
        <p:guide orient="horz" pos="2926"/>
        <p:guide pos="2206"/>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handoutMaster" Target="handoutMasters/handoutMaster1.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file:////afs/ir.stanford.edu/users/j/u/justinx/Downloads/Results.xlsx" TargetMode="External"/></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oleObject" Target="file:////afs/ir.stanford.edu/users/j/u/justinx/Downloads/Results.xlsx" TargetMode="External"/></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oleObject" Target="file:////afs/ir.stanford.edu/users/j/u/justinx/Downloads/Results.xlsx" TargetMode="External"/></Relationships>
</file>

<file path=ppt/charts/_rels/chart4.xml.rels><?xml version="1.0" encoding="UTF-8" standalone="yes"?>
<Relationships xmlns="http://schemas.openxmlformats.org/package/2006/relationships"><Relationship Id="rId1" Type="http://schemas.microsoft.com/office/2011/relationships/chartStyle" Target="style4.xml"/><Relationship Id="rId2" Type="http://schemas.microsoft.com/office/2011/relationships/chartColorStyle" Target="colors4.xml"/><Relationship Id="rId3" Type="http://schemas.openxmlformats.org/officeDocument/2006/relationships/oleObject" Target="file:////afs/ir.stanford.edu/users/j/u/justinx/Downloads/Results.xlsx" TargetMode="External"/></Relationships>
</file>

<file path=ppt/charts/_rels/chart5.xml.rels><?xml version="1.0" encoding="UTF-8" standalone="yes"?>
<Relationships xmlns="http://schemas.openxmlformats.org/package/2006/relationships"><Relationship Id="rId1" Type="http://schemas.microsoft.com/office/2011/relationships/chartStyle" Target="style5.xml"/><Relationship Id="rId2" Type="http://schemas.microsoft.com/office/2011/relationships/chartColorStyle" Target="colors5.xml"/><Relationship Id="rId3" Type="http://schemas.openxmlformats.org/officeDocument/2006/relationships/oleObject" Target="file:////afs/ir.stanford.edu/users/j/u/justinx/Downloads/Results.xlsx" TargetMode="External"/></Relationships>
</file>

<file path=ppt/charts/_rels/chart6.xml.rels><?xml version="1.0" encoding="UTF-8" standalone="yes"?>
<Relationships xmlns="http://schemas.openxmlformats.org/package/2006/relationships"><Relationship Id="rId1" Type="http://schemas.microsoft.com/office/2011/relationships/chartStyle" Target="style6.xml"/><Relationship Id="rId2" Type="http://schemas.microsoft.com/office/2011/relationships/chartColorStyle" Target="colors6.xml"/><Relationship Id="rId3" Type="http://schemas.openxmlformats.org/officeDocument/2006/relationships/oleObject" Target="file:////afs/ir.stanford.edu/users/j/u/justinx/Downloads/Result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a:t>5 Minute Weighted</a:t>
            </a:r>
            <a:r>
              <a:rPr lang="en-US" b="1" baseline="0" dirty="0"/>
              <a:t> Accuracy</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34441236512103"/>
          <c:y val="0.17337552742616"/>
          <c:w val="0.50894750656168"/>
          <c:h val="0.747728828200272"/>
        </c:manualLayout>
      </c:layout>
      <c:lineChart>
        <c:grouping val="standard"/>
        <c:varyColors val="0"/>
        <c:ser>
          <c:idx val="0"/>
          <c:order val="0"/>
          <c:tx>
            <c:strRef>
              <c:f>'Wtd Log. Reg. - No Var Mod'!$I$46</c:f>
              <c:strCache>
                <c:ptCount val="1"/>
                <c:pt idx="0">
                  <c:v>LinReg</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'Wtd Log. Reg. - No Var Mod'!$H$47:$H$49</c:f>
              <c:strCache>
                <c:ptCount val="3"/>
                <c:pt idx="0">
                  <c:v>Train</c:v>
                </c:pt>
                <c:pt idx="1">
                  <c:v>Dev</c:v>
                </c:pt>
                <c:pt idx="2">
                  <c:v>Test</c:v>
                </c:pt>
              </c:strCache>
            </c:strRef>
          </c:cat>
          <c:val>
            <c:numRef>
              <c:f>'Wtd Log. Reg. - No Var Mod'!$I$47:$I$49</c:f>
              <c:numCache>
                <c:formatCode>General</c:formatCode>
                <c:ptCount val="3"/>
                <c:pt idx="0">
                  <c:v>0.582</c:v>
                </c:pt>
                <c:pt idx="1">
                  <c:v>0.586</c:v>
                </c:pt>
                <c:pt idx="2">
                  <c:v>0.585</c:v>
                </c:pt>
              </c:numCache>
            </c:numRef>
          </c:val>
          <c:smooth val="0"/>
        </c:ser>
        <c:ser>
          <c:idx val="1"/>
          <c:order val="1"/>
          <c:tx>
            <c:strRef>
              <c:f>'Wtd Log. Reg. - No Var Mod'!$J$46</c:f>
              <c:strCache>
                <c:ptCount val="1"/>
                <c:pt idx="0">
                  <c:v>LinReg PCA</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'Wtd Log. Reg. - No Var Mod'!$H$47:$H$49</c:f>
              <c:strCache>
                <c:ptCount val="3"/>
                <c:pt idx="0">
                  <c:v>Train</c:v>
                </c:pt>
                <c:pt idx="1">
                  <c:v>Dev</c:v>
                </c:pt>
                <c:pt idx="2">
                  <c:v>Test</c:v>
                </c:pt>
              </c:strCache>
            </c:strRef>
          </c:cat>
          <c:val>
            <c:numRef>
              <c:f>'Wtd Log. Reg. - No Var Mod'!$J$47:$J$49</c:f>
              <c:numCache>
                <c:formatCode>General</c:formatCode>
                <c:ptCount val="3"/>
                <c:pt idx="0">
                  <c:v>0.588</c:v>
                </c:pt>
                <c:pt idx="1">
                  <c:v>0.589</c:v>
                </c:pt>
                <c:pt idx="2">
                  <c:v>0.591</c:v>
                </c:pt>
              </c:numCache>
            </c:numRef>
          </c:val>
          <c:smooth val="0"/>
        </c:ser>
        <c:ser>
          <c:idx val="2"/>
          <c:order val="2"/>
          <c:tx>
            <c:strRef>
              <c:f>'Wtd Log. Reg. - No Var Mod'!$K$46</c:f>
              <c:strCache>
                <c:ptCount val="1"/>
                <c:pt idx="0">
                  <c:v>Neural Network</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'Wtd Log. Reg. - No Var Mod'!$H$47:$H$49</c:f>
              <c:strCache>
                <c:ptCount val="3"/>
                <c:pt idx="0">
                  <c:v>Train</c:v>
                </c:pt>
                <c:pt idx="1">
                  <c:v>Dev</c:v>
                </c:pt>
                <c:pt idx="2">
                  <c:v>Test</c:v>
                </c:pt>
              </c:strCache>
            </c:strRef>
          </c:cat>
          <c:val>
            <c:numRef>
              <c:f>'Wtd Log. Reg. - No Var Mod'!$K$47:$K$49</c:f>
              <c:numCache>
                <c:formatCode>General</c:formatCode>
                <c:ptCount val="3"/>
                <c:pt idx="0">
                  <c:v>0.605</c:v>
                </c:pt>
                <c:pt idx="1">
                  <c:v>0.603</c:v>
                </c:pt>
                <c:pt idx="2">
                  <c:v>0.602</c:v>
                </c:pt>
              </c:numCache>
            </c:numRef>
          </c:val>
          <c:smooth val="0"/>
        </c:ser>
        <c:dLbls>
          <c:showLegendKey val="0"/>
          <c:showVal val="0"/>
          <c:showCatName val="0"/>
          <c:showSerName val="0"/>
          <c:showPercent val="0"/>
          <c:showBubbleSize val="0"/>
        </c:dLbls>
        <c:marker val="1"/>
        <c:smooth val="0"/>
        <c:axId val="1493139200"/>
        <c:axId val="1492529072"/>
      </c:lineChart>
      <c:catAx>
        <c:axId val="14931392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92529072"/>
        <c:crosses val="autoZero"/>
        <c:auto val="1"/>
        <c:lblAlgn val="ctr"/>
        <c:lblOffset val="100"/>
        <c:noMultiLvlLbl val="0"/>
      </c:catAx>
      <c:valAx>
        <c:axId val="1492529072"/>
        <c:scaling>
          <c:orientation val="minMax"/>
          <c:min val="0.5"/>
        </c:scaling>
        <c:delete val="0"/>
        <c:axPos val="l"/>
        <c:majorGridlines>
          <c:spPr>
            <a:ln w="9525" cap="flat" cmpd="sng" algn="ctr">
              <a:solidFill>
                <a:schemeClr val="tx1">
                  <a:lumMod val="15000"/>
                  <a:lumOff val="85000"/>
                </a:schemeClr>
              </a:solidFill>
              <a:round/>
            </a:ln>
            <a:effectLst/>
          </c:spPr>
        </c:majorGridlines>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93139200"/>
        <c:crosses val="autoZero"/>
        <c:crossBetween val="between"/>
      </c:valAx>
      <c:spPr>
        <a:noFill/>
        <a:ln>
          <a:noFill/>
        </a:ln>
        <a:effectLst/>
      </c:spPr>
    </c:plotArea>
    <c:legend>
      <c:legendPos val="r"/>
      <c:layout>
        <c:manualLayout>
          <c:xMode val="edge"/>
          <c:yMode val="edge"/>
          <c:x val="0.64470702986451"/>
          <c:y val="0.370968802950264"/>
          <c:w val="0.334389034703995"/>
          <c:h val="0.238925545699193"/>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a:t>10 Minute</a:t>
            </a:r>
            <a:r>
              <a:rPr lang="en-US" b="1" baseline="0" dirty="0"/>
              <a:t> Weighted Accuracy</a:t>
            </a:r>
            <a:endParaRPr lang="en-US" b="1" dirty="0"/>
          </a:p>
        </c:rich>
      </c:tx>
      <c:layout>
        <c:manualLayout>
          <c:xMode val="edge"/>
          <c:yMode val="edge"/>
          <c:x val="0.175148552527588"/>
          <c:y val="0.0735294117647059"/>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34941018060475"/>
          <c:y val="0.201421568627451"/>
          <c:w val="0.510839504727337"/>
          <c:h val="0.682410452369924"/>
        </c:manualLayout>
      </c:layout>
      <c:lineChart>
        <c:grouping val="standard"/>
        <c:varyColors val="0"/>
        <c:ser>
          <c:idx val="0"/>
          <c:order val="0"/>
          <c:tx>
            <c:strRef>
              <c:f>'Wtd Log. Reg. - No Var Mod'!$I$51</c:f>
              <c:strCache>
                <c:ptCount val="1"/>
                <c:pt idx="0">
                  <c:v>LinReg</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'Wtd Log. Reg. - No Var Mod'!$H$52:$H$54</c:f>
              <c:strCache>
                <c:ptCount val="3"/>
                <c:pt idx="0">
                  <c:v>Train</c:v>
                </c:pt>
                <c:pt idx="1">
                  <c:v>Dev</c:v>
                </c:pt>
                <c:pt idx="2">
                  <c:v>Test</c:v>
                </c:pt>
              </c:strCache>
            </c:strRef>
          </c:cat>
          <c:val>
            <c:numRef>
              <c:f>'Wtd Log. Reg. - No Var Mod'!$I$52:$I$54</c:f>
              <c:numCache>
                <c:formatCode>General</c:formatCode>
                <c:ptCount val="3"/>
                <c:pt idx="0">
                  <c:v>0.556</c:v>
                </c:pt>
                <c:pt idx="1">
                  <c:v>0.556</c:v>
                </c:pt>
                <c:pt idx="2">
                  <c:v>0.555</c:v>
                </c:pt>
              </c:numCache>
            </c:numRef>
          </c:val>
          <c:smooth val="0"/>
        </c:ser>
        <c:ser>
          <c:idx val="1"/>
          <c:order val="1"/>
          <c:tx>
            <c:strRef>
              <c:f>'Wtd Log. Reg. - No Var Mod'!$J$51</c:f>
              <c:strCache>
                <c:ptCount val="1"/>
                <c:pt idx="0">
                  <c:v>LinReg PCA</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'Wtd Log. Reg. - No Var Mod'!$H$52:$H$54</c:f>
              <c:strCache>
                <c:ptCount val="3"/>
                <c:pt idx="0">
                  <c:v>Train</c:v>
                </c:pt>
                <c:pt idx="1">
                  <c:v>Dev</c:v>
                </c:pt>
                <c:pt idx="2">
                  <c:v>Test</c:v>
                </c:pt>
              </c:strCache>
            </c:strRef>
          </c:cat>
          <c:val>
            <c:numRef>
              <c:f>'Wtd Log. Reg. - No Var Mod'!$J$52:$J$54</c:f>
              <c:numCache>
                <c:formatCode>General</c:formatCode>
                <c:ptCount val="3"/>
                <c:pt idx="0">
                  <c:v>0.56</c:v>
                </c:pt>
                <c:pt idx="1">
                  <c:v>0.568</c:v>
                </c:pt>
                <c:pt idx="2">
                  <c:v>0.563</c:v>
                </c:pt>
              </c:numCache>
            </c:numRef>
          </c:val>
          <c:smooth val="0"/>
        </c:ser>
        <c:ser>
          <c:idx val="2"/>
          <c:order val="2"/>
          <c:tx>
            <c:strRef>
              <c:f>'Wtd Log. Reg. - No Var Mod'!$K$51</c:f>
              <c:strCache>
                <c:ptCount val="1"/>
                <c:pt idx="0">
                  <c:v>Neural Network</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'Wtd Log. Reg. - No Var Mod'!$H$52:$H$54</c:f>
              <c:strCache>
                <c:ptCount val="3"/>
                <c:pt idx="0">
                  <c:v>Train</c:v>
                </c:pt>
                <c:pt idx="1">
                  <c:v>Dev</c:v>
                </c:pt>
                <c:pt idx="2">
                  <c:v>Test</c:v>
                </c:pt>
              </c:strCache>
            </c:strRef>
          </c:cat>
          <c:val>
            <c:numRef>
              <c:f>'Wtd Log. Reg. - No Var Mod'!$K$52:$K$54</c:f>
              <c:numCache>
                <c:formatCode>General</c:formatCode>
                <c:ptCount val="3"/>
                <c:pt idx="0">
                  <c:v>0.586</c:v>
                </c:pt>
                <c:pt idx="1">
                  <c:v>0.583</c:v>
                </c:pt>
                <c:pt idx="2">
                  <c:v>0.585</c:v>
                </c:pt>
              </c:numCache>
            </c:numRef>
          </c:val>
          <c:smooth val="0"/>
        </c:ser>
        <c:dLbls>
          <c:showLegendKey val="0"/>
          <c:showVal val="0"/>
          <c:showCatName val="0"/>
          <c:showSerName val="0"/>
          <c:showPercent val="0"/>
          <c:showBubbleSize val="0"/>
        </c:dLbls>
        <c:marker val="1"/>
        <c:smooth val="0"/>
        <c:axId val="1520317696"/>
        <c:axId val="1520319472"/>
      </c:lineChart>
      <c:catAx>
        <c:axId val="15203176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0319472"/>
        <c:crosses val="autoZero"/>
        <c:auto val="1"/>
        <c:lblAlgn val="ctr"/>
        <c:lblOffset val="100"/>
        <c:noMultiLvlLbl val="0"/>
      </c:catAx>
      <c:valAx>
        <c:axId val="1520319472"/>
        <c:scaling>
          <c:orientation val="minMax"/>
          <c:min val="0.5"/>
        </c:scaling>
        <c:delete val="0"/>
        <c:axPos val="l"/>
        <c:majorGridlines>
          <c:spPr>
            <a:ln w="9525" cap="flat" cmpd="sng" algn="ctr">
              <a:solidFill>
                <a:schemeClr val="tx1">
                  <a:lumMod val="15000"/>
                  <a:lumOff val="85000"/>
                </a:schemeClr>
              </a:solidFill>
              <a:round/>
            </a:ln>
            <a:effectLst/>
          </c:spPr>
        </c:majorGridlines>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0317696"/>
        <c:crosses val="autoZero"/>
        <c:crossBetween val="between"/>
        <c:majorUnit val="0.02"/>
      </c:valAx>
      <c:spPr>
        <a:noFill/>
        <a:ln>
          <a:noFill/>
        </a:ln>
        <a:effectLst/>
      </c:spPr>
    </c:plotArea>
    <c:legend>
      <c:legendPos val="r"/>
      <c:layout>
        <c:manualLayout>
          <c:xMode val="edge"/>
          <c:yMode val="edge"/>
          <c:x val="0.664367883382607"/>
          <c:y val="0.415354330708661"/>
          <c:w val="0.335632116617393"/>
          <c:h val="0.277575266327003"/>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a:t>20 Minute</a:t>
            </a:r>
            <a:r>
              <a:rPr lang="en-US" b="1" baseline="0" dirty="0"/>
              <a:t> Weighted Accuracy</a:t>
            </a:r>
          </a:p>
        </c:rich>
      </c:tx>
      <c:layout>
        <c:manualLayout>
          <c:xMode val="edge"/>
          <c:yMode val="edge"/>
          <c:x val="0.156688705896496"/>
          <c:y val="0.0625"/>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15645549077358"/>
          <c:y val="0.171208333333333"/>
          <c:w val="0.497770331189517"/>
          <c:h val="0.655048884514436"/>
        </c:manualLayout>
      </c:layout>
      <c:lineChart>
        <c:grouping val="standard"/>
        <c:varyColors val="0"/>
        <c:ser>
          <c:idx val="0"/>
          <c:order val="0"/>
          <c:tx>
            <c:strRef>
              <c:f>'Wtd Log. Reg. - No Var Mod'!$I$56</c:f>
              <c:strCache>
                <c:ptCount val="1"/>
                <c:pt idx="0">
                  <c:v>LinReg</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'Wtd Log. Reg. - No Var Mod'!$H$57:$H$59</c:f>
              <c:strCache>
                <c:ptCount val="3"/>
                <c:pt idx="0">
                  <c:v>Train</c:v>
                </c:pt>
                <c:pt idx="1">
                  <c:v>Dev</c:v>
                </c:pt>
                <c:pt idx="2">
                  <c:v>Test</c:v>
                </c:pt>
              </c:strCache>
            </c:strRef>
          </c:cat>
          <c:val>
            <c:numRef>
              <c:f>'Wtd Log. Reg. - No Var Mod'!$I$57:$I$59</c:f>
              <c:numCache>
                <c:formatCode>General</c:formatCode>
                <c:ptCount val="3"/>
                <c:pt idx="0">
                  <c:v>0.541</c:v>
                </c:pt>
                <c:pt idx="1">
                  <c:v>0.545</c:v>
                </c:pt>
                <c:pt idx="2">
                  <c:v>0.542</c:v>
                </c:pt>
              </c:numCache>
            </c:numRef>
          </c:val>
          <c:smooth val="0"/>
        </c:ser>
        <c:ser>
          <c:idx val="1"/>
          <c:order val="1"/>
          <c:tx>
            <c:strRef>
              <c:f>'Wtd Log. Reg. - No Var Mod'!$J$56</c:f>
              <c:strCache>
                <c:ptCount val="1"/>
                <c:pt idx="0">
                  <c:v>LinReg PCA</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'Wtd Log. Reg. - No Var Mod'!$H$57:$H$59</c:f>
              <c:strCache>
                <c:ptCount val="3"/>
                <c:pt idx="0">
                  <c:v>Train</c:v>
                </c:pt>
                <c:pt idx="1">
                  <c:v>Dev</c:v>
                </c:pt>
                <c:pt idx="2">
                  <c:v>Test</c:v>
                </c:pt>
              </c:strCache>
            </c:strRef>
          </c:cat>
          <c:val>
            <c:numRef>
              <c:f>'Wtd Log. Reg. - No Var Mod'!$J$57:$J$59</c:f>
              <c:numCache>
                <c:formatCode>General</c:formatCode>
                <c:ptCount val="3"/>
                <c:pt idx="0">
                  <c:v>0.546</c:v>
                </c:pt>
                <c:pt idx="1">
                  <c:v>0.551</c:v>
                </c:pt>
                <c:pt idx="2">
                  <c:v>0.547</c:v>
                </c:pt>
              </c:numCache>
            </c:numRef>
          </c:val>
          <c:smooth val="0"/>
        </c:ser>
        <c:ser>
          <c:idx val="2"/>
          <c:order val="2"/>
          <c:tx>
            <c:strRef>
              <c:f>'Wtd Log. Reg. - No Var Mod'!$K$56</c:f>
              <c:strCache>
                <c:ptCount val="1"/>
                <c:pt idx="0">
                  <c:v>Neural Network</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'Wtd Log. Reg. - No Var Mod'!$H$57:$H$59</c:f>
              <c:strCache>
                <c:ptCount val="3"/>
                <c:pt idx="0">
                  <c:v>Train</c:v>
                </c:pt>
                <c:pt idx="1">
                  <c:v>Dev</c:v>
                </c:pt>
                <c:pt idx="2">
                  <c:v>Test</c:v>
                </c:pt>
              </c:strCache>
            </c:strRef>
          </c:cat>
          <c:val>
            <c:numRef>
              <c:f>'Wtd Log. Reg. - No Var Mod'!$K$57:$K$59</c:f>
              <c:numCache>
                <c:formatCode>General</c:formatCode>
                <c:ptCount val="3"/>
                <c:pt idx="0">
                  <c:v>0.572</c:v>
                </c:pt>
                <c:pt idx="1">
                  <c:v>0.571</c:v>
                </c:pt>
                <c:pt idx="2">
                  <c:v>0.569</c:v>
                </c:pt>
              </c:numCache>
            </c:numRef>
          </c:val>
          <c:smooth val="0"/>
        </c:ser>
        <c:dLbls>
          <c:showLegendKey val="0"/>
          <c:showVal val="0"/>
          <c:showCatName val="0"/>
          <c:showSerName val="0"/>
          <c:showPercent val="0"/>
          <c:showBubbleSize val="0"/>
        </c:dLbls>
        <c:marker val="1"/>
        <c:smooth val="0"/>
        <c:axId val="1525400496"/>
        <c:axId val="1491922928"/>
      </c:lineChart>
      <c:catAx>
        <c:axId val="15254004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91922928"/>
        <c:crosses val="autoZero"/>
        <c:auto val="1"/>
        <c:lblAlgn val="ctr"/>
        <c:lblOffset val="100"/>
        <c:noMultiLvlLbl val="0"/>
      </c:catAx>
      <c:valAx>
        <c:axId val="1491922928"/>
        <c:scaling>
          <c:orientation val="minMax"/>
          <c:min val="0.5"/>
        </c:scaling>
        <c:delete val="0"/>
        <c:axPos val="l"/>
        <c:majorGridlines>
          <c:spPr>
            <a:ln w="9525" cap="flat" cmpd="sng" algn="ctr">
              <a:solidFill>
                <a:schemeClr val="tx1">
                  <a:lumMod val="15000"/>
                  <a:lumOff val="85000"/>
                </a:schemeClr>
              </a:solidFill>
              <a:round/>
            </a:ln>
            <a:effectLst/>
          </c:spPr>
        </c:majorGridlines>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5400496"/>
        <c:crosses val="autoZero"/>
        <c:crossBetween val="between"/>
      </c:valAx>
      <c:spPr>
        <a:noFill/>
        <a:ln>
          <a:noFill/>
        </a:ln>
        <a:effectLst/>
      </c:spPr>
    </c:plotArea>
    <c:legend>
      <c:legendPos val="r"/>
      <c:layout>
        <c:manualLayout>
          <c:xMode val="edge"/>
          <c:yMode val="edge"/>
          <c:x val="0.640133437518783"/>
          <c:y val="0.403051181102362"/>
          <c:w val="0.344599386908697"/>
          <c:h val="0.235938976377953"/>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dirty="0"/>
              <a:t>10 Minute Gains </a:t>
            </a:r>
          </a:p>
        </c:rich>
      </c:tx>
      <c:layout>
        <c:manualLayout>
          <c:xMode val="edge"/>
          <c:yMode val="edge"/>
          <c:x val="0.31335064341389"/>
          <c:y val="0.0441176470588235"/>
        </c:manualLayout>
      </c:layout>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73312875468306"/>
          <c:y val="0.162205882352941"/>
          <c:w val="0.471530640729068"/>
          <c:h val="0.67750849158561"/>
        </c:manualLayout>
      </c:layout>
      <c:lineChart>
        <c:grouping val="standard"/>
        <c:varyColors val="0"/>
        <c:ser>
          <c:idx val="0"/>
          <c:order val="0"/>
          <c:tx>
            <c:strRef>
              <c:f>'Wtd Log. Reg. - No Var Mod'!$K$14</c:f>
              <c:strCache>
                <c:ptCount val="1"/>
                <c:pt idx="0">
                  <c:v>Baseline</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'Wtd Log. Reg. - No Var Mod'!$J$15:$J$17</c:f>
              <c:strCache>
                <c:ptCount val="3"/>
                <c:pt idx="0">
                  <c:v>Train</c:v>
                </c:pt>
                <c:pt idx="1">
                  <c:v>Dev</c:v>
                </c:pt>
                <c:pt idx="2">
                  <c:v>Test</c:v>
                </c:pt>
              </c:strCache>
            </c:strRef>
          </c:cat>
          <c:val>
            <c:numRef>
              <c:f>'Wtd Log. Reg. - No Var Mod'!$K$15:$K$17</c:f>
              <c:numCache>
                <c:formatCode>0.00E+00</c:formatCode>
                <c:ptCount val="3"/>
                <c:pt idx="0">
                  <c:v>5.646E-5</c:v>
                </c:pt>
                <c:pt idx="1">
                  <c:v>5.646E-5</c:v>
                </c:pt>
                <c:pt idx="2">
                  <c:v>5.646E-5</c:v>
                </c:pt>
              </c:numCache>
            </c:numRef>
          </c:val>
          <c:smooth val="0"/>
        </c:ser>
        <c:ser>
          <c:idx val="1"/>
          <c:order val="1"/>
          <c:tx>
            <c:strRef>
              <c:f>'Wtd Log. Reg. - No Var Mod'!$L$14</c:f>
              <c:strCache>
                <c:ptCount val="1"/>
                <c:pt idx="0">
                  <c:v>LinReg</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'Wtd Log. Reg. - No Var Mod'!$J$15:$J$17</c:f>
              <c:strCache>
                <c:ptCount val="3"/>
                <c:pt idx="0">
                  <c:v>Train</c:v>
                </c:pt>
                <c:pt idx="1">
                  <c:v>Dev</c:v>
                </c:pt>
                <c:pt idx="2">
                  <c:v>Test</c:v>
                </c:pt>
              </c:strCache>
            </c:strRef>
          </c:cat>
          <c:val>
            <c:numRef>
              <c:f>'Wtd Log. Reg. - No Var Mod'!$L$15:$L$17</c:f>
              <c:numCache>
                <c:formatCode>0.00E+00</c:formatCode>
                <c:ptCount val="3"/>
                <c:pt idx="0">
                  <c:v>0.000163</c:v>
                </c:pt>
                <c:pt idx="1">
                  <c:v>0.000158</c:v>
                </c:pt>
                <c:pt idx="2">
                  <c:v>0.000201</c:v>
                </c:pt>
              </c:numCache>
            </c:numRef>
          </c:val>
          <c:smooth val="0"/>
        </c:ser>
        <c:ser>
          <c:idx val="2"/>
          <c:order val="2"/>
          <c:tx>
            <c:strRef>
              <c:f>'Wtd Log. Reg. - No Var Mod'!$M$14</c:f>
              <c:strCache>
                <c:ptCount val="1"/>
                <c:pt idx="0">
                  <c:v>LinReg PCA</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'Wtd Log. Reg. - No Var Mod'!$J$15:$J$17</c:f>
              <c:strCache>
                <c:ptCount val="3"/>
                <c:pt idx="0">
                  <c:v>Train</c:v>
                </c:pt>
                <c:pt idx="1">
                  <c:v>Dev</c:v>
                </c:pt>
                <c:pt idx="2">
                  <c:v>Test</c:v>
                </c:pt>
              </c:strCache>
            </c:strRef>
          </c:cat>
          <c:val>
            <c:numRef>
              <c:f>'Wtd Log. Reg. - No Var Mod'!$M$15:$M$17</c:f>
              <c:numCache>
                <c:formatCode>0.00E+00</c:formatCode>
                <c:ptCount val="3"/>
                <c:pt idx="0">
                  <c:v>0.000172</c:v>
                </c:pt>
                <c:pt idx="1">
                  <c:v>0.000195</c:v>
                </c:pt>
                <c:pt idx="2">
                  <c:v>0.000169</c:v>
                </c:pt>
              </c:numCache>
            </c:numRef>
          </c:val>
          <c:smooth val="0"/>
        </c:ser>
        <c:ser>
          <c:idx val="3"/>
          <c:order val="3"/>
          <c:tx>
            <c:strRef>
              <c:f>'Wtd Log. Reg. - No Var Mod'!$N$14</c:f>
              <c:strCache>
                <c:ptCount val="1"/>
                <c:pt idx="0">
                  <c:v>Neural Network</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strRef>
              <c:f>'Wtd Log. Reg. - No Var Mod'!$J$15:$J$17</c:f>
              <c:strCache>
                <c:ptCount val="3"/>
                <c:pt idx="0">
                  <c:v>Train</c:v>
                </c:pt>
                <c:pt idx="1">
                  <c:v>Dev</c:v>
                </c:pt>
                <c:pt idx="2">
                  <c:v>Test</c:v>
                </c:pt>
              </c:strCache>
            </c:strRef>
          </c:cat>
          <c:val>
            <c:numRef>
              <c:f>'Wtd Log. Reg. - No Var Mod'!$N$15:$N$17</c:f>
              <c:numCache>
                <c:formatCode>0.00E+00</c:formatCode>
                <c:ptCount val="3"/>
                <c:pt idx="0">
                  <c:v>0.000237</c:v>
                </c:pt>
                <c:pt idx="1">
                  <c:v>0.000222</c:v>
                </c:pt>
                <c:pt idx="2">
                  <c:v>0.000226</c:v>
                </c:pt>
              </c:numCache>
            </c:numRef>
          </c:val>
          <c:smooth val="0"/>
        </c:ser>
        <c:dLbls>
          <c:showLegendKey val="0"/>
          <c:showVal val="0"/>
          <c:showCatName val="0"/>
          <c:showSerName val="0"/>
          <c:showPercent val="0"/>
          <c:showBubbleSize val="0"/>
        </c:dLbls>
        <c:marker val="1"/>
        <c:smooth val="0"/>
        <c:axId val="1521938576"/>
        <c:axId val="1521941136"/>
      </c:lineChart>
      <c:catAx>
        <c:axId val="15219385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1941136"/>
        <c:crosses val="autoZero"/>
        <c:auto val="1"/>
        <c:lblAlgn val="ctr"/>
        <c:lblOffset val="100"/>
        <c:noMultiLvlLbl val="0"/>
      </c:catAx>
      <c:valAx>
        <c:axId val="1521941136"/>
        <c:scaling>
          <c:orientation val="minMax"/>
        </c:scaling>
        <c:delete val="0"/>
        <c:axPos val="l"/>
        <c:majorGridlines>
          <c:spPr>
            <a:ln w="9525" cap="flat" cmpd="sng" algn="ctr">
              <a:solidFill>
                <a:schemeClr val="tx1">
                  <a:lumMod val="15000"/>
                  <a:lumOff val="85000"/>
                </a:schemeClr>
              </a:solidFill>
              <a:round/>
            </a:ln>
            <a:effectLst/>
          </c:spPr>
        </c:majorGridlines>
        <c:numFmt formatCode="0.00E+0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1938576"/>
        <c:crosses val="autoZero"/>
        <c:crossBetween val="between"/>
      </c:valAx>
      <c:spPr>
        <a:noFill/>
        <a:ln>
          <a:noFill/>
        </a:ln>
        <a:effectLst/>
      </c:spPr>
    </c:plotArea>
    <c:legend>
      <c:legendPos val="r"/>
      <c:layout>
        <c:manualLayout>
          <c:xMode val="edge"/>
          <c:yMode val="edge"/>
          <c:x val="0.648315739368914"/>
          <c:y val="0.383797668673769"/>
          <c:w val="0.313489805744151"/>
          <c:h val="0.370100355102671"/>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a:t>5 Minute Gains</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73312828083989"/>
          <c:y val="0.171208333333333"/>
          <c:w val="0.471530785214348"/>
          <c:h val="0.730048884514436"/>
        </c:manualLayout>
      </c:layout>
      <c:lineChart>
        <c:grouping val="standard"/>
        <c:varyColors val="0"/>
        <c:ser>
          <c:idx val="0"/>
          <c:order val="0"/>
          <c:tx>
            <c:strRef>
              <c:f>'Wtd Log. Reg. - No Var Mod'!$K$9</c:f>
              <c:strCache>
                <c:ptCount val="1"/>
                <c:pt idx="0">
                  <c:v>Baseline</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'Wtd Log. Reg. - No Var Mod'!$J$10:$J$12</c:f>
              <c:strCache>
                <c:ptCount val="3"/>
                <c:pt idx="0">
                  <c:v>Train</c:v>
                </c:pt>
                <c:pt idx="1">
                  <c:v>Dev</c:v>
                </c:pt>
                <c:pt idx="2">
                  <c:v>Test</c:v>
                </c:pt>
              </c:strCache>
            </c:strRef>
          </c:cat>
          <c:val>
            <c:numRef>
              <c:f>'Wtd Log. Reg. - No Var Mod'!$K$10:$K$12</c:f>
              <c:numCache>
                <c:formatCode>0.00E+00</c:formatCode>
                <c:ptCount val="3"/>
                <c:pt idx="0">
                  <c:v>2.868E-5</c:v>
                </c:pt>
                <c:pt idx="1">
                  <c:v>2.868E-5</c:v>
                </c:pt>
                <c:pt idx="2">
                  <c:v>2.868E-5</c:v>
                </c:pt>
              </c:numCache>
            </c:numRef>
          </c:val>
          <c:smooth val="0"/>
        </c:ser>
        <c:ser>
          <c:idx val="1"/>
          <c:order val="1"/>
          <c:tx>
            <c:strRef>
              <c:f>'Wtd Log. Reg. - No Var Mod'!$L$9</c:f>
              <c:strCache>
                <c:ptCount val="1"/>
                <c:pt idx="0">
                  <c:v>LinReg</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'Wtd Log. Reg. - No Var Mod'!$J$10:$J$12</c:f>
              <c:strCache>
                <c:ptCount val="3"/>
                <c:pt idx="0">
                  <c:v>Train</c:v>
                </c:pt>
                <c:pt idx="1">
                  <c:v>Dev</c:v>
                </c:pt>
                <c:pt idx="2">
                  <c:v>Test</c:v>
                </c:pt>
              </c:strCache>
            </c:strRef>
          </c:cat>
          <c:val>
            <c:numRef>
              <c:f>'Wtd Log. Reg. - No Var Mod'!$L$10:$L$12</c:f>
              <c:numCache>
                <c:formatCode>0.00E+00</c:formatCode>
                <c:ptCount val="3"/>
                <c:pt idx="0">
                  <c:v>0.000143</c:v>
                </c:pt>
                <c:pt idx="1">
                  <c:v>0.00015</c:v>
                </c:pt>
                <c:pt idx="2">
                  <c:v>0.000151</c:v>
                </c:pt>
              </c:numCache>
            </c:numRef>
          </c:val>
          <c:smooth val="0"/>
        </c:ser>
        <c:ser>
          <c:idx val="2"/>
          <c:order val="2"/>
          <c:tx>
            <c:strRef>
              <c:f>'Wtd Log. Reg. - No Var Mod'!$M$9</c:f>
              <c:strCache>
                <c:ptCount val="1"/>
                <c:pt idx="0">
                  <c:v>LinReg PCA</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'Wtd Log. Reg. - No Var Mod'!$J$10:$J$12</c:f>
              <c:strCache>
                <c:ptCount val="3"/>
                <c:pt idx="0">
                  <c:v>Train</c:v>
                </c:pt>
                <c:pt idx="1">
                  <c:v>Dev</c:v>
                </c:pt>
                <c:pt idx="2">
                  <c:v>Test</c:v>
                </c:pt>
              </c:strCache>
            </c:strRef>
          </c:cat>
          <c:val>
            <c:numRef>
              <c:f>'Wtd Log. Reg. - No Var Mod'!$M$10:$M$12</c:f>
              <c:numCache>
                <c:formatCode>0.00E+00</c:formatCode>
                <c:ptCount val="3"/>
                <c:pt idx="0">
                  <c:v>0.000153</c:v>
                </c:pt>
                <c:pt idx="1">
                  <c:v>0.000159</c:v>
                </c:pt>
                <c:pt idx="2">
                  <c:v>0.000156</c:v>
                </c:pt>
              </c:numCache>
            </c:numRef>
          </c:val>
          <c:smooth val="0"/>
        </c:ser>
        <c:ser>
          <c:idx val="3"/>
          <c:order val="3"/>
          <c:tx>
            <c:strRef>
              <c:f>'Wtd Log. Reg. - No Var Mod'!$N$9</c:f>
              <c:strCache>
                <c:ptCount val="1"/>
                <c:pt idx="0">
                  <c:v>Neural Network</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strRef>
              <c:f>'Wtd Log. Reg. - No Var Mod'!$J$10:$J$12</c:f>
              <c:strCache>
                <c:ptCount val="3"/>
                <c:pt idx="0">
                  <c:v>Train</c:v>
                </c:pt>
                <c:pt idx="1">
                  <c:v>Dev</c:v>
                </c:pt>
                <c:pt idx="2">
                  <c:v>Test</c:v>
                </c:pt>
              </c:strCache>
            </c:strRef>
          </c:cat>
          <c:val>
            <c:numRef>
              <c:f>'Wtd Log. Reg. - No Var Mod'!$N$10:$N$12</c:f>
              <c:numCache>
                <c:formatCode>0.00E+00</c:formatCode>
                <c:ptCount val="3"/>
                <c:pt idx="0">
                  <c:v>0.000184</c:v>
                </c:pt>
                <c:pt idx="1">
                  <c:v>0.000171</c:v>
                </c:pt>
                <c:pt idx="2">
                  <c:v>0.000171</c:v>
                </c:pt>
              </c:numCache>
            </c:numRef>
          </c:val>
          <c:smooth val="0"/>
        </c:ser>
        <c:dLbls>
          <c:showLegendKey val="0"/>
          <c:showVal val="0"/>
          <c:showCatName val="0"/>
          <c:showSerName val="0"/>
          <c:showPercent val="0"/>
          <c:showBubbleSize val="0"/>
        </c:dLbls>
        <c:marker val="1"/>
        <c:smooth val="0"/>
        <c:axId val="1525319360"/>
        <c:axId val="1490059616"/>
      </c:lineChart>
      <c:catAx>
        <c:axId val="15253193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90059616"/>
        <c:crosses val="autoZero"/>
        <c:auto val="1"/>
        <c:lblAlgn val="ctr"/>
        <c:lblOffset val="100"/>
        <c:noMultiLvlLbl val="0"/>
      </c:catAx>
      <c:valAx>
        <c:axId val="1490059616"/>
        <c:scaling>
          <c:orientation val="minMax"/>
        </c:scaling>
        <c:delete val="0"/>
        <c:axPos val="l"/>
        <c:majorGridlines>
          <c:spPr>
            <a:ln w="9525" cap="flat" cmpd="sng" algn="ctr">
              <a:solidFill>
                <a:schemeClr val="tx1">
                  <a:lumMod val="15000"/>
                  <a:lumOff val="85000"/>
                </a:schemeClr>
              </a:solidFill>
              <a:round/>
            </a:ln>
            <a:effectLst/>
          </c:spPr>
        </c:majorGridlines>
        <c:numFmt formatCode="0.00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5319360"/>
        <c:crosses val="autoZero"/>
        <c:crossBetween val="between"/>
        <c:majorUnit val="4.0E-5"/>
      </c:valAx>
      <c:spPr>
        <a:noFill/>
        <a:ln>
          <a:noFill/>
        </a:ln>
        <a:effectLst/>
      </c:spPr>
    </c:plotArea>
    <c:legend>
      <c:legendPos val="r"/>
      <c:layout>
        <c:manualLayout>
          <c:xMode val="edge"/>
          <c:yMode val="edge"/>
          <c:x val="0.644843613298338"/>
          <c:y val="0.401228018372703"/>
          <c:w val="0.313489720034996"/>
          <c:h val="0.31458530183727"/>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a:t>20 Minute Gains</a:t>
            </a:r>
          </a:p>
        </c:rich>
      </c:tx>
      <c:layout>
        <c:manualLayout>
          <c:xMode val="edge"/>
          <c:yMode val="edge"/>
          <c:x val="0.297483202099738"/>
          <c:y val="0.0416666666666667"/>
        </c:manualLayout>
      </c:layout>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79713648293963"/>
          <c:y val="0.153194444444444"/>
          <c:w val="0.439336220472441"/>
          <c:h val="0.723202464275299"/>
        </c:manualLayout>
      </c:layout>
      <c:lineChart>
        <c:grouping val="standard"/>
        <c:varyColors val="0"/>
        <c:ser>
          <c:idx val="0"/>
          <c:order val="0"/>
          <c:tx>
            <c:strRef>
              <c:f>'Wtd Log. Reg. - No Var Mod'!$K$19</c:f>
              <c:strCache>
                <c:ptCount val="1"/>
                <c:pt idx="0">
                  <c:v>Baseline</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'Wtd Log. Reg. - No Var Mod'!$J$20:$J$22</c:f>
              <c:strCache>
                <c:ptCount val="3"/>
                <c:pt idx="0">
                  <c:v>Train</c:v>
                </c:pt>
                <c:pt idx="1">
                  <c:v>Dev</c:v>
                </c:pt>
                <c:pt idx="2">
                  <c:v>Test</c:v>
                </c:pt>
              </c:strCache>
            </c:strRef>
          </c:cat>
          <c:val>
            <c:numRef>
              <c:f>'Wtd Log. Reg. - No Var Mod'!$K$20:$K$22</c:f>
              <c:numCache>
                <c:formatCode>0.00E+00</c:formatCode>
                <c:ptCount val="3"/>
                <c:pt idx="0">
                  <c:v>0.000112</c:v>
                </c:pt>
                <c:pt idx="1">
                  <c:v>0.000112</c:v>
                </c:pt>
                <c:pt idx="2">
                  <c:v>0.000112</c:v>
                </c:pt>
              </c:numCache>
            </c:numRef>
          </c:val>
          <c:smooth val="0"/>
        </c:ser>
        <c:ser>
          <c:idx val="1"/>
          <c:order val="1"/>
          <c:tx>
            <c:strRef>
              <c:f>'Wtd Log. Reg. - No Var Mod'!$L$19</c:f>
              <c:strCache>
                <c:ptCount val="1"/>
                <c:pt idx="0">
                  <c:v>LinReg</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'Wtd Log. Reg. - No Var Mod'!$J$20:$J$22</c:f>
              <c:strCache>
                <c:ptCount val="3"/>
                <c:pt idx="0">
                  <c:v>Train</c:v>
                </c:pt>
                <c:pt idx="1">
                  <c:v>Dev</c:v>
                </c:pt>
                <c:pt idx="2">
                  <c:v>Test</c:v>
                </c:pt>
              </c:strCache>
            </c:strRef>
          </c:cat>
          <c:val>
            <c:numRef>
              <c:f>'Wtd Log. Reg. - No Var Mod'!$L$20:$L$22</c:f>
              <c:numCache>
                <c:formatCode>0.00E+00</c:formatCode>
                <c:ptCount val="3"/>
                <c:pt idx="0">
                  <c:v>0.000201</c:v>
                </c:pt>
                <c:pt idx="1">
                  <c:v>0.000211</c:v>
                </c:pt>
                <c:pt idx="2">
                  <c:v>0.000196</c:v>
                </c:pt>
              </c:numCache>
            </c:numRef>
          </c:val>
          <c:smooth val="0"/>
        </c:ser>
        <c:ser>
          <c:idx val="2"/>
          <c:order val="2"/>
          <c:tx>
            <c:strRef>
              <c:f>'Wtd Log. Reg. - No Var Mod'!$M$19</c:f>
              <c:strCache>
                <c:ptCount val="1"/>
                <c:pt idx="0">
                  <c:v>LinReg PCA</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'Wtd Log. Reg. - No Var Mod'!$J$20:$J$22</c:f>
              <c:strCache>
                <c:ptCount val="3"/>
                <c:pt idx="0">
                  <c:v>Train</c:v>
                </c:pt>
                <c:pt idx="1">
                  <c:v>Dev</c:v>
                </c:pt>
                <c:pt idx="2">
                  <c:v>Test</c:v>
                </c:pt>
              </c:strCache>
            </c:strRef>
          </c:cat>
          <c:val>
            <c:numRef>
              <c:f>'Wtd Log. Reg. - No Var Mod'!$M$20:$M$22</c:f>
              <c:numCache>
                <c:formatCode>0.00E+00</c:formatCode>
                <c:ptCount val="3"/>
                <c:pt idx="0">
                  <c:v>0.000214</c:v>
                </c:pt>
                <c:pt idx="1">
                  <c:v>0.000241</c:v>
                </c:pt>
                <c:pt idx="2">
                  <c:v>0.000213</c:v>
                </c:pt>
              </c:numCache>
            </c:numRef>
          </c:val>
          <c:smooth val="0"/>
        </c:ser>
        <c:ser>
          <c:idx val="3"/>
          <c:order val="3"/>
          <c:tx>
            <c:strRef>
              <c:f>'Wtd Log. Reg. - No Var Mod'!$N$19</c:f>
              <c:strCache>
                <c:ptCount val="1"/>
                <c:pt idx="0">
                  <c:v>Neural Network</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strRef>
              <c:f>'Wtd Log. Reg. - No Var Mod'!$J$20:$J$22</c:f>
              <c:strCache>
                <c:ptCount val="3"/>
                <c:pt idx="0">
                  <c:v>Train</c:v>
                </c:pt>
                <c:pt idx="1">
                  <c:v>Dev</c:v>
                </c:pt>
                <c:pt idx="2">
                  <c:v>Test</c:v>
                </c:pt>
              </c:strCache>
            </c:strRef>
          </c:cat>
          <c:val>
            <c:numRef>
              <c:f>'Wtd Log. Reg. - No Var Mod'!$N$20:$N$22</c:f>
              <c:numCache>
                <c:formatCode>0.00E+00</c:formatCode>
                <c:ptCount val="3"/>
                <c:pt idx="0">
                  <c:v>0.000304</c:v>
                </c:pt>
                <c:pt idx="1">
                  <c:v>0.0003</c:v>
                </c:pt>
                <c:pt idx="2">
                  <c:v>0.000304</c:v>
                </c:pt>
              </c:numCache>
            </c:numRef>
          </c:val>
          <c:smooth val="0"/>
        </c:ser>
        <c:dLbls>
          <c:showLegendKey val="0"/>
          <c:showVal val="0"/>
          <c:showCatName val="0"/>
          <c:showSerName val="0"/>
          <c:showPercent val="0"/>
          <c:showBubbleSize val="0"/>
        </c:dLbls>
        <c:marker val="1"/>
        <c:smooth val="0"/>
        <c:axId val="1409123744"/>
        <c:axId val="1487748624"/>
      </c:lineChart>
      <c:catAx>
        <c:axId val="14091237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87748624"/>
        <c:crosses val="autoZero"/>
        <c:auto val="1"/>
        <c:lblAlgn val="ctr"/>
        <c:lblOffset val="100"/>
        <c:noMultiLvlLbl val="0"/>
      </c:catAx>
      <c:valAx>
        <c:axId val="1487748624"/>
        <c:scaling>
          <c:orientation val="minMax"/>
        </c:scaling>
        <c:delete val="0"/>
        <c:axPos val="l"/>
        <c:majorGridlines>
          <c:spPr>
            <a:ln w="9525" cap="flat" cmpd="sng" algn="ctr">
              <a:solidFill>
                <a:schemeClr val="tx1">
                  <a:lumMod val="15000"/>
                  <a:lumOff val="85000"/>
                </a:schemeClr>
              </a:solidFill>
              <a:round/>
            </a:ln>
            <a:effectLst/>
          </c:spPr>
        </c:majorGridlines>
        <c:numFmt formatCode="0.00E+0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09123744"/>
        <c:crosses val="autoZero"/>
        <c:crossBetween val="between"/>
      </c:valAx>
      <c:spPr>
        <a:noFill/>
        <a:ln>
          <a:noFill/>
        </a:ln>
        <a:effectLst/>
      </c:spPr>
    </c:plotArea>
    <c:legend>
      <c:legendPos val="r"/>
      <c:layout>
        <c:manualLayout>
          <c:xMode val="edge"/>
          <c:yMode val="edge"/>
          <c:x val="0.642383202099737"/>
          <c:y val="0.390253353747448"/>
          <c:w val="0.300950131233596"/>
          <c:h val="0.349539224263634"/>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53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67163" y="0"/>
            <a:ext cx="3035300" cy="465138"/>
          </a:xfrm>
          <a:prstGeom prst="rect">
            <a:avLst/>
          </a:prstGeom>
        </p:spPr>
        <p:txBody>
          <a:bodyPr vert="horz" lIns="91440" tIns="45720" rIns="91440" bIns="45720" rtlCol="0"/>
          <a:lstStyle>
            <a:lvl1pPr algn="r">
              <a:defRPr sz="1200"/>
            </a:lvl1pPr>
          </a:lstStyle>
          <a:p>
            <a:fld id="{FF66CDD7-09B6-4BB3-9069-2B95837CCCB2}" type="datetimeFigureOut">
              <a:rPr lang="en-US" smtClean="0"/>
              <a:t>12/11/17</a:t>
            </a:fld>
            <a:endParaRPr lang="en-US"/>
          </a:p>
        </p:txBody>
      </p:sp>
      <p:sp>
        <p:nvSpPr>
          <p:cNvPr id="4" name="Footer Placeholder 3"/>
          <p:cNvSpPr>
            <a:spLocks noGrp="1"/>
          </p:cNvSpPr>
          <p:nvPr>
            <p:ph type="ftr" sz="quarter" idx="2"/>
          </p:nvPr>
        </p:nvSpPr>
        <p:spPr>
          <a:xfrm>
            <a:off x="0" y="8823325"/>
            <a:ext cx="3035300"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67163" y="8823325"/>
            <a:ext cx="3035300" cy="465138"/>
          </a:xfrm>
          <a:prstGeom prst="rect">
            <a:avLst/>
          </a:prstGeom>
        </p:spPr>
        <p:txBody>
          <a:bodyPr vert="horz" lIns="91440" tIns="45720" rIns="91440" bIns="45720" rtlCol="0" anchor="b"/>
          <a:lstStyle>
            <a:lvl1pPr algn="r">
              <a:defRPr sz="1200"/>
            </a:lvl1pPr>
          </a:lstStyle>
          <a:p>
            <a:fld id="{0479BA33-46DD-4DE6-9BEC-D9D96B7B704D}" type="slidenum">
              <a:rPr lang="en-US" smtClean="0"/>
              <a:t>‹#›</a:t>
            </a:fld>
            <a:endParaRPr lang="en-US"/>
          </a:p>
        </p:txBody>
      </p:sp>
    </p:spTree>
    <p:extLst>
      <p:ext uri="{BB962C8B-B14F-4D97-AF65-F5344CB8AC3E}">
        <p14:creationId xmlns:p14="http://schemas.microsoft.com/office/powerpoint/2010/main" val="7867403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53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67163" y="0"/>
            <a:ext cx="3035300" cy="465138"/>
          </a:xfrm>
          <a:prstGeom prst="rect">
            <a:avLst/>
          </a:prstGeom>
        </p:spPr>
        <p:txBody>
          <a:bodyPr vert="horz" lIns="91440" tIns="45720" rIns="91440" bIns="45720" rtlCol="0"/>
          <a:lstStyle>
            <a:lvl1pPr algn="r">
              <a:defRPr sz="1200"/>
            </a:lvl1pPr>
          </a:lstStyle>
          <a:p>
            <a:fld id="{779BBE60-4721-F544-B235-3FBBED987C96}" type="datetimeFigureOut">
              <a:rPr lang="en-US" smtClean="0"/>
              <a:t>12/11/17</a:t>
            </a:fld>
            <a:endParaRPr lang="en-US"/>
          </a:p>
        </p:txBody>
      </p:sp>
      <p:sp>
        <p:nvSpPr>
          <p:cNvPr id="4" name="Slide Image Placeholder 3"/>
          <p:cNvSpPr>
            <a:spLocks noGrp="1" noRot="1" noChangeAspect="1"/>
          </p:cNvSpPr>
          <p:nvPr>
            <p:ph type="sldImg" idx="2"/>
          </p:nvPr>
        </p:nvSpPr>
        <p:spPr>
          <a:xfrm>
            <a:off x="1150938" y="1162050"/>
            <a:ext cx="4702175" cy="313531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0088" y="4470400"/>
            <a:ext cx="5603875" cy="365918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4913"/>
            <a:ext cx="3035300" cy="4651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67163" y="8824913"/>
            <a:ext cx="3035300" cy="465137"/>
          </a:xfrm>
          <a:prstGeom prst="rect">
            <a:avLst/>
          </a:prstGeom>
        </p:spPr>
        <p:txBody>
          <a:bodyPr vert="horz" lIns="91440" tIns="45720" rIns="91440" bIns="45720" rtlCol="0" anchor="b"/>
          <a:lstStyle>
            <a:lvl1pPr algn="r">
              <a:defRPr sz="1200"/>
            </a:lvl1pPr>
          </a:lstStyle>
          <a:p>
            <a:fld id="{803AA677-E6FD-124D-8B82-6331CC8DCFD2}" type="slidenum">
              <a:rPr lang="en-US" smtClean="0"/>
              <a:t>‹#›</a:t>
            </a:fld>
            <a:endParaRPr lang="en-US"/>
          </a:p>
        </p:txBody>
      </p:sp>
    </p:spTree>
    <p:extLst>
      <p:ext uri="{BB962C8B-B14F-4D97-AF65-F5344CB8AC3E}">
        <p14:creationId xmlns:p14="http://schemas.microsoft.com/office/powerpoint/2010/main" val="12996652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3AA677-E6FD-124D-8B82-6331CC8DCFD2}" type="slidenum">
              <a:rPr lang="en-US" smtClean="0"/>
              <a:t>1</a:t>
            </a:fld>
            <a:endParaRPr lang="en-US"/>
          </a:p>
        </p:txBody>
      </p:sp>
    </p:spTree>
    <p:extLst>
      <p:ext uri="{BB962C8B-B14F-4D97-AF65-F5344CB8AC3E}">
        <p14:creationId xmlns:p14="http://schemas.microsoft.com/office/powerpoint/2010/main" val="14168427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429000" y="2992968"/>
            <a:ext cx="20574000" cy="6366933"/>
          </a:xfrm>
        </p:spPr>
        <p:txBody>
          <a:bodyPr anchor="b"/>
          <a:lstStyle>
            <a:lvl1pPr algn="ctr">
              <a:defRPr sz="13500"/>
            </a:lvl1pPr>
          </a:lstStyle>
          <a:p>
            <a:r>
              <a:rPr lang="en-US" smtClean="0"/>
              <a:t>Click to edit Master title style</a:t>
            </a:r>
            <a:endParaRPr lang="en-US"/>
          </a:p>
        </p:txBody>
      </p:sp>
      <p:sp>
        <p:nvSpPr>
          <p:cNvPr id="3" name="Subtitle 2"/>
          <p:cNvSpPr>
            <a:spLocks noGrp="1"/>
          </p:cNvSpPr>
          <p:nvPr>
            <p:ph type="subTitle" idx="1"/>
          </p:nvPr>
        </p:nvSpPr>
        <p:spPr>
          <a:xfrm>
            <a:off x="3429000" y="9605435"/>
            <a:ext cx="20574000" cy="4415365"/>
          </a:xfrm>
        </p:spPr>
        <p:txBody>
          <a:bodyPr/>
          <a:lstStyle>
            <a:lvl1pPr marL="0" indent="0" algn="ctr">
              <a:buNone/>
              <a:defRPr sz="5400"/>
            </a:lvl1pPr>
            <a:lvl2pPr marL="1028700" indent="0" algn="ctr">
              <a:buNone/>
              <a:defRPr sz="4500"/>
            </a:lvl2pPr>
            <a:lvl3pPr marL="2057400" indent="0" algn="ctr">
              <a:buNone/>
              <a:defRPr sz="4050"/>
            </a:lvl3pPr>
            <a:lvl4pPr marL="3086100" indent="0" algn="ctr">
              <a:buNone/>
              <a:defRPr sz="3600"/>
            </a:lvl4pPr>
            <a:lvl5pPr marL="4114800" indent="0" algn="ctr">
              <a:buNone/>
              <a:defRPr sz="3600"/>
            </a:lvl5pPr>
            <a:lvl6pPr marL="5143500" indent="0" algn="ctr">
              <a:buNone/>
              <a:defRPr sz="3600"/>
            </a:lvl6pPr>
            <a:lvl7pPr marL="6172200" indent="0" algn="ctr">
              <a:buNone/>
              <a:defRPr sz="3600"/>
            </a:lvl7pPr>
            <a:lvl8pPr marL="7200900" indent="0" algn="ctr">
              <a:buNone/>
              <a:defRPr sz="3600"/>
            </a:lvl8pPr>
            <a:lvl9pPr marL="8229600" indent="0" algn="ctr">
              <a:buNone/>
              <a:defRPr sz="3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85D6BDF-9D0E-4E2B-85B8-D8F4790360C9}" type="datetimeFigureOut">
              <a:rPr lang="en-US" smtClean="0"/>
              <a:t>12/11/17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5D6BDF-9D0E-4E2B-85B8-D8F4790360C9}" type="datetimeFigureOut">
              <a:rPr lang="en-US" smtClean="0"/>
              <a:t>12/11/17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9631025" y="973667"/>
            <a:ext cx="5915025" cy="1549823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885950" y="973667"/>
            <a:ext cx="17402175" cy="1549823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5D6BDF-9D0E-4E2B-85B8-D8F4790360C9}" type="datetimeFigureOut">
              <a:rPr lang="en-US" smtClean="0"/>
              <a:t>12/11/17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15" name="Rectangle 14"/>
          <p:cNvSpPr/>
          <p:nvPr userDrawn="1"/>
        </p:nvSpPr>
        <p:spPr>
          <a:xfrm>
            <a:off x="26974800" y="0"/>
            <a:ext cx="457200" cy="182880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0809" tIns="20405" rIns="40809" bIns="20405" rtlCol="0" anchor="ctr"/>
          <a:lstStyle/>
          <a:p>
            <a:pPr algn="ctr"/>
            <a:endParaRPr lang="en-US" sz="3194" dirty="0"/>
          </a:p>
        </p:txBody>
      </p:sp>
      <p:sp>
        <p:nvSpPr>
          <p:cNvPr id="16" name="Rectangle 15"/>
          <p:cNvSpPr/>
          <p:nvPr userDrawn="1"/>
        </p:nvSpPr>
        <p:spPr>
          <a:xfrm>
            <a:off x="-2" y="0"/>
            <a:ext cx="457200" cy="182880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0809" tIns="20405" rIns="40809" bIns="20405" rtlCol="0" anchor="ctr"/>
          <a:lstStyle/>
          <a:p>
            <a:pPr algn="ctr"/>
            <a:endParaRPr lang="en-US" sz="3194" dirty="0"/>
          </a:p>
        </p:txBody>
      </p:sp>
      <p:sp>
        <p:nvSpPr>
          <p:cNvPr id="17" name="Rectangle 16"/>
          <p:cNvSpPr/>
          <p:nvPr userDrawn="1"/>
        </p:nvSpPr>
        <p:spPr>
          <a:xfrm>
            <a:off x="0" y="0"/>
            <a:ext cx="27432000" cy="228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0809" tIns="20405" rIns="40809" bIns="20405" rtlCol="0" anchor="ctr"/>
          <a:lstStyle/>
          <a:p>
            <a:pPr algn="ctr"/>
            <a:endParaRPr lang="en-US" sz="3194" dirty="0"/>
          </a:p>
        </p:txBody>
      </p:sp>
      <p:sp>
        <p:nvSpPr>
          <p:cNvPr id="18" name="Rectangle 17"/>
          <p:cNvSpPr/>
          <p:nvPr userDrawn="1"/>
        </p:nvSpPr>
        <p:spPr>
          <a:xfrm>
            <a:off x="11723" y="17373600"/>
            <a:ext cx="27432000" cy="9144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0809" tIns="20405" rIns="40809" bIns="20405" rtlCol="0" anchor="ctr"/>
          <a:lstStyle/>
          <a:p>
            <a:pPr algn="ctr"/>
            <a:endParaRPr lang="en-US" sz="3194" dirty="0"/>
          </a:p>
        </p:txBody>
      </p:sp>
      <p:sp>
        <p:nvSpPr>
          <p:cNvPr id="11" name="Instructions"/>
          <p:cNvSpPr/>
          <p:nvPr userDrawn="1"/>
        </p:nvSpPr>
        <p:spPr>
          <a:xfrm>
            <a:off x="-6400800" y="0"/>
            <a:ext cx="5943600" cy="1828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2023" tIns="102023" rIns="102023" bIns="102023"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072"/>
              </a:spcAft>
            </a:pPr>
            <a:r>
              <a:rPr lang="en-US" sz="3917" dirty="0" smtClean="0">
                <a:solidFill>
                  <a:srgbClr val="7F7F7F"/>
                </a:solidFill>
                <a:latin typeface="Calibri" pitchFamily="34" charset="0"/>
                <a:cs typeface="Calibri" panose="020F0502020204030204" pitchFamily="34" charset="0"/>
              </a:rPr>
              <a:t>Poster Print Size:</a:t>
            </a:r>
            <a:endParaRPr sz="3917" dirty="0">
              <a:solidFill>
                <a:srgbClr val="7F7F7F"/>
              </a:solidFill>
              <a:latin typeface="Calibri" pitchFamily="34" charset="0"/>
              <a:cs typeface="Calibri" panose="020F0502020204030204" pitchFamily="34" charset="0"/>
            </a:endParaRPr>
          </a:p>
          <a:p>
            <a:pPr lvl="0">
              <a:spcBef>
                <a:spcPts val="0"/>
              </a:spcBef>
              <a:spcAft>
                <a:spcPts val="1072"/>
              </a:spcAft>
            </a:pPr>
            <a:r>
              <a:rPr lang="en-US" sz="2750" dirty="0" smtClean="0">
                <a:solidFill>
                  <a:srgbClr val="7F7F7F"/>
                </a:solidFill>
                <a:latin typeface="Calibri" pitchFamily="34" charset="0"/>
                <a:cs typeface="Calibri" panose="020F0502020204030204" pitchFamily="34" charset="0"/>
              </a:rPr>
              <a:t>This poster template is 24” high by 36” wide. It can be used to print any poster with a 2:3 aspect ratio including 36x54 and 48x72.</a:t>
            </a:r>
          </a:p>
          <a:p>
            <a:pPr lvl="0">
              <a:spcBef>
                <a:spcPts val="0"/>
              </a:spcBef>
              <a:spcAft>
                <a:spcPts val="1072"/>
              </a:spcAft>
            </a:pPr>
            <a:r>
              <a:rPr lang="en-US" sz="3917" dirty="0" smtClean="0">
                <a:solidFill>
                  <a:srgbClr val="7F7F7F"/>
                </a:solidFill>
                <a:latin typeface="Calibri" pitchFamily="34" charset="0"/>
                <a:cs typeface="Calibri" panose="020F0502020204030204" pitchFamily="34" charset="0"/>
              </a:rPr>
              <a:t>Placeholders</a:t>
            </a:r>
            <a:r>
              <a:rPr sz="3917" dirty="0" smtClean="0">
                <a:solidFill>
                  <a:srgbClr val="7F7F7F"/>
                </a:solidFill>
                <a:latin typeface="Calibri" pitchFamily="34" charset="0"/>
                <a:cs typeface="Calibri" panose="020F0502020204030204" pitchFamily="34" charset="0"/>
              </a:rPr>
              <a:t>:</a:t>
            </a:r>
            <a:endParaRPr sz="3917" dirty="0">
              <a:solidFill>
                <a:srgbClr val="7F7F7F"/>
              </a:solidFill>
              <a:latin typeface="Calibri" pitchFamily="34" charset="0"/>
              <a:cs typeface="Calibri" panose="020F0502020204030204" pitchFamily="34" charset="0"/>
            </a:endParaRPr>
          </a:p>
          <a:p>
            <a:pPr lvl="0">
              <a:spcBef>
                <a:spcPts val="0"/>
              </a:spcBef>
              <a:spcAft>
                <a:spcPts val="1072"/>
              </a:spcAft>
            </a:pPr>
            <a:r>
              <a:rPr sz="2750" dirty="0">
                <a:solidFill>
                  <a:srgbClr val="7F7F7F"/>
                </a:solidFill>
                <a:latin typeface="Calibri" pitchFamily="34" charset="0"/>
                <a:cs typeface="Calibri" panose="020F0502020204030204" pitchFamily="34" charset="0"/>
              </a:rPr>
              <a:t>The </a:t>
            </a:r>
            <a:r>
              <a:rPr lang="en-US" sz="2750" dirty="0" smtClean="0">
                <a:solidFill>
                  <a:srgbClr val="7F7F7F"/>
                </a:solidFill>
                <a:latin typeface="Calibri" pitchFamily="34" charset="0"/>
                <a:cs typeface="Calibri" panose="020F0502020204030204" pitchFamily="34" charset="0"/>
              </a:rPr>
              <a:t>various elements included</a:t>
            </a:r>
            <a:r>
              <a:rPr sz="2750" dirty="0" smtClean="0">
                <a:solidFill>
                  <a:srgbClr val="7F7F7F"/>
                </a:solidFill>
                <a:latin typeface="Calibri" pitchFamily="34" charset="0"/>
                <a:cs typeface="Calibri" panose="020F0502020204030204" pitchFamily="34" charset="0"/>
              </a:rPr>
              <a:t> </a:t>
            </a:r>
            <a:r>
              <a:rPr sz="2750" dirty="0">
                <a:solidFill>
                  <a:srgbClr val="7F7F7F"/>
                </a:solidFill>
                <a:latin typeface="Calibri" pitchFamily="34" charset="0"/>
                <a:cs typeface="Calibri" panose="020F0502020204030204" pitchFamily="34" charset="0"/>
              </a:rPr>
              <a:t>in this </a:t>
            </a:r>
            <a:r>
              <a:rPr lang="en-US" sz="2750" dirty="0" smtClean="0">
                <a:solidFill>
                  <a:srgbClr val="7F7F7F"/>
                </a:solidFill>
                <a:latin typeface="Calibri" pitchFamily="34" charset="0"/>
                <a:cs typeface="Calibri" panose="020F0502020204030204" pitchFamily="34" charset="0"/>
              </a:rPr>
              <a:t>poster are ones</a:t>
            </a:r>
            <a:r>
              <a:rPr lang="en-US" sz="2750" baseline="0" dirty="0" smtClean="0">
                <a:solidFill>
                  <a:srgbClr val="7F7F7F"/>
                </a:solidFill>
                <a:latin typeface="Calibri" pitchFamily="34" charset="0"/>
                <a:cs typeface="Calibri" panose="020F0502020204030204" pitchFamily="34" charset="0"/>
              </a:rPr>
              <a:t> we often see in medical, research, and scientific posters.</a:t>
            </a:r>
            <a:r>
              <a:rPr sz="2750" dirty="0" smtClean="0">
                <a:solidFill>
                  <a:srgbClr val="7F7F7F"/>
                </a:solidFill>
                <a:latin typeface="Calibri" pitchFamily="34" charset="0"/>
                <a:cs typeface="Calibri" panose="020F0502020204030204" pitchFamily="34" charset="0"/>
              </a:rPr>
              <a:t> </a:t>
            </a:r>
            <a:r>
              <a:rPr lang="en-US" sz="2750" dirty="0" smtClean="0">
                <a:solidFill>
                  <a:srgbClr val="7F7F7F"/>
                </a:solidFill>
                <a:latin typeface="Calibri" pitchFamily="34" charset="0"/>
                <a:cs typeface="Calibri" panose="020F0502020204030204" pitchFamily="34" charset="0"/>
              </a:rPr>
              <a:t>Feel</a:t>
            </a:r>
            <a:r>
              <a:rPr lang="en-US" sz="2750" baseline="0" dirty="0" smtClean="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072"/>
              </a:spcAft>
            </a:pPr>
            <a:r>
              <a:rPr lang="en-US" sz="3917" dirty="0" smtClean="0">
                <a:solidFill>
                  <a:srgbClr val="7F7F7F"/>
                </a:solidFill>
                <a:latin typeface="Calibri" pitchFamily="34" charset="0"/>
                <a:cs typeface="Calibri" panose="020F0502020204030204" pitchFamily="34" charset="0"/>
              </a:rPr>
              <a:t>Image</a:t>
            </a:r>
            <a:r>
              <a:rPr lang="en-US" sz="3917" baseline="0" dirty="0" smtClean="0">
                <a:solidFill>
                  <a:srgbClr val="7F7F7F"/>
                </a:solidFill>
                <a:latin typeface="Calibri" pitchFamily="34" charset="0"/>
                <a:cs typeface="Calibri" panose="020F0502020204030204" pitchFamily="34" charset="0"/>
              </a:rPr>
              <a:t> Quality</a:t>
            </a:r>
            <a:r>
              <a:rPr lang="en-US" sz="3917" dirty="0" smtClean="0">
                <a:solidFill>
                  <a:srgbClr val="7F7F7F"/>
                </a:solidFill>
                <a:latin typeface="Calibri" pitchFamily="34" charset="0"/>
                <a:cs typeface="Calibri" panose="020F0502020204030204" pitchFamily="34" charset="0"/>
              </a:rPr>
              <a:t>:</a:t>
            </a:r>
          </a:p>
          <a:p>
            <a:pPr lvl="0">
              <a:spcBef>
                <a:spcPts val="0"/>
              </a:spcBef>
              <a:spcAft>
                <a:spcPts val="1072"/>
              </a:spcAft>
            </a:pPr>
            <a:r>
              <a:rPr lang="en-US" sz="2750" dirty="0" smtClean="0">
                <a:solidFill>
                  <a:srgbClr val="7F7F7F"/>
                </a:solidFill>
                <a:latin typeface="Calibri" pitchFamily="34" charset="0"/>
                <a:cs typeface="Calibri" panose="020F0502020204030204" pitchFamily="34" charset="0"/>
              </a:rPr>
              <a:t>You can place digital photos or logo art in your poster file by selecting the </a:t>
            </a:r>
            <a:r>
              <a:rPr lang="en-US" sz="2750" b="1" dirty="0" smtClean="0">
                <a:solidFill>
                  <a:srgbClr val="7F7F7F"/>
                </a:solidFill>
                <a:latin typeface="Calibri" pitchFamily="34" charset="0"/>
                <a:cs typeface="Calibri" panose="020F0502020204030204" pitchFamily="34" charset="0"/>
              </a:rPr>
              <a:t>Insert, Picture</a:t>
            </a:r>
            <a:r>
              <a:rPr lang="en-US" sz="2750" dirty="0" smtClean="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2750" b="1" dirty="0" smtClean="0">
                <a:solidFill>
                  <a:srgbClr val="7F7F7F"/>
                </a:solidFill>
                <a:latin typeface="Calibri" pitchFamily="34" charset="0"/>
                <a:cs typeface="Calibri" panose="020F0502020204030204" pitchFamily="34" charset="0"/>
              </a:rPr>
              <a:t>150-200 pixels per inch in their final printed size</a:t>
            </a:r>
            <a:r>
              <a:rPr lang="en-US" sz="2750" dirty="0" smtClean="0">
                <a:solidFill>
                  <a:srgbClr val="7F7F7F"/>
                </a:solidFill>
                <a:latin typeface="Calibri" pitchFamily="34" charset="0"/>
                <a:cs typeface="Calibri" panose="020F0502020204030204" pitchFamily="34" charset="0"/>
              </a:rPr>
              <a:t>. For instance, a 1600 x 1200 pixel</a:t>
            </a:r>
            <a:r>
              <a:rPr lang="en-US" sz="2750" baseline="0" dirty="0" smtClean="0">
                <a:solidFill>
                  <a:srgbClr val="7F7F7F"/>
                </a:solidFill>
                <a:latin typeface="Calibri" pitchFamily="34" charset="0"/>
                <a:cs typeface="Calibri" panose="020F0502020204030204" pitchFamily="34" charset="0"/>
              </a:rPr>
              <a:t> photo will usually look fine up to </a:t>
            </a:r>
            <a:r>
              <a:rPr lang="en-US" sz="2750" dirty="0" smtClean="0">
                <a:solidFill>
                  <a:srgbClr val="7F7F7F"/>
                </a:solidFill>
                <a:latin typeface="Calibri" pitchFamily="34" charset="0"/>
                <a:cs typeface="Calibri" panose="020F0502020204030204" pitchFamily="34" charset="0"/>
              </a:rPr>
              <a:t>8“-10” wide on your printed poster.</a:t>
            </a:r>
          </a:p>
          <a:p>
            <a:pPr lvl="0">
              <a:spcBef>
                <a:spcPts val="0"/>
              </a:spcBef>
              <a:spcAft>
                <a:spcPts val="1072"/>
              </a:spcAft>
            </a:pPr>
            <a:r>
              <a:rPr lang="en-US" sz="2750" dirty="0" smtClean="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072"/>
              </a:spcAft>
            </a:pPr>
            <a:r>
              <a:rPr lang="en-US" sz="2750" dirty="0" smtClean="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072"/>
              </a:spcAft>
            </a:pPr>
            <a:r>
              <a:rPr lang="en-US" sz="2000" dirty="0" smtClean="0">
                <a:solidFill>
                  <a:srgbClr val="7F7F7F"/>
                </a:solidFill>
                <a:latin typeface="Calibri" pitchFamily="34" charset="0"/>
                <a:cs typeface="Calibri" panose="020F0502020204030204" pitchFamily="34" charset="0"/>
              </a:rPr>
              <a:t/>
            </a:r>
            <a:br>
              <a:rPr lang="en-US" sz="2000" dirty="0" smtClean="0">
                <a:solidFill>
                  <a:srgbClr val="7F7F7F"/>
                </a:solidFill>
                <a:latin typeface="Calibri" pitchFamily="34" charset="0"/>
                <a:cs typeface="Calibri" panose="020F0502020204030204" pitchFamily="34" charset="0"/>
              </a:rPr>
            </a:br>
            <a:r>
              <a:rPr lang="en-US" sz="2000" dirty="0" smtClean="0">
                <a:solidFill>
                  <a:srgbClr val="7F7F7F"/>
                </a:solidFill>
                <a:latin typeface="Calibri" pitchFamily="34" charset="0"/>
                <a:cs typeface="Calibri" panose="020F0502020204030204" pitchFamily="34" charset="0"/>
              </a:rPr>
              <a:t>[This sidebar area does not print.]</a:t>
            </a:r>
          </a:p>
        </p:txBody>
      </p:sp>
      <p:grpSp>
        <p:nvGrpSpPr>
          <p:cNvPr id="12" name="Group 11"/>
          <p:cNvGrpSpPr/>
          <p:nvPr userDrawn="1"/>
        </p:nvGrpSpPr>
        <p:grpSpPr>
          <a:xfrm>
            <a:off x="27889200" y="0"/>
            <a:ext cx="5943600" cy="18288000"/>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072"/>
                </a:spcAft>
              </a:pPr>
              <a:r>
                <a:rPr lang="en-US" sz="3917" dirty="0" smtClean="0">
                  <a:solidFill>
                    <a:schemeClr val="bg1">
                      <a:lumMod val="50000"/>
                    </a:schemeClr>
                  </a:solidFill>
                  <a:latin typeface="Calibri" pitchFamily="34" charset="0"/>
                  <a:cs typeface="Calibri" panose="020F0502020204030204" pitchFamily="34" charset="0"/>
                </a:rPr>
                <a:t>Change</a:t>
              </a:r>
              <a:r>
                <a:rPr lang="en-US" sz="3917" baseline="0" dirty="0" smtClean="0">
                  <a:solidFill>
                    <a:schemeClr val="bg1">
                      <a:lumMod val="50000"/>
                    </a:schemeClr>
                  </a:solidFill>
                  <a:latin typeface="Calibri" pitchFamily="34" charset="0"/>
                  <a:cs typeface="Calibri" panose="020F0502020204030204" pitchFamily="34" charset="0"/>
                </a:rPr>
                <a:t> Color Theme</a:t>
              </a:r>
              <a:r>
                <a:rPr lang="en-US" sz="3917" dirty="0" smtClean="0">
                  <a:solidFill>
                    <a:schemeClr val="bg1">
                      <a:lumMod val="50000"/>
                    </a:schemeClr>
                  </a:solidFill>
                  <a:latin typeface="Calibri" pitchFamily="34" charset="0"/>
                  <a:cs typeface="Calibri" panose="020F0502020204030204" pitchFamily="34" charset="0"/>
                </a:rPr>
                <a:t>:</a:t>
              </a:r>
              <a:endParaRPr sz="3917" dirty="0">
                <a:solidFill>
                  <a:schemeClr val="bg1">
                    <a:lumMod val="50000"/>
                  </a:schemeClr>
                </a:solidFill>
                <a:latin typeface="Calibri" pitchFamily="34" charset="0"/>
                <a:cs typeface="Calibri" panose="020F0502020204030204" pitchFamily="34" charset="0"/>
              </a:endParaRPr>
            </a:p>
            <a:p>
              <a:pPr lvl="0">
                <a:spcBef>
                  <a:spcPts val="0"/>
                </a:spcBef>
                <a:spcAft>
                  <a:spcPts val="1072"/>
                </a:spcAft>
              </a:pPr>
              <a:r>
                <a:rPr lang="en-US" sz="2750" dirty="0" smtClean="0">
                  <a:solidFill>
                    <a:schemeClr val="bg1">
                      <a:lumMod val="50000"/>
                    </a:schemeClr>
                  </a:solidFill>
                  <a:latin typeface="Calibri" pitchFamily="34" charset="0"/>
                  <a:cs typeface="Calibri" panose="020F0502020204030204" pitchFamily="34" charset="0"/>
                </a:rPr>
                <a:t>This template is designed to use the built-in color themes in</a:t>
              </a:r>
              <a:r>
                <a:rPr lang="en-US" sz="2750" baseline="0" dirty="0" smtClean="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072"/>
                </a:spcAft>
              </a:pPr>
              <a:r>
                <a:rPr lang="en-US" sz="2750" baseline="0" dirty="0" smtClean="0">
                  <a:solidFill>
                    <a:schemeClr val="bg1">
                      <a:lumMod val="50000"/>
                    </a:schemeClr>
                  </a:solidFill>
                  <a:latin typeface="Calibri" pitchFamily="34" charset="0"/>
                  <a:cs typeface="Calibri" panose="020F0502020204030204" pitchFamily="34" charset="0"/>
                </a:rPr>
                <a:t>To change the color theme, select the </a:t>
              </a:r>
              <a:r>
                <a:rPr lang="en-US" sz="2750" b="1" baseline="0" dirty="0" smtClean="0">
                  <a:solidFill>
                    <a:schemeClr val="bg1">
                      <a:lumMod val="50000"/>
                    </a:schemeClr>
                  </a:solidFill>
                  <a:latin typeface="Calibri" pitchFamily="34" charset="0"/>
                  <a:cs typeface="Calibri" panose="020F0502020204030204" pitchFamily="34" charset="0"/>
                </a:rPr>
                <a:t>Design</a:t>
              </a:r>
              <a:r>
                <a:rPr lang="en-US" sz="2750" baseline="0" dirty="0" smtClean="0">
                  <a:solidFill>
                    <a:schemeClr val="bg1">
                      <a:lumMod val="50000"/>
                    </a:schemeClr>
                  </a:solidFill>
                  <a:latin typeface="Calibri" pitchFamily="34" charset="0"/>
                  <a:cs typeface="Calibri" panose="020F0502020204030204" pitchFamily="34" charset="0"/>
                </a:rPr>
                <a:t> tab, then select the </a:t>
              </a:r>
              <a:r>
                <a:rPr lang="en-US" sz="2750" b="1" baseline="0" dirty="0" smtClean="0">
                  <a:solidFill>
                    <a:schemeClr val="bg1">
                      <a:lumMod val="50000"/>
                    </a:schemeClr>
                  </a:solidFill>
                  <a:latin typeface="Calibri" pitchFamily="34" charset="0"/>
                  <a:cs typeface="Calibri" panose="020F0502020204030204" pitchFamily="34" charset="0"/>
                </a:rPr>
                <a:t>Colors</a:t>
              </a:r>
              <a:r>
                <a:rPr lang="en-US" sz="2750" baseline="0" dirty="0" smtClean="0">
                  <a:solidFill>
                    <a:schemeClr val="bg1">
                      <a:lumMod val="50000"/>
                    </a:schemeClr>
                  </a:solidFill>
                  <a:latin typeface="Calibri" pitchFamily="34" charset="0"/>
                  <a:cs typeface="Calibri" panose="020F0502020204030204" pitchFamily="34" charset="0"/>
                </a:rPr>
                <a:t> drop-down list.</a:t>
              </a:r>
            </a:p>
            <a:p>
              <a:pPr lvl="0">
                <a:spcBef>
                  <a:spcPts val="0"/>
                </a:spcBef>
                <a:spcAft>
                  <a:spcPts val="1072"/>
                </a:spcAft>
              </a:pPr>
              <a:endParaRPr lang="en-US" sz="40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072"/>
                </a:spcAft>
              </a:pPr>
              <a:endParaRPr lang="en-US" sz="275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072"/>
                </a:spcAft>
              </a:pPr>
              <a:endParaRPr lang="en-US" sz="275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072"/>
                </a:spcAft>
              </a:pPr>
              <a:endParaRPr lang="en-US" sz="275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072"/>
                </a:spcAft>
              </a:pPr>
              <a:endParaRPr lang="en-US" sz="275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072"/>
                </a:spcAft>
              </a:pPr>
              <a:endParaRPr lang="en-US" sz="275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072"/>
                </a:spcAft>
              </a:pPr>
              <a:endParaRPr lang="en-US" sz="275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072"/>
                </a:spcAft>
              </a:pPr>
              <a:endParaRPr lang="en-US" sz="275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072"/>
                </a:spcAft>
              </a:pPr>
              <a:r>
                <a:rPr lang="en-US" sz="2750" baseline="0" dirty="0" smtClean="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072"/>
                </a:spcAft>
              </a:pPr>
              <a:r>
                <a:rPr lang="en-US" sz="3917" dirty="0" smtClean="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072"/>
                </a:spcAft>
              </a:pPr>
              <a:r>
                <a:rPr lang="en-US" sz="2750" dirty="0" smtClean="0">
                  <a:solidFill>
                    <a:schemeClr val="bg1">
                      <a:lumMod val="50000"/>
                    </a:schemeClr>
                  </a:solidFill>
                  <a:latin typeface="Calibri" pitchFamily="34" charset="0"/>
                  <a:cs typeface="Calibri" panose="020F0502020204030204" pitchFamily="34" charset="0"/>
                </a:rPr>
                <a:t>Once your poster file is ready, visit</a:t>
              </a:r>
              <a:r>
                <a:rPr lang="en-US" sz="2750" baseline="0" dirty="0" smtClean="0">
                  <a:solidFill>
                    <a:schemeClr val="bg1">
                      <a:lumMod val="50000"/>
                    </a:schemeClr>
                  </a:solidFill>
                  <a:latin typeface="Calibri" pitchFamily="34" charset="0"/>
                  <a:cs typeface="Calibri" panose="020F0502020204030204" pitchFamily="34" charset="0"/>
                </a:rPr>
                <a:t> </a:t>
              </a:r>
              <a:r>
                <a:rPr lang="en-US" sz="2750" b="1" baseline="0" dirty="0" smtClean="0">
                  <a:solidFill>
                    <a:schemeClr val="bg1">
                      <a:lumMod val="50000"/>
                    </a:schemeClr>
                  </a:solidFill>
                  <a:latin typeface="Calibri" pitchFamily="34" charset="0"/>
                  <a:cs typeface="Calibri" panose="020F0502020204030204" pitchFamily="34" charset="0"/>
                </a:rPr>
                <a:t>www.genigraphics.com</a:t>
              </a:r>
              <a:r>
                <a:rPr lang="en-US" sz="2750" baseline="0" dirty="0" smtClean="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072"/>
                </a:spcAft>
              </a:pPr>
              <a:r>
                <a:rPr lang="en-US" sz="2750" baseline="0" dirty="0" smtClean="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2750" baseline="0" dirty="0" smtClean="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2750" baseline="0" dirty="0" smtClean="0">
                  <a:solidFill>
                    <a:schemeClr val="bg1">
                      <a:lumMod val="50000"/>
                    </a:schemeClr>
                  </a:solidFill>
                  <a:latin typeface="Calibri" pitchFamily="34" charset="0"/>
                  <a:cs typeface="Calibri" panose="020F0502020204030204" pitchFamily="34" charset="0"/>
                </a:rPr>
                <a:t>US and Canada:  1-800-790-4001</a:t>
              </a:r>
              <a:br>
                <a:rPr lang="en-US" sz="2750" baseline="0" dirty="0" smtClean="0">
                  <a:solidFill>
                    <a:schemeClr val="bg1">
                      <a:lumMod val="50000"/>
                    </a:schemeClr>
                  </a:solidFill>
                  <a:latin typeface="Calibri" pitchFamily="34" charset="0"/>
                  <a:cs typeface="Calibri" panose="020F0502020204030204" pitchFamily="34" charset="0"/>
                </a:rPr>
              </a:br>
              <a:r>
                <a:rPr lang="en-US" sz="2750" baseline="0" dirty="0" smtClean="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r>
                <a:rPr lang="en-US" sz="2000" dirty="0" smtClean="0">
                  <a:solidFill>
                    <a:schemeClr val="bg1">
                      <a:lumMod val="50000"/>
                    </a:schemeClr>
                  </a:solidFill>
                  <a:latin typeface="Calibri" pitchFamily="34" charset="0"/>
                  <a:cs typeface="Calibri" panose="020F0502020204030204" pitchFamily="34" charset="0"/>
                </a:rPr>
                <a:t/>
              </a:r>
              <a:br>
                <a:rPr lang="en-US" sz="2000" dirty="0" smtClean="0">
                  <a:solidFill>
                    <a:schemeClr val="bg1">
                      <a:lumMod val="50000"/>
                    </a:schemeClr>
                  </a:solidFill>
                  <a:latin typeface="Calibri" pitchFamily="34" charset="0"/>
                  <a:cs typeface="Calibri" panose="020F0502020204030204" pitchFamily="34" charset="0"/>
                </a:rPr>
              </a:br>
              <a:r>
                <a:rPr lang="en-US" sz="2000" dirty="0" smtClean="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2923501" y="18064949"/>
            <a:ext cx="4414529" cy="154940"/>
          </a:xfrm>
          <a:prstGeom prst="rect">
            <a:avLst/>
          </a:prstGeom>
        </p:spPr>
      </p:pic>
    </p:spTree>
    <p:extLst>
      <p:ext uri="{BB962C8B-B14F-4D97-AF65-F5344CB8AC3E}">
        <p14:creationId xmlns:p14="http://schemas.microsoft.com/office/powerpoint/2010/main" val="214283642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5D6BDF-9D0E-4E2B-85B8-D8F4790360C9}" type="datetimeFigureOut">
              <a:rPr lang="en-US" smtClean="0"/>
              <a:t>12/11/17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871663" y="4559303"/>
            <a:ext cx="23660100" cy="7607299"/>
          </a:xfrm>
        </p:spPr>
        <p:txBody>
          <a:bodyPr anchor="b"/>
          <a:lstStyle>
            <a:lvl1pPr>
              <a:defRPr sz="13500"/>
            </a:lvl1pPr>
          </a:lstStyle>
          <a:p>
            <a:r>
              <a:rPr lang="en-US" smtClean="0"/>
              <a:t>Click to edit Master title style</a:t>
            </a:r>
            <a:endParaRPr lang="en-US"/>
          </a:p>
        </p:txBody>
      </p:sp>
      <p:sp>
        <p:nvSpPr>
          <p:cNvPr id="3" name="Text Placeholder 2"/>
          <p:cNvSpPr>
            <a:spLocks noGrp="1"/>
          </p:cNvSpPr>
          <p:nvPr>
            <p:ph type="body" idx="1"/>
          </p:nvPr>
        </p:nvSpPr>
        <p:spPr>
          <a:xfrm>
            <a:off x="1871663" y="12238569"/>
            <a:ext cx="23660100" cy="4000499"/>
          </a:xfrm>
        </p:spPr>
        <p:txBody>
          <a:bodyPr/>
          <a:lstStyle>
            <a:lvl1pPr marL="0" indent="0">
              <a:buNone/>
              <a:defRPr sz="5400">
                <a:solidFill>
                  <a:schemeClr val="tx1">
                    <a:tint val="75000"/>
                  </a:schemeClr>
                </a:solidFill>
              </a:defRPr>
            </a:lvl1pPr>
            <a:lvl2pPr marL="1028700" indent="0">
              <a:buNone/>
              <a:defRPr sz="4500">
                <a:solidFill>
                  <a:schemeClr val="tx1">
                    <a:tint val="75000"/>
                  </a:schemeClr>
                </a:solidFill>
              </a:defRPr>
            </a:lvl2pPr>
            <a:lvl3pPr marL="2057400" indent="0">
              <a:buNone/>
              <a:defRPr sz="4050">
                <a:solidFill>
                  <a:schemeClr val="tx1">
                    <a:tint val="75000"/>
                  </a:schemeClr>
                </a:solidFill>
              </a:defRPr>
            </a:lvl3pPr>
            <a:lvl4pPr marL="3086100" indent="0">
              <a:buNone/>
              <a:defRPr sz="3600">
                <a:solidFill>
                  <a:schemeClr val="tx1">
                    <a:tint val="75000"/>
                  </a:schemeClr>
                </a:solidFill>
              </a:defRPr>
            </a:lvl4pPr>
            <a:lvl5pPr marL="4114800" indent="0">
              <a:buNone/>
              <a:defRPr sz="3600">
                <a:solidFill>
                  <a:schemeClr val="tx1">
                    <a:tint val="75000"/>
                  </a:schemeClr>
                </a:solidFill>
              </a:defRPr>
            </a:lvl5pPr>
            <a:lvl6pPr marL="5143500" indent="0">
              <a:buNone/>
              <a:defRPr sz="3600">
                <a:solidFill>
                  <a:schemeClr val="tx1">
                    <a:tint val="75000"/>
                  </a:schemeClr>
                </a:solidFill>
              </a:defRPr>
            </a:lvl6pPr>
            <a:lvl7pPr marL="6172200" indent="0">
              <a:buNone/>
              <a:defRPr sz="3600">
                <a:solidFill>
                  <a:schemeClr val="tx1">
                    <a:tint val="75000"/>
                  </a:schemeClr>
                </a:solidFill>
              </a:defRPr>
            </a:lvl7pPr>
            <a:lvl8pPr marL="7200900" indent="0">
              <a:buNone/>
              <a:defRPr sz="3600">
                <a:solidFill>
                  <a:schemeClr val="tx1">
                    <a:tint val="75000"/>
                  </a:schemeClr>
                </a:solidFill>
              </a:defRPr>
            </a:lvl8pPr>
            <a:lvl9pPr marL="8229600" indent="0">
              <a:buNone/>
              <a:defRPr sz="3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5D6BDF-9D0E-4E2B-85B8-D8F4790360C9}" type="datetimeFigureOut">
              <a:rPr lang="en-US" smtClean="0"/>
              <a:t>12/11/17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885950" y="4868333"/>
            <a:ext cx="11658600" cy="116035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3887450" y="4868333"/>
            <a:ext cx="11658600" cy="116035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85D6BDF-9D0E-4E2B-85B8-D8F4790360C9}" type="datetimeFigureOut">
              <a:rPr lang="en-US" smtClean="0"/>
              <a:t>12/11/17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89523" y="973668"/>
            <a:ext cx="23660100" cy="3534835"/>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1889524" y="4483101"/>
            <a:ext cx="11605021" cy="2197099"/>
          </a:xfrm>
        </p:spPr>
        <p:txBody>
          <a:bodyPr anchor="b"/>
          <a:lstStyle>
            <a:lvl1pPr marL="0" indent="0">
              <a:buNone/>
              <a:defRPr sz="5400" b="1"/>
            </a:lvl1pPr>
            <a:lvl2pPr marL="1028700" indent="0">
              <a:buNone/>
              <a:defRPr sz="4500" b="1"/>
            </a:lvl2pPr>
            <a:lvl3pPr marL="2057400" indent="0">
              <a:buNone/>
              <a:defRPr sz="4050" b="1"/>
            </a:lvl3pPr>
            <a:lvl4pPr marL="3086100" indent="0">
              <a:buNone/>
              <a:defRPr sz="3600" b="1"/>
            </a:lvl4pPr>
            <a:lvl5pPr marL="4114800" indent="0">
              <a:buNone/>
              <a:defRPr sz="3600" b="1"/>
            </a:lvl5pPr>
            <a:lvl6pPr marL="5143500" indent="0">
              <a:buNone/>
              <a:defRPr sz="3600" b="1"/>
            </a:lvl6pPr>
            <a:lvl7pPr marL="6172200" indent="0">
              <a:buNone/>
              <a:defRPr sz="3600" b="1"/>
            </a:lvl7pPr>
            <a:lvl8pPr marL="7200900" indent="0">
              <a:buNone/>
              <a:defRPr sz="3600" b="1"/>
            </a:lvl8pPr>
            <a:lvl9pPr marL="8229600" indent="0">
              <a:buNone/>
              <a:defRPr sz="3600" b="1"/>
            </a:lvl9pPr>
          </a:lstStyle>
          <a:p>
            <a:pPr lvl="0"/>
            <a:r>
              <a:rPr lang="en-US" smtClean="0"/>
              <a:t>Click to edit Master text styles</a:t>
            </a:r>
          </a:p>
        </p:txBody>
      </p:sp>
      <p:sp>
        <p:nvSpPr>
          <p:cNvPr id="4" name="Content Placeholder 3"/>
          <p:cNvSpPr>
            <a:spLocks noGrp="1"/>
          </p:cNvSpPr>
          <p:nvPr>
            <p:ph sz="half" idx="2"/>
          </p:nvPr>
        </p:nvSpPr>
        <p:spPr>
          <a:xfrm>
            <a:off x="1889524" y="6680200"/>
            <a:ext cx="11605021" cy="98255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3887450" y="4483101"/>
            <a:ext cx="11662173" cy="2197099"/>
          </a:xfrm>
        </p:spPr>
        <p:txBody>
          <a:bodyPr anchor="b"/>
          <a:lstStyle>
            <a:lvl1pPr marL="0" indent="0">
              <a:buNone/>
              <a:defRPr sz="5400" b="1"/>
            </a:lvl1pPr>
            <a:lvl2pPr marL="1028700" indent="0">
              <a:buNone/>
              <a:defRPr sz="4500" b="1"/>
            </a:lvl2pPr>
            <a:lvl3pPr marL="2057400" indent="0">
              <a:buNone/>
              <a:defRPr sz="4050" b="1"/>
            </a:lvl3pPr>
            <a:lvl4pPr marL="3086100" indent="0">
              <a:buNone/>
              <a:defRPr sz="3600" b="1"/>
            </a:lvl4pPr>
            <a:lvl5pPr marL="4114800" indent="0">
              <a:buNone/>
              <a:defRPr sz="3600" b="1"/>
            </a:lvl5pPr>
            <a:lvl6pPr marL="5143500" indent="0">
              <a:buNone/>
              <a:defRPr sz="3600" b="1"/>
            </a:lvl6pPr>
            <a:lvl7pPr marL="6172200" indent="0">
              <a:buNone/>
              <a:defRPr sz="3600" b="1"/>
            </a:lvl7pPr>
            <a:lvl8pPr marL="7200900" indent="0">
              <a:buNone/>
              <a:defRPr sz="3600" b="1"/>
            </a:lvl8pPr>
            <a:lvl9pPr marL="8229600" indent="0">
              <a:buNone/>
              <a:defRPr sz="3600" b="1"/>
            </a:lvl9pPr>
          </a:lstStyle>
          <a:p>
            <a:pPr lvl="0"/>
            <a:r>
              <a:rPr lang="en-US" smtClean="0"/>
              <a:t>Click to edit Master text styles</a:t>
            </a:r>
          </a:p>
        </p:txBody>
      </p:sp>
      <p:sp>
        <p:nvSpPr>
          <p:cNvPr id="6" name="Content Placeholder 5"/>
          <p:cNvSpPr>
            <a:spLocks noGrp="1"/>
          </p:cNvSpPr>
          <p:nvPr>
            <p:ph sz="quarter" idx="4"/>
          </p:nvPr>
        </p:nvSpPr>
        <p:spPr>
          <a:xfrm>
            <a:off x="13887450" y="6680200"/>
            <a:ext cx="11662173" cy="98255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85D6BDF-9D0E-4E2B-85B8-D8F4790360C9}" type="datetimeFigureOut">
              <a:rPr lang="en-US" smtClean="0"/>
              <a:t>12/11/17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85D6BDF-9D0E-4E2B-85B8-D8F4790360C9}" type="datetimeFigureOut">
              <a:rPr lang="en-US" smtClean="0"/>
              <a:t>12/11/17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5D6BDF-9D0E-4E2B-85B8-D8F4790360C9}" type="datetimeFigureOut">
              <a:rPr lang="en-US" smtClean="0"/>
              <a:t>12/11/17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9524" y="1219200"/>
            <a:ext cx="8847533" cy="4267200"/>
          </a:xfrm>
        </p:spPr>
        <p:txBody>
          <a:bodyPr anchor="b"/>
          <a:lstStyle>
            <a:lvl1pPr>
              <a:defRPr sz="7200"/>
            </a:lvl1pPr>
          </a:lstStyle>
          <a:p>
            <a:r>
              <a:rPr lang="en-US" smtClean="0"/>
              <a:t>Click to edit Master title style</a:t>
            </a:r>
            <a:endParaRPr lang="en-US"/>
          </a:p>
        </p:txBody>
      </p:sp>
      <p:sp>
        <p:nvSpPr>
          <p:cNvPr id="3" name="Content Placeholder 2"/>
          <p:cNvSpPr>
            <a:spLocks noGrp="1"/>
          </p:cNvSpPr>
          <p:nvPr>
            <p:ph idx="1"/>
          </p:nvPr>
        </p:nvSpPr>
        <p:spPr>
          <a:xfrm>
            <a:off x="11662173" y="2633135"/>
            <a:ext cx="13887450" cy="12996333"/>
          </a:xfrm>
        </p:spPr>
        <p:txBody>
          <a:bodyPr/>
          <a:lstStyle>
            <a:lvl1pPr>
              <a:defRPr sz="7200"/>
            </a:lvl1pPr>
            <a:lvl2pPr>
              <a:defRPr sz="6300"/>
            </a:lvl2pPr>
            <a:lvl3pPr>
              <a:defRPr sz="5400"/>
            </a:lvl3pPr>
            <a:lvl4pPr>
              <a:defRPr sz="4500"/>
            </a:lvl4pPr>
            <a:lvl5pPr>
              <a:defRPr sz="4500"/>
            </a:lvl5pPr>
            <a:lvl6pPr>
              <a:defRPr sz="4500"/>
            </a:lvl6pPr>
            <a:lvl7pPr>
              <a:defRPr sz="4500"/>
            </a:lvl7pPr>
            <a:lvl8pPr>
              <a:defRPr sz="4500"/>
            </a:lvl8pPr>
            <a:lvl9pPr>
              <a:defRPr sz="4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889524" y="5486400"/>
            <a:ext cx="8847533" cy="10164235"/>
          </a:xfrm>
        </p:spPr>
        <p:txBody>
          <a:bodyPr/>
          <a:lstStyle>
            <a:lvl1pPr marL="0" indent="0">
              <a:buNone/>
              <a:defRPr sz="3600"/>
            </a:lvl1pPr>
            <a:lvl2pPr marL="1028700" indent="0">
              <a:buNone/>
              <a:defRPr sz="3150"/>
            </a:lvl2pPr>
            <a:lvl3pPr marL="2057400" indent="0">
              <a:buNone/>
              <a:defRPr sz="2700"/>
            </a:lvl3pPr>
            <a:lvl4pPr marL="3086100" indent="0">
              <a:buNone/>
              <a:defRPr sz="2250"/>
            </a:lvl4pPr>
            <a:lvl5pPr marL="4114800" indent="0">
              <a:buNone/>
              <a:defRPr sz="2250"/>
            </a:lvl5pPr>
            <a:lvl6pPr marL="5143500" indent="0">
              <a:buNone/>
              <a:defRPr sz="2250"/>
            </a:lvl6pPr>
            <a:lvl7pPr marL="6172200" indent="0">
              <a:buNone/>
              <a:defRPr sz="2250"/>
            </a:lvl7pPr>
            <a:lvl8pPr marL="7200900" indent="0">
              <a:buNone/>
              <a:defRPr sz="2250"/>
            </a:lvl8pPr>
            <a:lvl9pPr marL="8229600" indent="0">
              <a:buNone/>
              <a:defRPr sz="22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5D6BDF-9D0E-4E2B-85B8-D8F4790360C9}" type="datetimeFigureOut">
              <a:rPr lang="en-US" smtClean="0"/>
              <a:t>12/11/17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9524" y="1219200"/>
            <a:ext cx="8847533" cy="4267200"/>
          </a:xfrm>
        </p:spPr>
        <p:txBody>
          <a:bodyPr anchor="b"/>
          <a:lstStyle>
            <a:lvl1pPr>
              <a:defRPr sz="7200"/>
            </a:lvl1pPr>
          </a:lstStyle>
          <a:p>
            <a:r>
              <a:rPr lang="en-US" smtClean="0"/>
              <a:t>Click to edit Master title style</a:t>
            </a:r>
            <a:endParaRPr lang="en-US"/>
          </a:p>
        </p:txBody>
      </p:sp>
      <p:sp>
        <p:nvSpPr>
          <p:cNvPr id="3" name="Picture Placeholder 2"/>
          <p:cNvSpPr>
            <a:spLocks noGrp="1"/>
          </p:cNvSpPr>
          <p:nvPr>
            <p:ph type="pic" idx="1"/>
          </p:nvPr>
        </p:nvSpPr>
        <p:spPr>
          <a:xfrm>
            <a:off x="11662173" y="2633135"/>
            <a:ext cx="13887450" cy="12996333"/>
          </a:xfrm>
        </p:spPr>
        <p:txBody>
          <a:bodyPr/>
          <a:lstStyle>
            <a:lvl1pPr marL="0" indent="0">
              <a:buNone/>
              <a:defRPr sz="7200"/>
            </a:lvl1pPr>
            <a:lvl2pPr marL="1028700" indent="0">
              <a:buNone/>
              <a:defRPr sz="6300"/>
            </a:lvl2pPr>
            <a:lvl3pPr marL="2057400" indent="0">
              <a:buNone/>
              <a:defRPr sz="5400"/>
            </a:lvl3pPr>
            <a:lvl4pPr marL="3086100" indent="0">
              <a:buNone/>
              <a:defRPr sz="4500"/>
            </a:lvl4pPr>
            <a:lvl5pPr marL="4114800" indent="0">
              <a:buNone/>
              <a:defRPr sz="4500"/>
            </a:lvl5pPr>
            <a:lvl6pPr marL="5143500" indent="0">
              <a:buNone/>
              <a:defRPr sz="4500"/>
            </a:lvl6pPr>
            <a:lvl7pPr marL="6172200" indent="0">
              <a:buNone/>
              <a:defRPr sz="4500"/>
            </a:lvl7pPr>
            <a:lvl8pPr marL="7200900" indent="0">
              <a:buNone/>
              <a:defRPr sz="4500"/>
            </a:lvl8pPr>
            <a:lvl9pPr marL="8229600" indent="0">
              <a:buNone/>
              <a:defRPr sz="4500"/>
            </a:lvl9pPr>
          </a:lstStyle>
          <a:p>
            <a:endParaRPr lang="en-US"/>
          </a:p>
        </p:txBody>
      </p:sp>
      <p:sp>
        <p:nvSpPr>
          <p:cNvPr id="4" name="Text Placeholder 3"/>
          <p:cNvSpPr>
            <a:spLocks noGrp="1"/>
          </p:cNvSpPr>
          <p:nvPr>
            <p:ph type="body" sz="half" idx="2"/>
          </p:nvPr>
        </p:nvSpPr>
        <p:spPr>
          <a:xfrm>
            <a:off x="1889524" y="5486400"/>
            <a:ext cx="8847533" cy="10164235"/>
          </a:xfrm>
        </p:spPr>
        <p:txBody>
          <a:bodyPr/>
          <a:lstStyle>
            <a:lvl1pPr marL="0" indent="0">
              <a:buNone/>
              <a:defRPr sz="3600"/>
            </a:lvl1pPr>
            <a:lvl2pPr marL="1028700" indent="0">
              <a:buNone/>
              <a:defRPr sz="3150"/>
            </a:lvl2pPr>
            <a:lvl3pPr marL="2057400" indent="0">
              <a:buNone/>
              <a:defRPr sz="2700"/>
            </a:lvl3pPr>
            <a:lvl4pPr marL="3086100" indent="0">
              <a:buNone/>
              <a:defRPr sz="2250"/>
            </a:lvl4pPr>
            <a:lvl5pPr marL="4114800" indent="0">
              <a:buNone/>
              <a:defRPr sz="2250"/>
            </a:lvl5pPr>
            <a:lvl6pPr marL="5143500" indent="0">
              <a:buNone/>
              <a:defRPr sz="2250"/>
            </a:lvl6pPr>
            <a:lvl7pPr marL="6172200" indent="0">
              <a:buNone/>
              <a:defRPr sz="2250"/>
            </a:lvl7pPr>
            <a:lvl8pPr marL="7200900" indent="0">
              <a:buNone/>
              <a:defRPr sz="2250"/>
            </a:lvl8pPr>
            <a:lvl9pPr marL="8229600" indent="0">
              <a:buNone/>
              <a:defRPr sz="22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5D6BDF-9D0E-4E2B-85B8-D8F4790360C9}" type="datetimeFigureOut">
              <a:rPr lang="en-US" smtClean="0"/>
              <a:t>12/11/17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85950" y="973668"/>
            <a:ext cx="23660100" cy="3534835"/>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885950" y="4868333"/>
            <a:ext cx="23660100" cy="1160356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885950" y="16950268"/>
            <a:ext cx="6172200" cy="973667"/>
          </a:xfrm>
          <a:prstGeom prst="rect">
            <a:avLst/>
          </a:prstGeom>
        </p:spPr>
        <p:txBody>
          <a:bodyPr vert="horz" lIns="91440" tIns="45720" rIns="91440" bIns="45720" rtlCol="0" anchor="ctr"/>
          <a:lstStyle>
            <a:lvl1pPr algn="l">
              <a:defRPr sz="2700">
                <a:solidFill>
                  <a:schemeClr val="tx1">
                    <a:tint val="75000"/>
                  </a:schemeClr>
                </a:solidFill>
              </a:defRPr>
            </a:lvl1pPr>
          </a:lstStyle>
          <a:p>
            <a:fld id="{985D6BDF-9D0E-4E2B-85B8-D8F4790360C9}" type="datetimeFigureOut">
              <a:rPr lang="en-US" smtClean="0"/>
              <a:t>12/11/17</a:t>
            </a:fld>
            <a:endParaRPr lang="en-US" dirty="0"/>
          </a:p>
        </p:txBody>
      </p:sp>
      <p:sp>
        <p:nvSpPr>
          <p:cNvPr id="5" name="Footer Placeholder 4"/>
          <p:cNvSpPr>
            <a:spLocks noGrp="1"/>
          </p:cNvSpPr>
          <p:nvPr>
            <p:ph type="ftr" sz="quarter" idx="3"/>
          </p:nvPr>
        </p:nvSpPr>
        <p:spPr>
          <a:xfrm>
            <a:off x="9086850" y="16950268"/>
            <a:ext cx="9258300" cy="973667"/>
          </a:xfrm>
          <a:prstGeom prst="rect">
            <a:avLst/>
          </a:prstGeom>
        </p:spPr>
        <p:txBody>
          <a:bodyPr vert="horz" lIns="91440" tIns="45720" rIns="91440" bIns="45720" rtlCol="0" anchor="ctr"/>
          <a:lstStyle>
            <a:lvl1pPr algn="ctr">
              <a:defRPr sz="27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9373850" y="16950268"/>
            <a:ext cx="6172200" cy="973667"/>
          </a:xfrm>
          <a:prstGeom prst="rect">
            <a:avLst/>
          </a:prstGeom>
        </p:spPr>
        <p:txBody>
          <a:bodyPr vert="horz" lIns="91440" tIns="45720" rIns="91440" bIns="45720" rtlCol="0" anchor="ctr"/>
          <a:lstStyle>
            <a:lvl1pPr algn="r">
              <a:defRPr sz="270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1716248926"/>
      </p:ext>
    </p:extLst>
  </p:cSld>
  <p:clrMap bg1="lt1" tx1="dk1" bg2="lt2" tx2="dk2" accent1="accent1" accent2="accent2" accent3="accent3" accent4="accent4" accent5="accent5" accent6="accent6" hlink="hlink" folHlink="folHlink"/>
  <p:sldLayoutIdLst>
    <p:sldLayoutId id="2147485254" r:id="rId1"/>
    <p:sldLayoutId id="2147485255" r:id="rId2"/>
    <p:sldLayoutId id="2147485256" r:id="rId3"/>
    <p:sldLayoutId id="2147485257" r:id="rId4"/>
    <p:sldLayoutId id="2147485258" r:id="rId5"/>
    <p:sldLayoutId id="2147485259" r:id="rId6"/>
    <p:sldLayoutId id="2147485260" r:id="rId7"/>
    <p:sldLayoutId id="2147485261" r:id="rId8"/>
    <p:sldLayoutId id="2147485262" r:id="rId9"/>
    <p:sldLayoutId id="2147485263" r:id="rId10"/>
    <p:sldLayoutId id="2147485264" r:id="rId11"/>
    <p:sldLayoutId id="2147485265" r:id="rId12"/>
  </p:sldLayoutIdLst>
  <p:txStyles>
    <p:titleStyle>
      <a:lvl1pPr algn="l" defTabSz="2057400" rtl="0" eaLnBrk="1" latinLnBrk="0" hangingPunct="1">
        <a:lnSpc>
          <a:spcPct val="90000"/>
        </a:lnSpc>
        <a:spcBef>
          <a:spcPct val="0"/>
        </a:spcBef>
        <a:buNone/>
        <a:defRPr sz="9900" kern="1200">
          <a:solidFill>
            <a:schemeClr val="tx1"/>
          </a:solidFill>
          <a:latin typeface="+mj-lt"/>
          <a:ea typeface="+mj-ea"/>
          <a:cs typeface="+mj-cs"/>
        </a:defRPr>
      </a:lvl1pPr>
    </p:titleStyle>
    <p:bodyStyle>
      <a:lvl1pPr marL="514350" indent="-514350" algn="l" defTabSz="2057400" rtl="0" eaLnBrk="1" latinLnBrk="0" hangingPunct="1">
        <a:lnSpc>
          <a:spcPct val="90000"/>
        </a:lnSpc>
        <a:spcBef>
          <a:spcPts val="2250"/>
        </a:spcBef>
        <a:buFont typeface="Arial"/>
        <a:buChar char="•"/>
        <a:defRPr sz="6300" kern="1200">
          <a:solidFill>
            <a:schemeClr val="tx1"/>
          </a:solidFill>
          <a:latin typeface="+mn-lt"/>
          <a:ea typeface="+mn-ea"/>
          <a:cs typeface="+mn-cs"/>
        </a:defRPr>
      </a:lvl1pPr>
      <a:lvl2pPr marL="1543050" indent="-514350" algn="l" defTabSz="2057400" rtl="0" eaLnBrk="1" latinLnBrk="0" hangingPunct="1">
        <a:lnSpc>
          <a:spcPct val="90000"/>
        </a:lnSpc>
        <a:spcBef>
          <a:spcPts val="1125"/>
        </a:spcBef>
        <a:buFont typeface="Arial"/>
        <a:buChar char="•"/>
        <a:defRPr sz="5400" kern="1200">
          <a:solidFill>
            <a:schemeClr val="tx1"/>
          </a:solidFill>
          <a:latin typeface="+mn-lt"/>
          <a:ea typeface="+mn-ea"/>
          <a:cs typeface="+mn-cs"/>
        </a:defRPr>
      </a:lvl2pPr>
      <a:lvl3pPr marL="2571750" indent="-514350" algn="l" defTabSz="2057400" rtl="0" eaLnBrk="1" latinLnBrk="0" hangingPunct="1">
        <a:lnSpc>
          <a:spcPct val="90000"/>
        </a:lnSpc>
        <a:spcBef>
          <a:spcPts val="1125"/>
        </a:spcBef>
        <a:buFont typeface="Arial"/>
        <a:buChar char="•"/>
        <a:defRPr sz="4500" kern="1200">
          <a:solidFill>
            <a:schemeClr val="tx1"/>
          </a:solidFill>
          <a:latin typeface="+mn-lt"/>
          <a:ea typeface="+mn-ea"/>
          <a:cs typeface="+mn-cs"/>
        </a:defRPr>
      </a:lvl3pPr>
      <a:lvl4pPr marL="3600450" indent="-514350" algn="l" defTabSz="2057400" rtl="0" eaLnBrk="1" latinLnBrk="0" hangingPunct="1">
        <a:lnSpc>
          <a:spcPct val="90000"/>
        </a:lnSpc>
        <a:spcBef>
          <a:spcPts val="1125"/>
        </a:spcBef>
        <a:buFont typeface="Arial"/>
        <a:buChar char="•"/>
        <a:defRPr sz="4050" kern="1200">
          <a:solidFill>
            <a:schemeClr val="tx1"/>
          </a:solidFill>
          <a:latin typeface="+mn-lt"/>
          <a:ea typeface="+mn-ea"/>
          <a:cs typeface="+mn-cs"/>
        </a:defRPr>
      </a:lvl4pPr>
      <a:lvl5pPr marL="4629150" indent="-514350" algn="l" defTabSz="2057400" rtl="0" eaLnBrk="1" latinLnBrk="0" hangingPunct="1">
        <a:lnSpc>
          <a:spcPct val="90000"/>
        </a:lnSpc>
        <a:spcBef>
          <a:spcPts val="1125"/>
        </a:spcBef>
        <a:buFont typeface="Arial"/>
        <a:buChar char="•"/>
        <a:defRPr sz="4050" kern="1200">
          <a:solidFill>
            <a:schemeClr val="tx1"/>
          </a:solidFill>
          <a:latin typeface="+mn-lt"/>
          <a:ea typeface="+mn-ea"/>
          <a:cs typeface="+mn-cs"/>
        </a:defRPr>
      </a:lvl5pPr>
      <a:lvl6pPr marL="5657850" indent="-514350" algn="l" defTabSz="2057400" rtl="0" eaLnBrk="1" latinLnBrk="0" hangingPunct="1">
        <a:lnSpc>
          <a:spcPct val="90000"/>
        </a:lnSpc>
        <a:spcBef>
          <a:spcPts val="1125"/>
        </a:spcBef>
        <a:buFont typeface="Arial"/>
        <a:buChar char="•"/>
        <a:defRPr sz="4050" kern="1200">
          <a:solidFill>
            <a:schemeClr val="tx1"/>
          </a:solidFill>
          <a:latin typeface="+mn-lt"/>
          <a:ea typeface="+mn-ea"/>
          <a:cs typeface="+mn-cs"/>
        </a:defRPr>
      </a:lvl6pPr>
      <a:lvl7pPr marL="6686550" indent="-514350" algn="l" defTabSz="2057400" rtl="0" eaLnBrk="1" latinLnBrk="0" hangingPunct="1">
        <a:lnSpc>
          <a:spcPct val="90000"/>
        </a:lnSpc>
        <a:spcBef>
          <a:spcPts val="1125"/>
        </a:spcBef>
        <a:buFont typeface="Arial"/>
        <a:buChar char="•"/>
        <a:defRPr sz="4050" kern="1200">
          <a:solidFill>
            <a:schemeClr val="tx1"/>
          </a:solidFill>
          <a:latin typeface="+mn-lt"/>
          <a:ea typeface="+mn-ea"/>
          <a:cs typeface="+mn-cs"/>
        </a:defRPr>
      </a:lvl7pPr>
      <a:lvl8pPr marL="7715250" indent="-514350" algn="l" defTabSz="2057400" rtl="0" eaLnBrk="1" latinLnBrk="0" hangingPunct="1">
        <a:lnSpc>
          <a:spcPct val="90000"/>
        </a:lnSpc>
        <a:spcBef>
          <a:spcPts val="1125"/>
        </a:spcBef>
        <a:buFont typeface="Arial"/>
        <a:buChar char="•"/>
        <a:defRPr sz="4050" kern="1200">
          <a:solidFill>
            <a:schemeClr val="tx1"/>
          </a:solidFill>
          <a:latin typeface="+mn-lt"/>
          <a:ea typeface="+mn-ea"/>
          <a:cs typeface="+mn-cs"/>
        </a:defRPr>
      </a:lvl8pPr>
      <a:lvl9pPr marL="8743950" indent="-514350" algn="l" defTabSz="2057400" rtl="0" eaLnBrk="1" latinLnBrk="0" hangingPunct="1">
        <a:lnSpc>
          <a:spcPct val="90000"/>
        </a:lnSpc>
        <a:spcBef>
          <a:spcPts val="1125"/>
        </a:spcBef>
        <a:buFont typeface="Arial"/>
        <a:buChar char="•"/>
        <a:defRPr sz="4050" kern="1200">
          <a:solidFill>
            <a:schemeClr val="tx1"/>
          </a:solidFill>
          <a:latin typeface="+mn-lt"/>
          <a:ea typeface="+mn-ea"/>
          <a:cs typeface="+mn-cs"/>
        </a:defRPr>
      </a:lvl9pPr>
    </p:bodyStyle>
    <p:otherStyle>
      <a:defPPr>
        <a:defRPr lang="en-US"/>
      </a:defPPr>
      <a:lvl1pPr marL="0" algn="l" defTabSz="2057400" rtl="0" eaLnBrk="1" latinLnBrk="0" hangingPunct="1">
        <a:defRPr sz="4050" kern="1200">
          <a:solidFill>
            <a:schemeClr val="tx1"/>
          </a:solidFill>
          <a:latin typeface="+mn-lt"/>
          <a:ea typeface="+mn-ea"/>
          <a:cs typeface="+mn-cs"/>
        </a:defRPr>
      </a:lvl1pPr>
      <a:lvl2pPr marL="1028700" algn="l" defTabSz="2057400" rtl="0" eaLnBrk="1" latinLnBrk="0" hangingPunct="1">
        <a:defRPr sz="4050" kern="1200">
          <a:solidFill>
            <a:schemeClr val="tx1"/>
          </a:solidFill>
          <a:latin typeface="+mn-lt"/>
          <a:ea typeface="+mn-ea"/>
          <a:cs typeface="+mn-cs"/>
        </a:defRPr>
      </a:lvl2pPr>
      <a:lvl3pPr marL="2057400" algn="l" defTabSz="2057400" rtl="0" eaLnBrk="1" latinLnBrk="0" hangingPunct="1">
        <a:defRPr sz="4050" kern="1200">
          <a:solidFill>
            <a:schemeClr val="tx1"/>
          </a:solidFill>
          <a:latin typeface="+mn-lt"/>
          <a:ea typeface="+mn-ea"/>
          <a:cs typeface="+mn-cs"/>
        </a:defRPr>
      </a:lvl3pPr>
      <a:lvl4pPr marL="3086100" algn="l" defTabSz="2057400" rtl="0" eaLnBrk="1" latinLnBrk="0" hangingPunct="1">
        <a:defRPr sz="4050" kern="1200">
          <a:solidFill>
            <a:schemeClr val="tx1"/>
          </a:solidFill>
          <a:latin typeface="+mn-lt"/>
          <a:ea typeface="+mn-ea"/>
          <a:cs typeface="+mn-cs"/>
        </a:defRPr>
      </a:lvl4pPr>
      <a:lvl5pPr marL="4114800" algn="l" defTabSz="2057400" rtl="0" eaLnBrk="1" latinLnBrk="0" hangingPunct="1">
        <a:defRPr sz="4050" kern="1200">
          <a:solidFill>
            <a:schemeClr val="tx1"/>
          </a:solidFill>
          <a:latin typeface="+mn-lt"/>
          <a:ea typeface="+mn-ea"/>
          <a:cs typeface="+mn-cs"/>
        </a:defRPr>
      </a:lvl5pPr>
      <a:lvl6pPr marL="5143500" algn="l" defTabSz="2057400" rtl="0" eaLnBrk="1" latinLnBrk="0" hangingPunct="1">
        <a:defRPr sz="4050" kern="1200">
          <a:solidFill>
            <a:schemeClr val="tx1"/>
          </a:solidFill>
          <a:latin typeface="+mn-lt"/>
          <a:ea typeface="+mn-ea"/>
          <a:cs typeface="+mn-cs"/>
        </a:defRPr>
      </a:lvl6pPr>
      <a:lvl7pPr marL="6172200" algn="l" defTabSz="2057400" rtl="0" eaLnBrk="1" latinLnBrk="0" hangingPunct="1">
        <a:defRPr sz="4050" kern="1200">
          <a:solidFill>
            <a:schemeClr val="tx1"/>
          </a:solidFill>
          <a:latin typeface="+mn-lt"/>
          <a:ea typeface="+mn-ea"/>
          <a:cs typeface="+mn-cs"/>
        </a:defRPr>
      </a:lvl7pPr>
      <a:lvl8pPr marL="7200900" algn="l" defTabSz="2057400" rtl="0" eaLnBrk="1" latinLnBrk="0" hangingPunct="1">
        <a:defRPr sz="4050" kern="1200">
          <a:solidFill>
            <a:schemeClr val="tx1"/>
          </a:solidFill>
          <a:latin typeface="+mn-lt"/>
          <a:ea typeface="+mn-ea"/>
          <a:cs typeface="+mn-cs"/>
        </a:defRPr>
      </a:lvl8pPr>
      <a:lvl9pPr marL="8229600" algn="l" defTabSz="2057400" rtl="0" eaLnBrk="1" latinLnBrk="0" hangingPunct="1">
        <a:defRPr sz="40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1" Type="http://schemas.openxmlformats.org/officeDocument/2006/relationships/image" Target="../media/image5.tiff"/><Relationship Id="rId12" Type="http://schemas.openxmlformats.org/officeDocument/2006/relationships/image" Target="../media/image6.png"/><Relationship Id="rId13" Type="http://schemas.openxmlformats.org/officeDocument/2006/relationships/image" Target="../media/image7.png"/><Relationship Id="rId14" Type="http://schemas.openxmlformats.org/officeDocument/2006/relationships/image" Target="../media/image8.png"/><Relationship Id="rId15" Type="http://schemas.openxmlformats.org/officeDocument/2006/relationships/image" Target="../media/image9.png"/><Relationship Id="rId16" Type="http://schemas.microsoft.com/office/2007/relationships/hdphoto" Target="../media/hdphoto1.wdp"/><Relationship Id="rId17" Type="http://schemas.openxmlformats.org/officeDocument/2006/relationships/hyperlink" Target="https://bitcoincharts.com/charts" TargetMode="External"/><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3.tiff"/><Relationship Id="rId4" Type="http://schemas.openxmlformats.org/officeDocument/2006/relationships/image" Target="../media/image4.tiff"/><Relationship Id="rId5" Type="http://schemas.openxmlformats.org/officeDocument/2006/relationships/chart" Target="../charts/chart1.xml"/><Relationship Id="rId6" Type="http://schemas.openxmlformats.org/officeDocument/2006/relationships/chart" Target="../charts/chart2.xml"/><Relationship Id="rId7" Type="http://schemas.openxmlformats.org/officeDocument/2006/relationships/chart" Target="../charts/chart3.xml"/><Relationship Id="rId8" Type="http://schemas.openxmlformats.org/officeDocument/2006/relationships/chart" Target="../charts/chart4.xml"/><Relationship Id="rId9" Type="http://schemas.openxmlformats.org/officeDocument/2006/relationships/chart" Target="../charts/chart5.xml"/><Relationship Id="rId10" Type="http://schemas.openxmlformats.org/officeDocument/2006/relationships/chart" Target="../charts/char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3429000" y="307777"/>
            <a:ext cx="20574000" cy="1027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1618" tIns="204046" rIns="81618" bIns="204046"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000" b="1" dirty="0" smtClean="0">
                <a:solidFill>
                  <a:schemeClr val="accent3">
                    <a:lumMod val="20000"/>
                    <a:lumOff val="80000"/>
                  </a:schemeClr>
                </a:solidFill>
                <a:latin typeface="+mn-lt"/>
              </a:rPr>
              <a:t>Using Bitcoin Data to Create a Profitable Algorithmic Trading Strategy</a:t>
            </a:r>
            <a:endParaRPr lang="en-US" sz="4000" b="1" dirty="0">
              <a:solidFill>
                <a:schemeClr val="accent3">
                  <a:lumMod val="20000"/>
                  <a:lumOff val="80000"/>
                </a:schemeClr>
              </a:solidFill>
              <a:latin typeface="+mn-lt"/>
            </a:endParaRPr>
          </a:p>
        </p:txBody>
      </p:sp>
      <p:sp>
        <p:nvSpPr>
          <p:cNvPr id="5" name="Text Box 123"/>
          <p:cNvSpPr txBox="1">
            <a:spLocks noChangeArrowheads="1"/>
          </p:cNvSpPr>
          <p:nvPr/>
        </p:nvSpPr>
        <p:spPr bwMode="auto">
          <a:xfrm>
            <a:off x="3429000" y="1181100"/>
            <a:ext cx="20574000"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1618" tIns="81618" rIns="81618" bIns="81618"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333" dirty="0" smtClean="0">
                <a:solidFill>
                  <a:schemeClr val="accent3">
                    <a:lumMod val="20000"/>
                    <a:lumOff val="80000"/>
                  </a:schemeClr>
                </a:solidFill>
                <a:latin typeface="+mn-lt"/>
              </a:rPr>
              <a:t>Justin Xu, </a:t>
            </a:r>
            <a:r>
              <a:rPr lang="en-US" sz="2333" dirty="0" err="1" smtClean="0">
                <a:solidFill>
                  <a:schemeClr val="accent3">
                    <a:lumMod val="20000"/>
                    <a:lumOff val="80000"/>
                  </a:schemeClr>
                </a:solidFill>
                <a:latin typeface="+mn-lt"/>
              </a:rPr>
              <a:t>Dhruv</a:t>
            </a:r>
            <a:r>
              <a:rPr lang="en-US" sz="2333" dirty="0" smtClean="0">
                <a:solidFill>
                  <a:schemeClr val="accent3">
                    <a:lumMod val="20000"/>
                    <a:lumOff val="80000"/>
                  </a:schemeClr>
                </a:solidFill>
                <a:latin typeface="+mn-lt"/>
              </a:rPr>
              <a:t> </a:t>
            </a:r>
            <a:r>
              <a:rPr lang="en-US" sz="2333" dirty="0" err="1" smtClean="0">
                <a:solidFill>
                  <a:schemeClr val="accent3">
                    <a:lumMod val="20000"/>
                    <a:lumOff val="80000"/>
                  </a:schemeClr>
                </a:solidFill>
                <a:latin typeface="+mn-lt"/>
              </a:rPr>
              <a:t>Medarametla</a:t>
            </a:r>
            <a:endParaRPr lang="en-US" sz="2333" dirty="0" smtClean="0">
              <a:solidFill>
                <a:schemeClr val="accent3">
                  <a:lumMod val="20000"/>
                  <a:lumOff val="80000"/>
                </a:schemeClr>
              </a:solidFill>
              <a:latin typeface="+mn-lt"/>
            </a:endParaRPr>
          </a:p>
          <a:p>
            <a:pPr algn="ctr" eaLnBrk="1" hangingPunct="1"/>
            <a:r>
              <a:rPr lang="en-US" sz="2333" dirty="0" smtClean="0">
                <a:solidFill>
                  <a:schemeClr val="bg1"/>
                </a:solidFill>
                <a:latin typeface="+mn-lt"/>
              </a:rPr>
              <a:t>justinx@stanford.edu, dhruvm2@stanford.edu</a:t>
            </a:r>
            <a:endParaRPr lang="en-US" sz="2333" dirty="0">
              <a:solidFill>
                <a:schemeClr val="bg1"/>
              </a:solidFill>
              <a:latin typeface="+mn-lt"/>
            </a:endParaRPr>
          </a:p>
          <a:p>
            <a:pPr algn="ctr" eaLnBrk="1" hangingPunct="1"/>
            <a:r>
              <a:rPr lang="en-US" sz="2333" dirty="0" smtClean="0">
                <a:solidFill>
                  <a:schemeClr val="accent3">
                    <a:lumMod val="20000"/>
                    <a:lumOff val="80000"/>
                  </a:schemeClr>
                </a:solidFill>
                <a:latin typeface="+mn-lt"/>
              </a:rPr>
              <a:t>Stanford </a:t>
            </a:r>
            <a:r>
              <a:rPr lang="en-US" sz="2333" dirty="0" smtClean="0">
                <a:solidFill>
                  <a:schemeClr val="accent3">
                    <a:lumMod val="20000"/>
                    <a:lumOff val="80000"/>
                  </a:schemeClr>
                </a:solidFill>
                <a:latin typeface="+mn-lt"/>
              </a:rPr>
              <a:t>University, CS 229</a:t>
            </a:r>
            <a:endParaRPr lang="en-US" sz="2333" dirty="0">
              <a:solidFill>
                <a:schemeClr val="accent3">
                  <a:lumMod val="20000"/>
                  <a:lumOff val="80000"/>
                </a:schemeClr>
              </a:solidFill>
              <a:latin typeface="+mn-lt"/>
            </a:endParaRPr>
          </a:p>
        </p:txBody>
      </p:sp>
      <p:sp>
        <p:nvSpPr>
          <p:cNvPr id="10" name="Text Box 189"/>
          <p:cNvSpPr txBox="1">
            <a:spLocks noChangeArrowheads="1"/>
          </p:cNvSpPr>
          <p:nvPr/>
        </p:nvSpPr>
        <p:spPr bwMode="auto">
          <a:xfrm>
            <a:off x="914400" y="3048000"/>
            <a:ext cx="6858000" cy="5150810"/>
          </a:xfrm>
          <a:prstGeom prst="rect">
            <a:avLst/>
          </a:prstGeom>
          <a:solidFill>
            <a:schemeClr val="bg1"/>
          </a:solidFill>
          <a:ln w="12700">
            <a:solidFill>
              <a:schemeClr val="accent1">
                <a:lumMod val="75000"/>
              </a:schemeClr>
            </a:solidFill>
          </a:ln>
          <a:effectLst/>
        </p:spPr>
        <p:txBody>
          <a:bodyPr wrap="square" lIns="81618" tIns="81618" rIns="81618" bIns="8161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1800" dirty="0">
                <a:latin typeface="Calibri" charset="0"/>
                <a:ea typeface="Calibri" charset="0"/>
                <a:cs typeface="Calibri" charset="0"/>
              </a:rPr>
              <a:t>Bitcoin and other cryptocurrencies include a high amount of volatility in their markets, making algorithmic </a:t>
            </a:r>
            <a:r>
              <a:rPr lang="en-US" sz="1800" dirty="0" smtClean="0">
                <a:latin typeface="Calibri" charset="0"/>
                <a:ea typeface="Calibri" charset="0"/>
                <a:cs typeface="Calibri" charset="0"/>
              </a:rPr>
              <a:t>trading </a:t>
            </a:r>
            <a:r>
              <a:rPr lang="en-US" sz="1800" dirty="0">
                <a:latin typeface="Calibri" charset="0"/>
                <a:ea typeface="Calibri" charset="0"/>
                <a:cs typeface="Calibri" charset="0"/>
              </a:rPr>
              <a:t>strategies an interesting problem to model. </a:t>
            </a:r>
          </a:p>
          <a:p>
            <a:pPr eaLnBrk="1" hangingPunct="1"/>
            <a:endParaRPr lang="en-US" sz="1800" dirty="0">
              <a:latin typeface="Calibri" charset="0"/>
              <a:ea typeface="Calibri" charset="0"/>
              <a:cs typeface="Calibri" charset="0"/>
            </a:endParaRPr>
          </a:p>
          <a:p>
            <a:pPr eaLnBrk="1" hangingPunct="1"/>
            <a:r>
              <a:rPr lang="en-US" sz="1800" dirty="0">
                <a:latin typeface="Calibri" charset="0"/>
                <a:ea typeface="Calibri" charset="0"/>
                <a:cs typeface="Calibri" charset="0"/>
              </a:rPr>
              <a:t>Some of the most popular markets, (</a:t>
            </a:r>
            <a:r>
              <a:rPr lang="en-US" sz="1800" dirty="0" err="1">
                <a:latin typeface="Calibri" charset="0"/>
                <a:ea typeface="Calibri" charset="0"/>
                <a:cs typeface="Calibri" charset="0"/>
              </a:rPr>
              <a:t>Coinbase</a:t>
            </a:r>
            <a:r>
              <a:rPr lang="en-US" sz="1800" dirty="0">
                <a:latin typeface="Calibri" charset="0"/>
                <a:ea typeface="Calibri" charset="0"/>
                <a:cs typeface="Calibri" charset="0"/>
              </a:rPr>
              <a:t>, </a:t>
            </a:r>
            <a:r>
              <a:rPr lang="en-US" sz="1800" dirty="0" err="1">
                <a:latin typeface="Calibri" charset="0"/>
                <a:ea typeface="Calibri" charset="0"/>
                <a:cs typeface="Calibri" charset="0"/>
              </a:rPr>
              <a:t>Bitfinex</a:t>
            </a:r>
            <a:r>
              <a:rPr lang="en-US" sz="1800" dirty="0">
                <a:latin typeface="Calibri" charset="0"/>
                <a:ea typeface="Calibri" charset="0"/>
                <a:cs typeface="Calibri" charset="0"/>
              </a:rPr>
              <a:t>, and </a:t>
            </a:r>
            <a:r>
              <a:rPr lang="en-US" sz="1800" dirty="0" err="1">
                <a:latin typeface="Calibri" charset="0"/>
                <a:ea typeface="Calibri" charset="0"/>
                <a:cs typeface="Calibri" charset="0"/>
              </a:rPr>
              <a:t>Bitstamp</a:t>
            </a:r>
            <a:r>
              <a:rPr lang="en-US" sz="1800" dirty="0">
                <a:latin typeface="Calibri" charset="0"/>
                <a:ea typeface="Calibri" charset="0"/>
                <a:cs typeface="Calibri" charset="0"/>
              </a:rPr>
              <a:t>) all include fees for each trade made, making profitable high frequency trades quite difficult. </a:t>
            </a:r>
            <a:r>
              <a:rPr lang="en-US" sz="1800" dirty="0" smtClean="0">
                <a:latin typeface="Calibri" charset="0"/>
                <a:ea typeface="Calibri" charset="0"/>
                <a:cs typeface="Calibri" charset="0"/>
              </a:rPr>
              <a:t>GDAX </a:t>
            </a:r>
            <a:r>
              <a:rPr lang="en-US" sz="1800" dirty="0">
                <a:latin typeface="Calibri" charset="0"/>
                <a:ea typeface="Calibri" charset="0"/>
                <a:cs typeface="Calibri" charset="0"/>
              </a:rPr>
              <a:t>combats these problems, </a:t>
            </a:r>
            <a:r>
              <a:rPr lang="en-US" sz="1800" dirty="0" smtClean="0">
                <a:latin typeface="Calibri" charset="0"/>
                <a:ea typeface="Calibri" charset="0"/>
                <a:cs typeface="Calibri" charset="0"/>
              </a:rPr>
              <a:t>as it does </a:t>
            </a:r>
            <a:r>
              <a:rPr lang="en-US" sz="1800" dirty="0">
                <a:latin typeface="Calibri" charset="0"/>
                <a:ea typeface="Calibri" charset="0"/>
                <a:cs typeface="Calibri" charset="0"/>
              </a:rPr>
              <a:t>not include any transaction fees if we only make trades rather than taking them.</a:t>
            </a:r>
          </a:p>
          <a:p>
            <a:pPr eaLnBrk="1" hangingPunct="1"/>
            <a:endParaRPr lang="en-US" sz="1800" dirty="0">
              <a:latin typeface="Calibri" charset="0"/>
              <a:ea typeface="Calibri" charset="0"/>
              <a:cs typeface="Calibri" charset="0"/>
            </a:endParaRPr>
          </a:p>
          <a:p>
            <a:pPr eaLnBrk="1" hangingPunct="1"/>
            <a:r>
              <a:rPr lang="en-US" sz="1800" dirty="0" smtClean="0">
                <a:latin typeface="Calibri" charset="0"/>
                <a:ea typeface="Calibri" charset="0"/>
                <a:cs typeface="Calibri" charset="0"/>
              </a:rPr>
              <a:t>We </a:t>
            </a:r>
            <a:r>
              <a:rPr lang="en-US" sz="1800" dirty="0" smtClean="0">
                <a:latin typeface="Calibri" charset="0"/>
                <a:ea typeface="Calibri" charset="0"/>
                <a:cs typeface="Calibri" charset="0"/>
              </a:rPr>
              <a:t>scraped </a:t>
            </a:r>
            <a:r>
              <a:rPr lang="en-US" sz="1800" dirty="0">
                <a:latin typeface="Calibri" charset="0"/>
                <a:ea typeface="Calibri" charset="0"/>
                <a:cs typeface="Calibri" charset="0"/>
              </a:rPr>
              <a:t>data from historical GDAX prices, which gave us parameters like open/close/high/low price and Volume in every one-minute time interval over the past </a:t>
            </a:r>
            <a:r>
              <a:rPr lang="en-US" sz="1800" dirty="0" smtClean="0">
                <a:latin typeface="Calibri" charset="0"/>
                <a:ea typeface="Calibri" charset="0"/>
                <a:cs typeface="Calibri" charset="0"/>
              </a:rPr>
              <a:t>year, which was around </a:t>
            </a:r>
            <a:r>
              <a:rPr lang="en-US" sz="1800" dirty="0" smtClean="0">
                <a:latin typeface="Calibri" charset="0"/>
                <a:ea typeface="Calibri" charset="0"/>
                <a:cs typeface="Calibri" charset="0"/>
              </a:rPr>
              <a:t>450,000 data points.</a:t>
            </a:r>
            <a:endParaRPr lang="en-US" sz="1800" dirty="0" smtClean="0">
              <a:latin typeface="Calibri" charset="0"/>
              <a:ea typeface="Calibri" charset="0"/>
              <a:cs typeface="Calibri" charset="0"/>
            </a:endParaRPr>
          </a:p>
          <a:p>
            <a:pPr eaLnBrk="1" hangingPunct="1"/>
            <a:endParaRPr lang="en-US" sz="1800" dirty="0">
              <a:latin typeface="Calibri" charset="0"/>
              <a:ea typeface="Calibri" charset="0"/>
              <a:cs typeface="Calibri" charset="0"/>
            </a:endParaRPr>
          </a:p>
          <a:p>
            <a:pPr eaLnBrk="1" hangingPunct="1"/>
            <a:r>
              <a:rPr lang="en-US" sz="1800" dirty="0" smtClean="0">
                <a:latin typeface="Calibri" charset="0"/>
                <a:ea typeface="Calibri" charset="0"/>
                <a:cs typeface="Calibri" charset="0"/>
              </a:rPr>
              <a:t>The basis for our training strategy was to buy </a:t>
            </a:r>
            <a:r>
              <a:rPr lang="en-US" sz="1800" dirty="0">
                <a:latin typeface="Calibri" charset="0"/>
                <a:ea typeface="Calibri" charset="0"/>
                <a:cs typeface="Calibri" charset="0"/>
              </a:rPr>
              <a:t>and then sell </a:t>
            </a:r>
            <a:r>
              <a:rPr lang="en-US" sz="1800" dirty="0" smtClean="0">
                <a:latin typeface="Calibri" charset="0"/>
                <a:ea typeface="Calibri" charset="0"/>
                <a:cs typeface="Calibri" charset="0"/>
              </a:rPr>
              <a:t>in </a:t>
            </a:r>
            <a:r>
              <a:rPr lang="en-US" sz="1800" dirty="0">
                <a:latin typeface="Calibri" charset="0"/>
                <a:ea typeface="Calibri" charset="0"/>
                <a:cs typeface="Calibri" charset="0"/>
              </a:rPr>
              <a:t>x </a:t>
            </a:r>
            <a:r>
              <a:rPr lang="en-US" sz="1800" dirty="0" smtClean="0">
                <a:latin typeface="Calibri" charset="0"/>
                <a:ea typeface="Calibri" charset="0"/>
                <a:cs typeface="Calibri" charset="0"/>
              </a:rPr>
              <a:t>minutes if </a:t>
            </a:r>
            <a:r>
              <a:rPr lang="en-US" sz="1800" dirty="0" smtClean="0">
                <a:latin typeface="Calibri" charset="0"/>
                <a:ea typeface="Calibri" charset="0"/>
                <a:cs typeface="Calibri" charset="0"/>
              </a:rPr>
              <a:t>our model predicted Bitcoin to go </a:t>
            </a:r>
            <a:r>
              <a:rPr lang="en-US" sz="1800" dirty="0" smtClean="0">
                <a:latin typeface="Calibri" charset="0"/>
                <a:ea typeface="Calibri" charset="0"/>
                <a:cs typeface="Calibri" charset="0"/>
              </a:rPr>
              <a:t>up, </a:t>
            </a:r>
            <a:r>
              <a:rPr lang="en-US" sz="1800" dirty="0" smtClean="0">
                <a:latin typeface="Calibri" charset="0"/>
                <a:ea typeface="Calibri" charset="0"/>
                <a:cs typeface="Calibri" charset="0"/>
              </a:rPr>
              <a:t>and to do nothing otherwise. Thus, our intent was to predict the ratio of the price </a:t>
            </a:r>
            <a:r>
              <a:rPr lang="en-US" sz="1800" dirty="0">
                <a:latin typeface="Calibri" charset="0"/>
                <a:ea typeface="Calibri" charset="0"/>
                <a:cs typeface="Calibri" charset="0"/>
              </a:rPr>
              <a:t>x</a:t>
            </a:r>
            <a:r>
              <a:rPr lang="en-US" sz="1800" dirty="0" smtClean="0">
                <a:latin typeface="Calibri" charset="0"/>
                <a:ea typeface="Calibri" charset="0"/>
                <a:cs typeface="Calibri" charset="0"/>
              </a:rPr>
              <a:t> </a:t>
            </a:r>
            <a:r>
              <a:rPr lang="en-US" sz="1800" dirty="0" smtClean="0">
                <a:latin typeface="Calibri" charset="0"/>
                <a:ea typeface="Calibri" charset="0"/>
                <a:cs typeface="Calibri" charset="0"/>
              </a:rPr>
              <a:t>minutes later to </a:t>
            </a:r>
            <a:r>
              <a:rPr lang="en-US" sz="1800" dirty="0" smtClean="0">
                <a:latin typeface="Calibri" charset="0"/>
                <a:ea typeface="Calibri" charset="0"/>
                <a:cs typeface="Calibri" charset="0"/>
              </a:rPr>
              <a:t>now.</a:t>
            </a:r>
            <a:endParaRPr lang="en-US" sz="1800" dirty="0">
              <a:latin typeface="Calibri" charset="0"/>
              <a:ea typeface="Calibri" charset="0"/>
              <a:cs typeface="Calibri" charset="0"/>
            </a:endParaRPr>
          </a:p>
        </p:txBody>
      </p:sp>
      <p:sp>
        <p:nvSpPr>
          <p:cNvPr id="32" name="Rectangle 31"/>
          <p:cNvSpPr/>
          <p:nvPr/>
        </p:nvSpPr>
        <p:spPr>
          <a:xfrm>
            <a:off x="914400" y="2667000"/>
            <a:ext cx="6858000" cy="3810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0809" tIns="20405" rIns="40809" bIns="20405" rtlCol="0" anchor="ctr"/>
          <a:lstStyle/>
          <a:p>
            <a:pPr algn="ctr"/>
            <a:r>
              <a:rPr lang="en-US" sz="2667" b="1" dirty="0" smtClean="0">
                <a:solidFill>
                  <a:schemeClr val="accent3">
                    <a:lumMod val="20000"/>
                    <a:lumOff val="80000"/>
                  </a:schemeClr>
                </a:solidFill>
              </a:rPr>
              <a:t>Bitcoin Trading Background</a:t>
            </a:r>
            <a:endParaRPr lang="en-US" sz="2667" b="1" dirty="0">
              <a:solidFill>
                <a:schemeClr val="accent3">
                  <a:lumMod val="20000"/>
                  <a:lumOff val="80000"/>
                </a:schemeClr>
              </a:solidFill>
            </a:endParaRPr>
          </a:p>
        </p:txBody>
      </p:sp>
      <p:sp>
        <p:nvSpPr>
          <p:cNvPr id="15" name="Text Box 194"/>
          <p:cNvSpPr txBox="1">
            <a:spLocks noChangeArrowheads="1"/>
          </p:cNvSpPr>
          <p:nvPr/>
        </p:nvSpPr>
        <p:spPr bwMode="auto">
          <a:xfrm>
            <a:off x="8229600" y="3073402"/>
            <a:ext cx="5257800" cy="6812804"/>
          </a:xfrm>
          <a:prstGeom prst="rect">
            <a:avLst/>
          </a:prstGeom>
          <a:solidFill>
            <a:schemeClr val="bg1"/>
          </a:solidFill>
          <a:ln w="12700">
            <a:solidFill>
              <a:schemeClr val="accent1">
                <a:lumMod val="75000"/>
              </a:schemeClr>
            </a:solidFill>
          </a:ln>
          <a:effectLst/>
        </p:spPr>
        <p:txBody>
          <a:bodyPr wrap="square" lIns="81618" tIns="81618" rIns="81618" bIns="8161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1800" dirty="0" smtClean="0">
                <a:latin typeface="Calibri" pitchFamily="34" charset="0"/>
              </a:rPr>
              <a:t>Initially, we planned on doing a normal logistic regression, but quickly realized that such a model would not maximize our target. Therefore, we first made </a:t>
            </a:r>
            <a:r>
              <a:rPr lang="en-US" sz="1800" dirty="0">
                <a:latin typeface="Calibri" pitchFamily="34" charset="0"/>
              </a:rPr>
              <a:t>a </a:t>
            </a:r>
            <a:r>
              <a:rPr lang="en-US" sz="1800" dirty="0" smtClean="0">
                <a:latin typeface="Calibri" pitchFamily="34" charset="0"/>
              </a:rPr>
              <a:t>weighted logistic </a:t>
            </a:r>
            <a:r>
              <a:rPr lang="en-US" sz="1800" dirty="0" smtClean="0">
                <a:latin typeface="Calibri" pitchFamily="34" charset="0"/>
              </a:rPr>
              <a:t>classification </a:t>
            </a:r>
            <a:r>
              <a:rPr lang="en-US" sz="1800" dirty="0">
                <a:latin typeface="Calibri" pitchFamily="34" charset="0"/>
              </a:rPr>
              <a:t>model on the sign of the price change </a:t>
            </a:r>
            <a:r>
              <a:rPr lang="en-US" sz="1800" dirty="0" smtClean="0">
                <a:latin typeface="Calibri" pitchFamily="34" charset="0"/>
              </a:rPr>
              <a:t>x </a:t>
            </a:r>
            <a:r>
              <a:rPr lang="en-US" sz="1800" dirty="0">
                <a:latin typeface="Calibri" pitchFamily="34" charset="0"/>
              </a:rPr>
              <a:t>minutes from </a:t>
            </a:r>
            <a:r>
              <a:rPr lang="en-US" sz="1800" dirty="0" smtClean="0">
                <a:latin typeface="Calibri" pitchFamily="34" charset="0"/>
              </a:rPr>
              <a:t>the current time, where x = 5,10,20.</a:t>
            </a:r>
          </a:p>
          <a:p>
            <a:pPr eaLnBrk="1" hangingPunct="1"/>
            <a:endParaRPr lang="en-US" sz="1800" dirty="0" smtClean="0">
              <a:latin typeface="Calibri" pitchFamily="34" charset="0"/>
            </a:endParaRPr>
          </a:p>
          <a:p>
            <a:pPr eaLnBrk="1" hangingPunct="1"/>
            <a:r>
              <a:rPr lang="en-US" sz="1800" dirty="0" smtClean="0">
                <a:latin typeface="Calibri" pitchFamily="34" charset="0"/>
              </a:rPr>
              <a:t>Our </a:t>
            </a:r>
            <a:r>
              <a:rPr lang="en-US" sz="1800" dirty="0">
                <a:latin typeface="Calibri" pitchFamily="34" charset="0"/>
              </a:rPr>
              <a:t>loss function became a weighted </a:t>
            </a:r>
            <a:r>
              <a:rPr lang="en-US" sz="1800" dirty="0" smtClean="0">
                <a:latin typeface="Calibri" pitchFamily="34" charset="0"/>
              </a:rPr>
              <a:t>logistic regression loss function, </a:t>
            </a:r>
            <a:r>
              <a:rPr lang="en-US" sz="1800" dirty="0">
                <a:latin typeface="Calibri" pitchFamily="34" charset="0"/>
              </a:rPr>
              <a:t>where the weights were the </a:t>
            </a:r>
            <a:r>
              <a:rPr lang="en-US" sz="1800" dirty="0" smtClean="0">
                <a:latin typeface="Calibri" pitchFamily="34" charset="0"/>
              </a:rPr>
              <a:t>absolute values </a:t>
            </a:r>
            <a:r>
              <a:rPr lang="en-US" sz="1800" dirty="0">
                <a:latin typeface="Calibri" pitchFamily="34" charset="0"/>
              </a:rPr>
              <a:t>of the </a:t>
            </a:r>
            <a:r>
              <a:rPr lang="en-US" sz="1800" dirty="0" smtClean="0">
                <a:latin typeface="Calibri" pitchFamily="34" charset="0"/>
              </a:rPr>
              <a:t>output variable, </a:t>
            </a:r>
            <a:r>
              <a:rPr lang="en-US" sz="1800" dirty="0">
                <a:latin typeface="Calibri" pitchFamily="34" charset="0"/>
              </a:rPr>
              <a:t>so that our cost would negatively correspond to our gains based on our trading strategy. Thus, minimizing cost would correspond to high gains</a:t>
            </a:r>
            <a:r>
              <a:rPr lang="en-US" sz="1800" dirty="0" smtClean="0">
                <a:latin typeface="Calibri" pitchFamily="34" charset="0"/>
              </a:rPr>
              <a:t>.</a:t>
            </a:r>
          </a:p>
          <a:p>
            <a:pPr eaLnBrk="1" hangingPunct="1"/>
            <a:endParaRPr lang="en-US" sz="1800" dirty="0">
              <a:latin typeface="Calibri" pitchFamily="34" charset="0"/>
            </a:endParaRPr>
          </a:p>
          <a:p>
            <a:pPr eaLnBrk="1" hangingPunct="1"/>
            <a:endParaRPr lang="en-US" sz="1800" dirty="0" smtClean="0">
              <a:latin typeface="Calibri" pitchFamily="34" charset="0"/>
            </a:endParaRPr>
          </a:p>
          <a:p>
            <a:pPr eaLnBrk="1" hangingPunct="1"/>
            <a:endParaRPr lang="en-US" sz="1800" dirty="0">
              <a:latin typeface="Calibri" pitchFamily="34" charset="0"/>
            </a:endParaRPr>
          </a:p>
          <a:p>
            <a:pPr eaLnBrk="1" hangingPunct="1"/>
            <a:endParaRPr lang="en-US" sz="1800" dirty="0" smtClean="0">
              <a:latin typeface="Calibri" pitchFamily="34" charset="0"/>
            </a:endParaRPr>
          </a:p>
          <a:p>
            <a:pPr eaLnBrk="1" hangingPunct="1"/>
            <a:endParaRPr lang="en-US" sz="1800" dirty="0">
              <a:latin typeface="Calibri" pitchFamily="34" charset="0"/>
            </a:endParaRPr>
          </a:p>
          <a:p>
            <a:pPr eaLnBrk="1" hangingPunct="1"/>
            <a:r>
              <a:rPr lang="en-US" sz="1800" dirty="0" smtClean="0">
                <a:latin typeface="Calibri" pitchFamily="34" charset="0"/>
              </a:rPr>
              <a:t>Additionally, we defined our weighted accuracy and gains as</a:t>
            </a:r>
          </a:p>
          <a:p>
            <a:pPr eaLnBrk="1" hangingPunct="1"/>
            <a:endParaRPr lang="en-US" sz="1800" dirty="0">
              <a:latin typeface="Calibri" pitchFamily="34" charset="0"/>
            </a:endParaRPr>
          </a:p>
          <a:p>
            <a:pPr eaLnBrk="1" hangingPunct="1"/>
            <a:endParaRPr lang="en-US" sz="1800" dirty="0" smtClean="0">
              <a:latin typeface="Calibri" pitchFamily="34" charset="0"/>
            </a:endParaRPr>
          </a:p>
          <a:p>
            <a:pPr eaLnBrk="1" hangingPunct="1"/>
            <a:endParaRPr lang="en-US" sz="1800" dirty="0">
              <a:latin typeface="Calibri" pitchFamily="34" charset="0"/>
            </a:endParaRPr>
          </a:p>
          <a:p>
            <a:pPr eaLnBrk="1" hangingPunct="1"/>
            <a:endParaRPr lang="en-US" sz="1800" dirty="0" smtClean="0">
              <a:latin typeface="Calibri" pitchFamily="34" charset="0"/>
            </a:endParaRPr>
          </a:p>
        </p:txBody>
      </p:sp>
      <p:sp>
        <p:nvSpPr>
          <p:cNvPr id="33" name="Rectangle 32"/>
          <p:cNvSpPr/>
          <p:nvPr/>
        </p:nvSpPr>
        <p:spPr>
          <a:xfrm>
            <a:off x="914400" y="8382000"/>
            <a:ext cx="6858000" cy="3810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0809" tIns="20405" rIns="40809" bIns="20405" rtlCol="0" anchor="ctr"/>
          <a:lstStyle/>
          <a:p>
            <a:pPr algn="ctr"/>
            <a:r>
              <a:rPr lang="en-US" sz="2667" b="1" dirty="0" smtClean="0">
                <a:solidFill>
                  <a:schemeClr val="accent3">
                    <a:lumMod val="20000"/>
                    <a:lumOff val="80000"/>
                  </a:schemeClr>
                </a:solidFill>
              </a:rPr>
              <a:t>Features and Outputs</a:t>
            </a:r>
            <a:endParaRPr lang="en-US" sz="2667" b="1" dirty="0">
              <a:solidFill>
                <a:schemeClr val="accent3">
                  <a:lumMod val="20000"/>
                  <a:lumOff val="80000"/>
                </a:schemeClr>
              </a:solidFill>
            </a:endParaRPr>
          </a:p>
        </p:txBody>
      </p:sp>
      <p:sp>
        <p:nvSpPr>
          <p:cNvPr id="13" name="Text Box 192"/>
          <p:cNvSpPr txBox="1">
            <a:spLocks noChangeArrowheads="1"/>
          </p:cNvSpPr>
          <p:nvPr/>
        </p:nvSpPr>
        <p:spPr bwMode="auto">
          <a:xfrm>
            <a:off x="914400" y="15011400"/>
            <a:ext cx="6858000" cy="2217187"/>
          </a:xfrm>
          <a:prstGeom prst="rect">
            <a:avLst/>
          </a:prstGeom>
          <a:solidFill>
            <a:schemeClr val="bg1"/>
          </a:solidFill>
          <a:ln w="12700">
            <a:solidFill>
              <a:schemeClr val="accent1">
                <a:lumMod val="75000"/>
              </a:schemeClr>
            </a:solidFill>
          </a:ln>
          <a:effectLst/>
        </p:spPr>
        <p:txBody>
          <a:bodyPr wrap="square" lIns="81618" tIns="81618" rIns="81618" bIns="8161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1667" dirty="0" smtClean="0">
                <a:latin typeface="Calibri" pitchFamily="34" charset="0"/>
              </a:rPr>
              <a:t>Our </a:t>
            </a:r>
            <a:r>
              <a:rPr lang="en-US" sz="1667" dirty="0" smtClean="0">
                <a:latin typeface="Calibri" pitchFamily="34" charset="0"/>
              </a:rPr>
              <a:t>primary baseline was the average increase in price over x minutes. It corresponded to what </a:t>
            </a:r>
            <a:r>
              <a:rPr lang="en-US" sz="1667" dirty="0" smtClean="0">
                <a:latin typeface="Calibri" pitchFamily="34" charset="0"/>
              </a:rPr>
              <a:t>our gains would be if we always </a:t>
            </a:r>
            <a:r>
              <a:rPr lang="en-US" sz="1667" dirty="0" smtClean="0">
                <a:latin typeface="Calibri" pitchFamily="34" charset="0"/>
              </a:rPr>
              <a:t>bought </a:t>
            </a:r>
            <a:r>
              <a:rPr lang="en-US" sz="1667" dirty="0" smtClean="0">
                <a:latin typeface="Calibri" pitchFamily="34" charset="0"/>
              </a:rPr>
              <a:t>and sold </a:t>
            </a:r>
            <a:r>
              <a:rPr lang="en-US" sz="1667" dirty="0" smtClean="0">
                <a:latin typeface="Calibri" pitchFamily="34" charset="0"/>
              </a:rPr>
              <a:t>in x minutes at </a:t>
            </a:r>
            <a:r>
              <a:rPr lang="en-US" sz="1667" dirty="0" smtClean="0">
                <a:latin typeface="Calibri" pitchFamily="34" charset="0"/>
              </a:rPr>
              <a:t>every time step.</a:t>
            </a:r>
          </a:p>
          <a:p>
            <a:pPr eaLnBrk="1" hangingPunct="1"/>
            <a:endParaRPr lang="en-US" sz="1667" dirty="0">
              <a:latin typeface="Calibri" pitchFamily="34" charset="0"/>
            </a:endParaRPr>
          </a:p>
          <a:p>
            <a:pPr eaLnBrk="1" hangingPunct="1"/>
            <a:r>
              <a:rPr lang="en-US" sz="1667" dirty="0" smtClean="0">
                <a:latin typeface="Calibri" pitchFamily="34" charset="0"/>
              </a:rPr>
              <a:t>Our </a:t>
            </a:r>
            <a:r>
              <a:rPr lang="en-US" sz="1667" dirty="0" smtClean="0">
                <a:latin typeface="Calibri" pitchFamily="34" charset="0"/>
              </a:rPr>
              <a:t>secondary baseline </a:t>
            </a:r>
            <a:r>
              <a:rPr lang="en-US" sz="1667" dirty="0" smtClean="0">
                <a:latin typeface="Calibri" pitchFamily="34" charset="0"/>
              </a:rPr>
              <a:t>was based on looking at the ratio between </a:t>
            </a:r>
            <a:r>
              <a:rPr lang="en-US" sz="1667" dirty="0" smtClean="0">
                <a:latin typeface="Calibri" pitchFamily="34" charset="0"/>
              </a:rPr>
              <a:t>the current price and the price x minutes ago, </a:t>
            </a:r>
            <a:r>
              <a:rPr lang="en-US" sz="1667" dirty="0" smtClean="0">
                <a:latin typeface="Calibri" pitchFamily="34" charset="0"/>
              </a:rPr>
              <a:t>and investing only when that ratio was </a:t>
            </a:r>
            <a:r>
              <a:rPr lang="en-US" sz="1667" dirty="0" smtClean="0">
                <a:latin typeface="Calibri" pitchFamily="34" charset="0"/>
              </a:rPr>
              <a:t>less than 1. This strategy ended up getting reasonable returns, but still lost by a fair amount to our three models.</a:t>
            </a:r>
            <a:endParaRPr lang="en-US" sz="1667" dirty="0" smtClean="0">
              <a:latin typeface="Calibri" pitchFamily="34" charset="0"/>
            </a:endParaRPr>
          </a:p>
        </p:txBody>
      </p:sp>
      <p:sp>
        <p:nvSpPr>
          <p:cNvPr id="34" name="Rectangle 33"/>
          <p:cNvSpPr/>
          <p:nvPr/>
        </p:nvSpPr>
        <p:spPr>
          <a:xfrm>
            <a:off x="914400" y="14630400"/>
            <a:ext cx="6858000" cy="3810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0809" tIns="20405" rIns="40809" bIns="20405" rtlCol="0" anchor="ctr"/>
          <a:lstStyle/>
          <a:p>
            <a:pPr algn="ctr"/>
            <a:r>
              <a:rPr lang="en-US" sz="2667" b="1" dirty="0" smtClean="0">
                <a:solidFill>
                  <a:schemeClr val="accent3">
                    <a:lumMod val="20000"/>
                    <a:lumOff val="80000"/>
                  </a:schemeClr>
                </a:solidFill>
              </a:rPr>
              <a:t>Baseline</a:t>
            </a:r>
            <a:endParaRPr lang="en-US" sz="2667" b="1" dirty="0">
              <a:solidFill>
                <a:schemeClr val="accent3">
                  <a:lumMod val="20000"/>
                  <a:lumOff val="80000"/>
                </a:schemeClr>
              </a:solidFill>
            </a:endParaRPr>
          </a:p>
        </p:txBody>
      </p:sp>
      <p:sp>
        <p:nvSpPr>
          <p:cNvPr id="12" name="Text Box 191"/>
          <p:cNvSpPr txBox="1">
            <a:spLocks noChangeArrowheads="1"/>
          </p:cNvSpPr>
          <p:nvPr/>
        </p:nvSpPr>
        <p:spPr bwMode="auto">
          <a:xfrm>
            <a:off x="13944600" y="3048000"/>
            <a:ext cx="5283200" cy="6812804"/>
          </a:xfrm>
          <a:prstGeom prst="rect">
            <a:avLst/>
          </a:prstGeom>
          <a:solidFill>
            <a:schemeClr val="bg1"/>
          </a:solidFill>
          <a:ln w="12700">
            <a:solidFill>
              <a:schemeClr val="accent1">
                <a:lumMod val="75000"/>
              </a:schemeClr>
            </a:solidFill>
          </a:ln>
          <a:effectLst/>
        </p:spPr>
        <p:txBody>
          <a:bodyPr wrap="square" lIns="81618" tIns="81618" rIns="81618" bIns="8161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1800" dirty="0" smtClean="0">
                <a:latin typeface="Calibri" pitchFamily="34" charset="0"/>
              </a:rPr>
              <a:t>We </a:t>
            </a:r>
            <a:r>
              <a:rPr lang="en-US" sz="1800" dirty="0" smtClean="0">
                <a:latin typeface="Calibri" pitchFamily="34" charset="0"/>
              </a:rPr>
              <a:t>decided to run PCA to </a:t>
            </a:r>
            <a:r>
              <a:rPr lang="en-US" sz="1800" dirty="0" smtClean="0">
                <a:latin typeface="Calibri" pitchFamily="34" charset="0"/>
              </a:rPr>
              <a:t>check the principal components and their corresponding values of </a:t>
            </a:r>
            <a:r>
              <a:rPr lang="en-US" sz="1800" dirty="0" smtClean="0">
                <a:latin typeface="Calibri" pitchFamily="34" charset="0"/>
              </a:rPr>
              <a:t>our feature matrix to evaluate which features had the largest impact on the variance of our data. </a:t>
            </a:r>
          </a:p>
          <a:p>
            <a:pPr eaLnBrk="1" hangingPunct="1"/>
            <a:endParaRPr lang="en-US" sz="1800" dirty="0">
              <a:latin typeface="Calibri" pitchFamily="34" charset="0"/>
            </a:endParaRPr>
          </a:p>
          <a:p>
            <a:pPr eaLnBrk="1" hangingPunct="1"/>
            <a:r>
              <a:rPr lang="en-US" sz="1800" dirty="0" smtClean="0">
                <a:latin typeface="Calibri" pitchFamily="34" charset="0"/>
              </a:rPr>
              <a:t>First, we examined the correlation between variables by examining the eigenvectors of our covariance matrix. With that, we removed 3 classes of features (20 variables):</a:t>
            </a:r>
          </a:p>
          <a:p>
            <a:pPr eaLnBrk="1" hangingPunct="1"/>
            <a:endParaRPr lang="en-US" sz="1800" dirty="0" smtClean="0">
              <a:latin typeface="Calibri" pitchFamily="34" charset="0"/>
            </a:endParaRPr>
          </a:p>
          <a:p>
            <a:pPr marL="285750" indent="-285750" eaLnBrk="1" hangingPunct="1">
              <a:buFont typeface="Arial" charset="0"/>
              <a:buChar char="•"/>
            </a:pPr>
            <a:r>
              <a:rPr lang="en-US" sz="1800" dirty="0" smtClean="0">
                <a:latin typeface="Calibri" pitchFamily="34" charset="0"/>
              </a:rPr>
              <a:t>WAP </a:t>
            </a:r>
            <a:r>
              <a:rPr lang="en-US" sz="1800" dirty="0" smtClean="0">
                <a:latin typeface="Calibri" pitchFamily="34" charset="0"/>
              </a:rPr>
              <a:t>was consistently less varied than AP while being highly correlated</a:t>
            </a:r>
          </a:p>
          <a:p>
            <a:pPr marL="285750" indent="-285750" eaLnBrk="1" hangingPunct="1">
              <a:buFont typeface="Arial" charset="0"/>
              <a:buChar char="•"/>
            </a:pPr>
            <a:r>
              <a:rPr lang="en-US" sz="1800" dirty="0" smtClean="0">
                <a:latin typeface="Calibri" pitchFamily="34" charset="0"/>
              </a:rPr>
              <a:t>VR consistently had low variance and was not a good predictor</a:t>
            </a:r>
          </a:p>
          <a:p>
            <a:pPr marL="285750" indent="-285750" eaLnBrk="1" hangingPunct="1">
              <a:buFont typeface="Arial" charset="0"/>
              <a:buChar char="•"/>
            </a:pPr>
            <a:r>
              <a:rPr lang="en-US" sz="1800" dirty="0" smtClean="0">
                <a:latin typeface="Calibri" pitchFamily="34" charset="0"/>
              </a:rPr>
              <a:t>R was highly correlated A, so it was removed as A captured more information</a:t>
            </a:r>
            <a:endParaRPr lang="en-US" sz="1800" dirty="0">
              <a:latin typeface="Calibri" pitchFamily="34" charset="0"/>
            </a:endParaRPr>
          </a:p>
          <a:p>
            <a:pPr marL="285750" indent="-285750" eaLnBrk="1" hangingPunct="1">
              <a:buFont typeface="Arial" charset="0"/>
              <a:buChar char="•"/>
            </a:pPr>
            <a:endParaRPr lang="en-US" sz="1800" dirty="0" smtClean="0">
              <a:latin typeface="Calibri" pitchFamily="34" charset="0"/>
            </a:endParaRPr>
          </a:p>
          <a:p>
            <a:pPr eaLnBrk="1" hangingPunct="1"/>
            <a:r>
              <a:rPr lang="en-US" sz="1800" dirty="0" smtClean="0">
                <a:latin typeface="Calibri" pitchFamily="34" charset="0"/>
              </a:rPr>
              <a:t>We removed these 20 features from our data, and then ran PCA on our training set. We optimized the number of principal components to use in our data transformation by creating a model and maximizing the gains on our dev set. We consistently saw a jump in gains from 8 to 9 components, but found that using about 20 components optimized our gains. </a:t>
            </a:r>
          </a:p>
        </p:txBody>
      </p:sp>
      <p:sp>
        <p:nvSpPr>
          <p:cNvPr id="35" name="Rectangle 34"/>
          <p:cNvSpPr/>
          <p:nvPr/>
        </p:nvSpPr>
        <p:spPr>
          <a:xfrm>
            <a:off x="13944600" y="2667000"/>
            <a:ext cx="5283200" cy="3810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0809" tIns="20405" rIns="40809" bIns="20405" rtlCol="0" anchor="ctr"/>
          <a:lstStyle/>
          <a:p>
            <a:pPr algn="ctr"/>
            <a:r>
              <a:rPr lang="en-US" sz="2667" b="1" dirty="0" smtClean="0">
                <a:solidFill>
                  <a:schemeClr val="accent3">
                    <a:lumMod val="20000"/>
                    <a:lumOff val="80000"/>
                  </a:schemeClr>
                </a:solidFill>
              </a:rPr>
              <a:t>PCA and Feature Selection</a:t>
            </a:r>
            <a:endParaRPr lang="en-US" sz="2667" b="1" dirty="0">
              <a:solidFill>
                <a:schemeClr val="accent3">
                  <a:lumMod val="20000"/>
                  <a:lumOff val="80000"/>
                </a:schemeClr>
              </a:solidFill>
            </a:endParaRPr>
          </a:p>
        </p:txBody>
      </p:sp>
      <p:sp>
        <p:nvSpPr>
          <p:cNvPr id="14" name="Text Box 193"/>
          <p:cNvSpPr txBox="1">
            <a:spLocks noChangeArrowheads="1"/>
          </p:cNvSpPr>
          <p:nvPr/>
        </p:nvSpPr>
        <p:spPr bwMode="auto">
          <a:xfrm>
            <a:off x="19659600" y="11887200"/>
            <a:ext cx="6858000" cy="5295722"/>
          </a:xfrm>
          <a:prstGeom prst="rect">
            <a:avLst/>
          </a:prstGeom>
          <a:solidFill>
            <a:schemeClr val="bg1"/>
          </a:solidFill>
          <a:ln w="12700">
            <a:solidFill>
              <a:schemeClr val="accent1">
                <a:lumMod val="75000"/>
              </a:schemeClr>
            </a:solidFill>
          </a:ln>
          <a:effectLst/>
        </p:spPr>
        <p:txBody>
          <a:bodyPr wrap="square" lIns="81618" tIns="81618" rIns="81618" bIns="8161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1667" dirty="0" smtClean="0">
                <a:latin typeface="Calibri" pitchFamily="34" charset="0"/>
              </a:rPr>
              <a:t>All three of our models had gains that significantly outperformed the average increase per minute in bitcoin, suggesting that their usage on the market could result in larger gains than simply buying and holding bitcoin.</a:t>
            </a:r>
          </a:p>
          <a:p>
            <a:pPr eaLnBrk="1" hangingPunct="1"/>
            <a:endParaRPr lang="en-US" sz="1667" dirty="0">
              <a:latin typeface="Calibri" pitchFamily="34" charset="0"/>
            </a:endParaRPr>
          </a:p>
          <a:p>
            <a:pPr eaLnBrk="1" hangingPunct="1"/>
            <a:r>
              <a:rPr lang="en-US" sz="1667" dirty="0" smtClean="0">
                <a:latin typeface="Calibri" pitchFamily="34" charset="0"/>
              </a:rPr>
              <a:t>Reducing the number of features and implementing PCA increased our average gains by a small, yet nontrivial, amount, while implementing the neural network along with that significantly increased our gains. </a:t>
            </a:r>
            <a:r>
              <a:rPr lang="en-US" sz="1667" dirty="0" smtClean="0">
                <a:latin typeface="Calibri" pitchFamily="34" charset="0"/>
              </a:rPr>
              <a:t>Both models beat out our basic weighted logistic regression, and performed significantly better than our second baseline based on analysis of price x minutes ago. </a:t>
            </a:r>
          </a:p>
          <a:p>
            <a:pPr eaLnBrk="1" hangingPunct="1"/>
            <a:endParaRPr lang="en-US" sz="1667" dirty="0" smtClean="0">
              <a:latin typeface="Calibri" pitchFamily="34" charset="0"/>
            </a:endParaRPr>
          </a:p>
          <a:p>
            <a:pPr eaLnBrk="1" hangingPunct="1"/>
            <a:r>
              <a:rPr lang="en-US" sz="1667" dirty="0" smtClean="0">
                <a:latin typeface="Calibri" pitchFamily="34" charset="0"/>
              </a:rPr>
              <a:t>A next step we want to take to validate our model is to run it on the current GDAX bitcoin data from the past 2 months, which we did not include in our dataset. Because bitcoin encountered a significant spike during this period of time, it would be interesting to check if our algorithm was still valid.</a:t>
            </a:r>
          </a:p>
          <a:p>
            <a:pPr eaLnBrk="1" hangingPunct="1"/>
            <a:endParaRPr lang="en-US" sz="1667" dirty="0">
              <a:latin typeface="Calibri" pitchFamily="34" charset="0"/>
            </a:endParaRPr>
          </a:p>
          <a:p>
            <a:pPr eaLnBrk="1" hangingPunct="1"/>
            <a:r>
              <a:rPr lang="en-US" sz="1667" dirty="0" smtClean="0">
                <a:latin typeface="Calibri" pitchFamily="34" charset="0"/>
              </a:rPr>
              <a:t>Furthermore, we are considering possibly implementing a recurrent neural network, as it would draw upon the time series dependency of data.</a:t>
            </a:r>
          </a:p>
          <a:p>
            <a:pPr eaLnBrk="1" hangingPunct="1"/>
            <a:endParaRPr lang="en-US" sz="1667" dirty="0">
              <a:latin typeface="Calibri" pitchFamily="34" charset="0"/>
            </a:endParaRPr>
          </a:p>
          <a:p>
            <a:pPr eaLnBrk="1" hangingPunct="1"/>
            <a:r>
              <a:rPr lang="en-US" sz="1667" dirty="0" smtClean="0">
                <a:latin typeface="Calibri" pitchFamily="34" charset="0"/>
              </a:rPr>
              <a:t>We want to research the implementation of an algorithm based on our model on GDAX to test our model in real time and possibly make significant returns.</a:t>
            </a:r>
            <a:endParaRPr lang="en-US" sz="1667" dirty="0">
              <a:latin typeface="Calibri" pitchFamily="34" charset="0"/>
            </a:endParaRPr>
          </a:p>
        </p:txBody>
      </p:sp>
      <p:sp>
        <p:nvSpPr>
          <p:cNvPr id="36" name="Rectangle 35"/>
          <p:cNvSpPr/>
          <p:nvPr/>
        </p:nvSpPr>
        <p:spPr>
          <a:xfrm>
            <a:off x="19659600" y="11430000"/>
            <a:ext cx="685800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0809" tIns="20405" rIns="40809" bIns="20405" rtlCol="0" anchor="ctr"/>
          <a:lstStyle/>
          <a:p>
            <a:pPr algn="ctr"/>
            <a:r>
              <a:rPr lang="en-US" sz="2667" b="1" dirty="0" smtClean="0">
                <a:solidFill>
                  <a:schemeClr val="accent3">
                    <a:lumMod val="20000"/>
                    <a:lumOff val="80000"/>
                  </a:schemeClr>
                </a:solidFill>
              </a:rPr>
              <a:t>Conclusions and Future Work</a:t>
            </a:r>
            <a:endParaRPr lang="en-US" sz="2667" b="1" dirty="0">
              <a:solidFill>
                <a:schemeClr val="accent3">
                  <a:lumMod val="20000"/>
                  <a:lumOff val="80000"/>
                </a:schemeClr>
              </a:solidFill>
            </a:endParaRPr>
          </a:p>
        </p:txBody>
      </p:sp>
      <p:sp>
        <p:nvSpPr>
          <p:cNvPr id="11" name="Text Box 190"/>
          <p:cNvSpPr txBox="1">
            <a:spLocks noChangeArrowheads="1"/>
          </p:cNvSpPr>
          <p:nvPr/>
        </p:nvSpPr>
        <p:spPr bwMode="auto">
          <a:xfrm>
            <a:off x="914400" y="8773192"/>
            <a:ext cx="6858000" cy="5704808"/>
          </a:xfrm>
          <a:prstGeom prst="rect">
            <a:avLst/>
          </a:prstGeom>
          <a:solidFill>
            <a:schemeClr val="bg1"/>
          </a:solidFill>
          <a:ln w="12700">
            <a:solidFill>
              <a:schemeClr val="accent1">
                <a:lumMod val="75000"/>
              </a:schemeClr>
            </a:solidFill>
          </a:ln>
          <a:effectLst/>
        </p:spPr>
        <p:txBody>
          <a:bodyPr wrap="square" lIns="81618" tIns="81618" rIns="81618" bIns="8161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1800" dirty="0">
                <a:latin typeface="Calibri" pitchFamily="34" charset="0"/>
              </a:rPr>
              <a:t>We decided to </a:t>
            </a:r>
            <a:r>
              <a:rPr lang="en-US" sz="1800" dirty="0" smtClean="0">
                <a:latin typeface="Calibri" pitchFamily="34" charset="0"/>
              </a:rPr>
              <a:t>make a total of 66 </a:t>
            </a:r>
            <a:r>
              <a:rPr lang="en-US" sz="1800" dirty="0">
                <a:latin typeface="Calibri" pitchFamily="34" charset="0"/>
              </a:rPr>
              <a:t>features for each time step based on the last n minutes, where n = 1,2,5,10,20,40,80.</a:t>
            </a:r>
          </a:p>
          <a:p>
            <a:pPr eaLnBrk="1" hangingPunct="1"/>
            <a:endParaRPr lang="en-US" sz="1800" dirty="0">
              <a:latin typeface="Calibri" pitchFamily="34" charset="0"/>
            </a:endParaRPr>
          </a:p>
          <a:p>
            <a:pPr marL="285750" indent="-285750" eaLnBrk="1" hangingPunct="1">
              <a:buFont typeface="Arial" charset="0"/>
              <a:buChar char="•"/>
            </a:pPr>
            <a:r>
              <a:rPr lang="en-US" sz="1800" dirty="0" smtClean="0">
                <a:latin typeface="Calibri" pitchFamily="34" charset="0"/>
              </a:rPr>
              <a:t>H: (High </a:t>
            </a:r>
            <a:r>
              <a:rPr lang="en-US" sz="1800" dirty="0">
                <a:latin typeface="Calibri" pitchFamily="34" charset="0"/>
              </a:rPr>
              <a:t>price over last n </a:t>
            </a:r>
            <a:r>
              <a:rPr lang="en-US" sz="1800" dirty="0" smtClean="0">
                <a:latin typeface="Calibri" pitchFamily="34" charset="0"/>
              </a:rPr>
              <a:t>minutes)/Current price</a:t>
            </a:r>
            <a:endParaRPr lang="en-US" sz="1800" dirty="0">
              <a:latin typeface="Calibri" pitchFamily="34" charset="0"/>
            </a:endParaRPr>
          </a:p>
          <a:p>
            <a:pPr marL="285750" indent="-285750" eaLnBrk="1" hangingPunct="1">
              <a:buFont typeface="Arial" charset="0"/>
              <a:buChar char="•"/>
            </a:pPr>
            <a:r>
              <a:rPr lang="en-US" sz="1800" dirty="0" smtClean="0">
                <a:latin typeface="Calibri" pitchFamily="34" charset="0"/>
              </a:rPr>
              <a:t>L: (Low </a:t>
            </a:r>
            <a:r>
              <a:rPr lang="en-US" sz="1800" dirty="0">
                <a:latin typeface="Calibri" pitchFamily="34" charset="0"/>
              </a:rPr>
              <a:t>Price over last n </a:t>
            </a:r>
            <a:r>
              <a:rPr lang="en-US" sz="1800" dirty="0" smtClean="0">
                <a:latin typeface="Calibri" pitchFamily="34" charset="0"/>
              </a:rPr>
              <a:t>minutes)/Current price</a:t>
            </a:r>
            <a:endParaRPr lang="en-US" sz="1800" dirty="0">
              <a:latin typeface="Calibri" pitchFamily="34" charset="0"/>
            </a:endParaRPr>
          </a:p>
          <a:p>
            <a:pPr marL="285750" indent="-285750" eaLnBrk="1" hangingPunct="1">
              <a:buFont typeface="Arial" charset="0"/>
              <a:buChar char="•"/>
            </a:pPr>
            <a:r>
              <a:rPr lang="en-US" sz="1800" dirty="0" smtClean="0">
                <a:latin typeface="Calibri" pitchFamily="34" charset="0"/>
              </a:rPr>
              <a:t>A: (Average </a:t>
            </a:r>
            <a:r>
              <a:rPr lang="en-US" sz="1800" dirty="0">
                <a:latin typeface="Calibri" pitchFamily="34" charset="0"/>
              </a:rPr>
              <a:t>Price over last n </a:t>
            </a:r>
            <a:r>
              <a:rPr lang="en-US" sz="1800" dirty="0" smtClean="0">
                <a:latin typeface="Calibri" pitchFamily="34" charset="0"/>
              </a:rPr>
              <a:t>minutes)/Current price</a:t>
            </a:r>
            <a:endParaRPr lang="en-US" sz="1800" dirty="0">
              <a:latin typeface="Calibri" pitchFamily="34" charset="0"/>
            </a:endParaRPr>
          </a:p>
          <a:p>
            <a:pPr marL="285750" indent="-285750" eaLnBrk="1" hangingPunct="1">
              <a:buFont typeface="Arial" charset="0"/>
              <a:buChar char="•"/>
            </a:pPr>
            <a:r>
              <a:rPr lang="en-US" sz="1800" dirty="0" smtClean="0">
                <a:latin typeface="Calibri" pitchFamily="34" charset="0"/>
              </a:rPr>
              <a:t>V: Volume of trading in </a:t>
            </a:r>
            <a:r>
              <a:rPr lang="en-US" sz="1800" dirty="0">
                <a:latin typeface="Calibri" pitchFamily="34" charset="0"/>
              </a:rPr>
              <a:t>last n </a:t>
            </a:r>
            <a:r>
              <a:rPr lang="en-US" sz="1800" dirty="0" smtClean="0">
                <a:latin typeface="Calibri" pitchFamily="34" charset="0"/>
              </a:rPr>
              <a:t>minutes in BTC</a:t>
            </a:r>
            <a:endParaRPr lang="en-US" sz="1800" dirty="0">
              <a:latin typeface="Calibri" pitchFamily="34" charset="0"/>
            </a:endParaRPr>
          </a:p>
          <a:p>
            <a:pPr marL="285750" indent="-285750" eaLnBrk="1" hangingPunct="1">
              <a:buFont typeface="Arial" charset="0"/>
              <a:buChar char="•"/>
            </a:pPr>
            <a:r>
              <a:rPr lang="en-US" sz="1800" dirty="0" smtClean="0">
                <a:latin typeface="Calibri" pitchFamily="34" charset="0"/>
              </a:rPr>
              <a:t>P: Proportion </a:t>
            </a:r>
            <a:r>
              <a:rPr lang="en-US" sz="1800" dirty="0">
                <a:latin typeface="Calibri" pitchFamily="34" charset="0"/>
              </a:rPr>
              <a:t>of </a:t>
            </a:r>
            <a:r>
              <a:rPr lang="en-US" sz="1800" dirty="0" smtClean="0">
                <a:latin typeface="Calibri" pitchFamily="34" charset="0"/>
              </a:rPr>
              <a:t>increases </a:t>
            </a:r>
            <a:r>
              <a:rPr lang="en-US" sz="1800" dirty="0" smtClean="0">
                <a:latin typeface="Calibri" pitchFamily="34" charset="0"/>
              </a:rPr>
              <a:t>in price </a:t>
            </a:r>
            <a:r>
              <a:rPr lang="en-US" sz="1800" dirty="0" smtClean="0">
                <a:latin typeface="Calibri" pitchFamily="34" charset="0"/>
              </a:rPr>
              <a:t>every minute over </a:t>
            </a:r>
            <a:r>
              <a:rPr lang="en-US" sz="1800" dirty="0">
                <a:latin typeface="Calibri" pitchFamily="34" charset="0"/>
              </a:rPr>
              <a:t>last n minutes</a:t>
            </a:r>
          </a:p>
          <a:p>
            <a:pPr marL="285750" indent="-285750" eaLnBrk="1" hangingPunct="1">
              <a:buFont typeface="Arial" charset="0"/>
              <a:buChar char="•"/>
            </a:pPr>
            <a:r>
              <a:rPr lang="en-US" sz="1800" dirty="0" smtClean="0">
                <a:latin typeface="Calibri" pitchFamily="34" charset="0"/>
              </a:rPr>
              <a:t>AC: Proportion </a:t>
            </a:r>
            <a:r>
              <a:rPr lang="en-US" sz="1800" dirty="0">
                <a:latin typeface="Calibri" pitchFamily="34" charset="0"/>
              </a:rPr>
              <a:t>of </a:t>
            </a:r>
            <a:r>
              <a:rPr lang="en-US" sz="1800" dirty="0" smtClean="0">
                <a:latin typeface="Calibri" pitchFamily="34" charset="0"/>
              </a:rPr>
              <a:t>convex change every minute over </a:t>
            </a:r>
            <a:r>
              <a:rPr lang="en-US" sz="1800" dirty="0">
                <a:latin typeface="Calibri" pitchFamily="34" charset="0"/>
              </a:rPr>
              <a:t>last n minutes</a:t>
            </a:r>
          </a:p>
          <a:p>
            <a:pPr marL="285750" indent="-285750" eaLnBrk="1" hangingPunct="1">
              <a:buFont typeface="Arial" charset="0"/>
              <a:buChar char="•"/>
            </a:pPr>
            <a:r>
              <a:rPr lang="en-US" sz="1800" dirty="0" smtClean="0">
                <a:latin typeface="Calibri" pitchFamily="34" charset="0"/>
              </a:rPr>
              <a:t>R: Ratio </a:t>
            </a:r>
            <a:r>
              <a:rPr lang="en-US" sz="1800" dirty="0">
                <a:latin typeface="Calibri" pitchFamily="34" charset="0"/>
              </a:rPr>
              <a:t>of price n minutes ago to current price</a:t>
            </a:r>
          </a:p>
          <a:p>
            <a:pPr marL="285750" indent="-285750" eaLnBrk="1" hangingPunct="1">
              <a:buFont typeface="Arial" charset="0"/>
              <a:buChar char="•"/>
            </a:pPr>
            <a:r>
              <a:rPr lang="en-US" sz="1800" dirty="0" smtClean="0">
                <a:latin typeface="Calibri" pitchFamily="34" charset="0"/>
              </a:rPr>
              <a:t>WAP: (Average </a:t>
            </a:r>
            <a:r>
              <a:rPr lang="en-US" sz="1800" dirty="0">
                <a:latin typeface="Calibri" pitchFamily="34" charset="0"/>
              </a:rPr>
              <a:t>price over </a:t>
            </a:r>
            <a:r>
              <a:rPr lang="en-US" sz="1800" dirty="0" smtClean="0">
                <a:latin typeface="Calibri" pitchFamily="34" charset="0"/>
              </a:rPr>
              <a:t>[</a:t>
            </a:r>
            <a:r>
              <a:rPr lang="en-US" sz="1800" dirty="0">
                <a:latin typeface="Calibri" pitchFamily="34" charset="0"/>
              </a:rPr>
              <a:t>t-2n</a:t>
            </a:r>
            <a:r>
              <a:rPr lang="en-US" sz="1800" dirty="0" smtClean="0">
                <a:latin typeface="Calibri" pitchFamily="34" charset="0"/>
              </a:rPr>
              <a:t>, t-n])/(Average </a:t>
            </a:r>
            <a:r>
              <a:rPr lang="en-US" sz="1800" dirty="0">
                <a:latin typeface="Calibri" pitchFamily="34" charset="0"/>
              </a:rPr>
              <a:t>price </a:t>
            </a:r>
            <a:r>
              <a:rPr lang="en-US" sz="1800" dirty="0" smtClean="0">
                <a:latin typeface="Calibri" pitchFamily="34" charset="0"/>
              </a:rPr>
              <a:t>over </a:t>
            </a:r>
            <a:r>
              <a:rPr lang="en-US" sz="1800" dirty="0">
                <a:latin typeface="Calibri" pitchFamily="34" charset="0"/>
              </a:rPr>
              <a:t>[t-n</a:t>
            </a:r>
            <a:r>
              <a:rPr lang="en-US" sz="1800" dirty="0" smtClean="0">
                <a:latin typeface="Calibri" pitchFamily="34" charset="0"/>
              </a:rPr>
              <a:t>, t])</a:t>
            </a:r>
            <a:endParaRPr lang="en-US" sz="1800" dirty="0">
              <a:latin typeface="Calibri" pitchFamily="34" charset="0"/>
            </a:endParaRPr>
          </a:p>
          <a:p>
            <a:pPr marL="285750" indent="-285750" eaLnBrk="1" hangingPunct="1">
              <a:buFont typeface="Arial" charset="0"/>
              <a:buChar char="•"/>
            </a:pPr>
            <a:r>
              <a:rPr lang="en-US" sz="1800" dirty="0" smtClean="0">
                <a:latin typeface="Calibri" pitchFamily="34" charset="0"/>
              </a:rPr>
              <a:t>AP: (Average </a:t>
            </a:r>
            <a:r>
              <a:rPr lang="en-US" sz="1800" dirty="0">
                <a:latin typeface="Calibri" pitchFamily="34" charset="0"/>
              </a:rPr>
              <a:t>price over [t-2n</a:t>
            </a:r>
            <a:r>
              <a:rPr lang="en-US" sz="1800" dirty="0" smtClean="0">
                <a:latin typeface="Calibri" pitchFamily="34" charset="0"/>
              </a:rPr>
              <a:t>, t-n])/Current </a:t>
            </a:r>
            <a:r>
              <a:rPr lang="en-US" sz="1800" dirty="0">
                <a:latin typeface="Calibri" pitchFamily="34" charset="0"/>
              </a:rPr>
              <a:t>price</a:t>
            </a:r>
          </a:p>
          <a:p>
            <a:pPr marL="285750" indent="-285750" eaLnBrk="1" hangingPunct="1">
              <a:buFont typeface="Arial" charset="0"/>
              <a:buChar char="•"/>
            </a:pPr>
            <a:r>
              <a:rPr lang="en-US" sz="1800" dirty="0" smtClean="0">
                <a:latin typeface="Calibri" pitchFamily="34" charset="0"/>
              </a:rPr>
              <a:t>VR: (Volume n minutes ago)/Current volume</a:t>
            </a:r>
            <a:endParaRPr lang="en-US" sz="1800" dirty="0" smtClean="0">
              <a:latin typeface="+mn-lt"/>
            </a:endParaRPr>
          </a:p>
          <a:p>
            <a:pPr eaLnBrk="1" hangingPunct="1"/>
            <a:endParaRPr lang="en-US" sz="1800" dirty="0" smtClean="0">
              <a:latin typeface="+mn-lt"/>
            </a:endParaRPr>
          </a:p>
          <a:p>
            <a:pPr eaLnBrk="1" hangingPunct="1"/>
            <a:r>
              <a:rPr lang="en-US" sz="1800" dirty="0" smtClean="0">
                <a:latin typeface="+mn-lt"/>
              </a:rPr>
              <a:t>Upon receiving features, we noticed large outliers in many features, so we </a:t>
            </a:r>
            <a:r>
              <a:rPr lang="en-US" sz="1800" dirty="0" smtClean="0">
                <a:latin typeface="+mn-lt"/>
              </a:rPr>
              <a:t>created </a:t>
            </a:r>
            <a:r>
              <a:rPr lang="en-US" sz="1800" dirty="0" smtClean="0">
                <a:latin typeface="+mn-lt"/>
              </a:rPr>
              <a:t>ranges </a:t>
            </a:r>
            <a:r>
              <a:rPr lang="en-US" sz="1800" dirty="0" smtClean="0">
                <a:latin typeface="+mn-lt"/>
              </a:rPr>
              <a:t>for each features </a:t>
            </a:r>
            <a:r>
              <a:rPr lang="en-US" sz="1800" dirty="0" smtClean="0">
                <a:latin typeface="+mn-lt"/>
              </a:rPr>
              <a:t>to include at least 99.9% of the </a:t>
            </a:r>
            <a:r>
              <a:rPr lang="en-US" sz="1800" dirty="0" smtClean="0">
                <a:latin typeface="+mn-lt"/>
              </a:rPr>
              <a:t>data and constrained outliers to the ends of the ranges.</a:t>
            </a:r>
            <a:endParaRPr lang="en-US" sz="1800" dirty="0" smtClean="0">
              <a:latin typeface="+mn-lt"/>
            </a:endParaRPr>
          </a:p>
          <a:p>
            <a:pPr eaLnBrk="1" hangingPunct="1"/>
            <a:endParaRPr lang="en-US" sz="1800" dirty="0">
              <a:latin typeface="+mn-lt"/>
            </a:endParaRPr>
          </a:p>
          <a:p>
            <a:pPr eaLnBrk="1" hangingPunct="1"/>
            <a:r>
              <a:rPr lang="en-US" sz="1800" dirty="0" smtClean="0">
                <a:latin typeface="+mn-lt"/>
              </a:rPr>
              <a:t>Our </a:t>
            </a:r>
            <a:r>
              <a:rPr lang="en-US" sz="1800" dirty="0" smtClean="0">
                <a:latin typeface="+mn-lt"/>
              </a:rPr>
              <a:t>output variable </a:t>
            </a:r>
            <a:r>
              <a:rPr lang="en-US" sz="1800" dirty="0" smtClean="0">
                <a:latin typeface="+mn-lt"/>
              </a:rPr>
              <a:t>was </a:t>
            </a:r>
            <a:r>
              <a:rPr lang="en-US" sz="1800" dirty="0" smtClean="0">
                <a:latin typeface="+mn-lt"/>
              </a:rPr>
              <a:t>then the predicted price ratio </a:t>
            </a:r>
            <a:r>
              <a:rPr lang="en-US" sz="1800" dirty="0" smtClean="0">
                <a:latin typeface="+mn-lt"/>
              </a:rPr>
              <a:t>x </a:t>
            </a:r>
            <a:r>
              <a:rPr lang="en-US" sz="1800" dirty="0" smtClean="0">
                <a:latin typeface="+mn-lt"/>
              </a:rPr>
              <a:t>minutes from the current </a:t>
            </a:r>
            <a:r>
              <a:rPr lang="en-US" sz="1800" dirty="0" err="1" smtClean="0">
                <a:latin typeface="+mn-lt"/>
              </a:rPr>
              <a:t>timestep</a:t>
            </a:r>
            <a:r>
              <a:rPr lang="en-US" sz="1800" dirty="0" smtClean="0">
                <a:latin typeface="+mn-lt"/>
              </a:rPr>
              <a:t>, where x = 5,10,20.</a:t>
            </a:r>
            <a:endParaRPr lang="en-US" sz="1800" dirty="0" smtClean="0">
              <a:latin typeface="+mn-lt"/>
            </a:endParaRPr>
          </a:p>
        </p:txBody>
      </p:sp>
      <p:sp>
        <p:nvSpPr>
          <p:cNvPr id="45" name="Rectangle 44"/>
          <p:cNvSpPr/>
          <p:nvPr/>
        </p:nvSpPr>
        <p:spPr>
          <a:xfrm>
            <a:off x="8229600" y="2667000"/>
            <a:ext cx="5257800" cy="39094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0809" tIns="20405" rIns="40809" bIns="20405" rtlCol="0" anchor="ctr"/>
          <a:lstStyle/>
          <a:p>
            <a:pPr algn="ctr"/>
            <a:r>
              <a:rPr lang="en-US" sz="2667" b="1" dirty="0">
                <a:solidFill>
                  <a:schemeClr val="accent3">
                    <a:lumMod val="20000"/>
                    <a:lumOff val="80000"/>
                  </a:schemeClr>
                </a:solidFill>
              </a:rPr>
              <a:t>Weighted </a:t>
            </a:r>
            <a:r>
              <a:rPr lang="en-US" sz="2667" b="1" dirty="0" smtClean="0">
                <a:solidFill>
                  <a:schemeClr val="accent3">
                    <a:lumMod val="20000"/>
                    <a:lumOff val="80000"/>
                  </a:schemeClr>
                </a:solidFill>
              </a:rPr>
              <a:t>Logistic Regression </a:t>
            </a:r>
            <a:r>
              <a:rPr lang="en-US" sz="2667" b="1" dirty="0" smtClean="0">
                <a:solidFill>
                  <a:schemeClr val="accent3">
                    <a:lumMod val="20000"/>
                    <a:lumOff val="80000"/>
                  </a:schemeClr>
                </a:solidFill>
              </a:rPr>
              <a:t>Model </a:t>
            </a:r>
            <a:endParaRPr lang="en-US" sz="2667" b="1" dirty="0">
              <a:solidFill>
                <a:schemeClr val="accent3">
                  <a:lumMod val="20000"/>
                  <a:lumOff val="80000"/>
                </a:schemeClr>
              </a:solidFill>
            </a:endParaRPr>
          </a:p>
        </p:txBody>
      </p:sp>
      <p:sp>
        <p:nvSpPr>
          <p:cNvPr id="37" name="Text Box 180"/>
          <p:cNvSpPr txBox="1">
            <a:spLocks noChangeArrowheads="1"/>
          </p:cNvSpPr>
          <p:nvPr/>
        </p:nvSpPr>
        <p:spPr bwMode="auto">
          <a:xfrm>
            <a:off x="10439400" y="11963400"/>
            <a:ext cx="1211378" cy="246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0809" tIns="20405" rIns="40809" bIns="20405">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333" b="1" dirty="0" smtClean="0">
                <a:latin typeface="Calibri" pitchFamily="34" charset="0"/>
              </a:rPr>
              <a:t>Neural Network</a:t>
            </a:r>
            <a:endParaRPr lang="en-US" sz="1333" dirty="0">
              <a:latin typeface="Calibri" pitchFamily="34" charset="0"/>
            </a:endParaRPr>
          </a:p>
        </p:txBody>
      </p:sp>
      <p:pic>
        <p:nvPicPr>
          <p:cNvPr id="6" name="Picture 5"/>
          <p:cNvPicPr>
            <a:picLocks noChangeAspect="1"/>
          </p:cNvPicPr>
          <p:nvPr/>
        </p:nvPicPr>
        <p:blipFill>
          <a:blip r:embed="rId3"/>
          <a:stretch>
            <a:fillRect/>
          </a:stretch>
        </p:blipFill>
        <p:spPr>
          <a:xfrm>
            <a:off x="723808" y="38677"/>
            <a:ext cx="2149712" cy="2149712"/>
          </a:xfrm>
          <a:prstGeom prst="rect">
            <a:avLst/>
          </a:prstGeom>
        </p:spPr>
      </p:pic>
      <p:pic>
        <p:nvPicPr>
          <p:cNvPr id="7" name="Picture 6"/>
          <p:cNvPicPr>
            <a:picLocks noChangeAspect="1"/>
          </p:cNvPicPr>
          <p:nvPr/>
        </p:nvPicPr>
        <p:blipFill>
          <a:blip r:embed="rId4"/>
          <a:stretch>
            <a:fillRect/>
          </a:stretch>
        </p:blipFill>
        <p:spPr>
          <a:xfrm>
            <a:off x="24307800" y="228600"/>
            <a:ext cx="1820205" cy="1820205"/>
          </a:xfrm>
          <a:prstGeom prst="rect">
            <a:avLst/>
          </a:prstGeom>
        </p:spPr>
      </p:pic>
      <p:sp>
        <p:nvSpPr>
          <p:cNvPr id="30" name="Text Box 194"/>
          <p:cNvSpPr txBox="1">
            <a:spLocks noChangeArrowheads="1"/>
          </p:cNvSpPr>
          <p:nvPr/>
        </p:nvSpPr>
        <p:spPr bwMode="auto">
          <a:xfrm>
            <a:off x="8229600" y="10515600"/>
            <a:ext cx="10972800" cy="6643527"/>
          </a:xfrm>
          <a:prstGeom prst="rect">
            <a:avLst/>
          </a:prstGeom>
          <a:solidFill>
            <a:schemeClr val="bg1"/>
          </a:solidFill>
          <a:ln w="12700">
            <a:solidFill>
              <a:schemeClr val="accent1">
                <a:lumMod val="75000"/>
              </a:schemeClr>
            </a:solidFill>
          </a:ln>
          <a:effectLst/>
        </p:spPr>
        <p:txBody>
          <a:bodyPr wrap="square" lIns="81618" tIns="81618" rIns="81618" bIns="8161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1800" dirty="0">
                <a:latin typeface="Calibri" pitchFamily="34" charset="0"/>
              </a:rPr>
              <a:t>We </a:t>
            </a:r>
            <a:r>
              <a:rPr lang="en-US" sz="1800" dirty="0" smtClean="0">
                <a:latin typeface="Calibri" pitchFamily="34" charset="0"/>
              </a:rPr>
              <a:t>repeated the weighted logistic </a:t>
            </a:r>
            <a:r>
              <a:rPr lang="en-US" sz="1800" dirty="0" smtClean="0">
                <a:latin typeface="Calibri" pitchFamily="34" charset="0"/>
              </a:rPr>
              <a:t>classification </a:t>
            </a:r>
            <a:r>
              <a:rPr lang="en-US" sz="1800" dirty="0" smtClean="0">
                <a:latin typeface="Calibri" pitchFamily="34" charset="0"/>
              </a:rPr>
              <a:t>model, except as a weighted neural network with the addition of a </a:t>
            </a:r>
            <a:r>
              <a:rPr lang="en-US" sz="1800" dirty="0">
                <a:latin typeface="Calibri" pitchFamily="34" charset="0"/>
              </a:rPr>
              <a:t>single </a:t>
            </a:r>
            <a:r>
              <a:rPr lang="en-US" sz="1800" dirty="0" smtClean="0">
                <a:latin typeface="Calibri" pitchFamily="34" charset="0"/>
              </a:rPr>
              <a:t>hidden layer of neurons. Our output variable was the same as before, so we used the same loss function, as well as the same calculation of weighted accuracy and gains. We first ran PCA as described above, then transformed our data before running it through the neural network. Because the number of features after PCA could vary, we made our neural network vary the number of input features, though we did fix the number of neurons in the hidden layer at 10. We used 30 epochs, and divided our training data into 60 batches, each of size about 3,500. We implemented a regularization factor that varied for each output variable, but was in the range [10</a:t>
            </a:r>
            <a:r>
              <a:rPr lang="en-US" sz="1800" baseline="30000" dirty="0" smtClean="0">
                <a:latin typeface="Calibri" pitchFamily="34" charset="0"/>
              </a:rPr>
              <a:t>-6</a:t>
            </a:r>
            <a:r>
              <a:rPr lang="en-US" sz="1800" dirty="0" smtClean="0">
                <a:latin typeface="Calibri" pitchFamily="34" charset="0"/>
              </a:rPr>
              <a:t>,10</a:t>
            </a:r>
            <a:r>
              <a:rPr lang="en-US" sz="1800" baseline="30000" dirty="0" smtClean="0">
                <a:latin typeface="Calibri" pitchFamily="34" charset="0"/>
              </a:rPr>
              <a:t>-5</a:t>
            </a:r>
            <a:r>
              <a:rPr lang="en-US" sz="1800" dirty="0" smtClean="0">
                <a:latin typeface="Calibri" pitchFamily="34" charset="0"/>
              </a:rPr>
              <a:t>].</a:t>
            </a:r>
            <a:endParaRPr lang="en-US" sz="1800" dirty="0">
              <a:latin typeface="Calibri" pitchFamily="34" charset="0"/>
            </a:endParaRPr>
          </a:p>
          <a:p>
            <a:pPr eaLnBrk="1" hangingPunct="1"/>
            <a:endParaRPr lang="en-US" sz="1800" dirty="0" smtClean="0">
              <a:latin typeface="Calibri" pitchFamily="34" charset="0"/>
            </a:endParaRPr>
          </a:p>
          <a:p>
            <a:pPr eaLnBrk="1" hangingPunct="1"/>
            <a:endParaRPr lang="en-US" sz="1800" dirty="0">
              <a:latin typeface="Calibri" pitchFamily="34" charset="0"/>
            </a:endParaRPr>
          </a:p>
          <a:p>
            <a:pPr eaLnBrk="1" hangingPunct="1"/>
            <a:endParaRPr lang="en-US" sz="1800" dirty="0" smtClean="0">
              <a:latin typeface="Calibri" pitchFamily="34" charset="0"/>
            </a:endParaRPr>
          </a:p>
          <a:p>
            <a:pPr eaLnBrk="1" hangingPunct="1"/>
            <a:endParaRPr lang="en-US" sz="1800" dirty="0">
              <a:latin typeface="Calibri" pitchFamily="34" charset="0"/>
            </a:endParaRPr>
          </a:p>
          <a:p>
            <a:pPr eaLnBrk="1" hangingPunct="1"/>
            <a:endParaRPr lang="en-US" sz="1800" dirty="0" smtClean="0">
              <a:latin typeface="Calibri" pitchFamily="34" charset="0"/>
            </a:endParaRPr>
          </a:p>
          <a:p>
            <a:pPr eaLnBrk="1" hangingPunct="1"/>
            <a:endParaRPr lang="en-US" sz="1800" dirty="0">
              <a:latin typeface="Calibri" pitchFamily="34" charset="0"/>
            </a:endParaRPr>
          </a:p>
          <a:p>
            <a:pPr eaLnBrk="1" hangingPunct="1">
              <a:spcAft>
                <a:spcPts val="3000"/>
              </a:spcAft>
            </a:pPr>
            <a:r>
              <a:rPr lang="en-US" sz="1800" dirty="0" smtClean="0">
                <a:latin typeface="Calibri" pitchFamily="34" charset="0"/>
              </a:rPr>
              <a:t/>
            </a:r>
            <a:br>
              <a:rPr lang="en-US" sz="1800" dirty="0" smtClean="0">
                <a:latin typeface="Calibri" pitchFamily="34" charset="0"/>
              </a:rPr>
            </a:br>
            <a:r>
              <a:rPr lang="en-US" sz="1800" dirty="0" smtClean="0">
                <a:latin typeface="Calibri" pitchFamily="34" charset="0"/>
              </a:rPr>
              <a:t/>
            </a:r>
            <a:br>
              <a:rPr lang="en-US" sz="1800" dirty="0" smtClean="0">
                <a:latin typeface="Calibri" pitchFamily="34" charset="0"/>
              </a:rPr>
            </a:br>
            <a:r>
              <a:rPr lang="en-US" sz="1800" dirty="0" smtClean="0">
                <a:latin typeface="Calibri" pitchFamily="34" charset="0"/>
              </a:rPr>
              <a:t/>
            </a:r>
            <a:br>
              <a:rPr lang="en-US" sz="1800" dirty="0" smtClean="0">
                <a:latin typeface="Calibri" pitchFamily="34" charset="0"/>
              </a:rPr>
            </a:br>
            <a:r>
              <a:rPr lang="en-US" sz="1800" dirty="0" smtClean="0">
                <a:latin typeface="Calibri" pitchFamily="34" charset="0"/>
              </a:rPr>
              <a:t/>
            </a:r>
            <a:br>
              <a:rPr lang="en-US" sz="1800" dirty="0" smtClean="0">
                <a:latin typeface="Calibri" pitchFamily="34" charset="0"/>
              </a:rPr>
            </a:br>
            <a:r>
              <a:rPr lang="en-US" sz="1800" dirty="0" smtClean="0">
                <a:latin typeface="Calibri" pitchFamily="34" charset="0"/>
              </a:rPr>
              <a:t/>
            </a:r>
            <a:br>
              <a:rPr lang="en-US" sz="1800" dirty="0" smtClean="0">
                <a:latin typeface="Calibri" pitchFamily="34" charset="0"/>
              </a:rPr>
            </a:br>
            <a:endParaRPr lang="en-US" sz="1800" dirty="0" smtClean="0">
              <a:latin typeface="Calibri" pitchFamily="34" charset="0"/>
            </a:endParaRPr>
          </a:p>
          <a:p>
            <a:pPr eaLnBrk="1" hangingPunct="1"/>
            <a:endParaRPr lang="en-US" sz="1800" dirty="0" smtClean="0">
              <a:latin typeface="Calibri" pitchFamily="34" charset="0"/>
            </a:endParaRPr>
          </a:p>
          <a:p>
            <a:pPr eaLnBrk="1" hangingPunct="1"/>
            <a:endParaRPr lang="en-US" sz="1800" dirty="0">
              <a:latin typeface="Calibri" pitchFamily="34" charset="0"/>
            </a:endParaRPr>
          </a:p>
          <a:p>
            <a:pPr eaLnBrk="1" hangingPunct="1"/>
            <a:endParaRPr lang="en-US" sz="1800" dirty="0" smtClean="0">
              <a:latin typeface="Calibri" pitchFamily="34" charset="0"/>
            </a:endParaRPr>
          </a:p>
        </p:txBody>
      </p:sp>
      <p:sp>
        <p:nvSpPr>
          <p:cNvPr id="31" name="Rectangle 30"/>
          <p:cNvSpPr/>
          <p:nvPr/>
        </p:nvSpPr>
        <p:spPr>
          <a:xfrm>
            <a:off x="8229600" y="10134602"/>
            <a:ext cx="10972800" cy="380998"/>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0809" tIns="20405" rIns="40809" bIns="20405" rtlCol="0" anchor="ctr"/>
          <a:lstStyle/>
          <a:p>
            <a:pPr algn="ctr"/>
            <a:r>
              <a:rPr lang="en-US" sz="2667" b="1" smtClean="0">
                <a:solidFill>
                  <a:schemeClr val="accent3">
                    <a:lumMod val="20000"/>
                    <a:lumOff val="80000"/>
                  </a:schemeClr>
                </a:solidFill>
              </a:rPr>
              <a:t>Neural Network </a:t>
            </a:r>
            <a:endParaRPr lang="en-US" sz="2667" b="1" dirty="0">
              <a:solidFill>
                <a:schemeClr val="accent3">
                  <a:lumMod val="20000"/>
                  <a:lumOff val="80000"/>
                </a:schemeClr>
              </a:solidFill>
            </a:endParaRPr>
          </a:p>
        </p:txBody>
      </p:sp>
      <p:graphicFrame>
        <p:nvGraphicFramePr>
          <p:cNvPr id="42" name="Chart 41"/>
          <p:cNvGraphicFramePr>
            <a:graphicFrameLocks/>
          </p:cNvGraphicFramePr>
          <p:nvPr>
            <p:extLst>
              <p:ext uri="{D42A27DB-BD31-4B8C-83A1-F6EECF244321}">
                <p14:modId xmlns:p14="http://schemas.microsoft.com/office/powerpoint/2010/main" val="1854249759"/>
              </p:ext>
            </p:extLst>
          </p:nvPr>
        </p:nvGraphicFramePr>
        <p:xfrm>
          <a:off x="23088600" y="3124200"/>
          <a:ext cx="3429000" cy="30099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43" name="Chart 42"/>
          <p:cNvGraphicFramePr>
            <a:graphicFrameLocks/>
          </p:cNvGraphicFramePr>
          <p:nvPr>
            <p:extLst>
              <p:ext uri="{D42A27DB-BD31-4B8C-83A1-F6EECF244321}">
                <p14:modId xmlns:p14="http://schemas.microsoft.com/office/powerpoint/2010/main" val="314333265"/>
              </p:ext>
            </p:extLst>
          </p:nvPr>
        </p:nvGraphicFramePr>
        <p:xfrm>
          <a:off x="23088600" y="6134100"/>
          <a:ext cx="3416300" cy="2590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6" name="Chart 45"/>
          <p:cNvGraphicFramePr>
            <a:graphicFrameLocks/>
          </p:cNvGraphicFramePr>
          <p:nvPr>
            <p:extLst>
              <p:ext uri="{D42A27DB-BD31-4B8C-83A1-F6EECF244321}">
                <p14:modId xmlns:p14="http://schemas.microsoft.com/office/powerpoint/2010/main" val="602359324"/>
              </p:ext>
            </p:extLst>
          </p:nvPr>
        </p:nvGraphicFramePr>
        <p:xfrm>
          <a:off x="23164800" y="8572500"/>
          <a:ext cx="3327400" cy="3048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47" name="Chart 46"/>
          <p:cNvGraphicFramePr>
            <a:graphicFrameLocks/>
          </p:cNvGraphicFramePr>
          <p:nvPr>
            <p:extLst>
              <p:ext uri="{D42A27DB-BD31-4B8C-83A1-F6EECF244321}">
                <p14:modId xmlns:p14="http://schemas.microsoft.com/office/powerpoint/2010/main" val="2019175795"/>
              </p:ext>
            </p:extLst>
          </p:nvPr>
        </p:nvGraphicFramePr>
        <p:xfrm>
          <a:off x="19659600" y="6210300"/>
          <a:ext cx="3657599" cy="25908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48" name="Chart 47"/>
          <p:cNvGraphicFramePr>
            <a:graphicFrameLocks/>
          </p:cNvGraphicFramePr>
          <p:nvPr>
            <p:extLst>
              <p:ext uri="{D42A27DB-BD31-4B8C-83A1-F6EECF244321}">
                <p14:modId xmlns:p14="http://schemas.microsoft.com/office/powerpoint/2010/main" val="1662183705"/>
              </p:ext>
            </p:extLst>
          </p:nvPr>
        </p:nvGraphicFramePr>
        <p:xfrm>
          <a:off x="19659600" y="3086100"/>
          <a:ext cx="3657600" cy="3048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54" name="Chart 53"/>
          <p:cNvGraphicFramePr>
            <a:graphicFrameLocks/>
          </p:cNvGraphicFramePr>
          <p:nvPr>
            <p:extLst>
              <p:ext uri="{D42A27DB-BD31-4B8C-83A1-F6EECF244321}">
                <p14:modId xmlns:p14="http://schemas.microsoft.com/office/powerpoint/2010/main" val="615246510"/>
              </p:ext>
            </p:extLst>
          </p:nvPr>
        </p:nvGraphicFramePr>
        <p:xfrm>
          <a:off x="19659600" y="8648700"/>
          <a:ext cx="3810000" cy="2743200"/>
        </p:xfrm>
        <a:graphic>
          <a:graphicData uri="http://schemas.openxmlformats.org/drawingml/2006/chart">
            <c:chart xmlns:c="http://schemas.openxmlformats.org/drawingml/2006/chart" xmlns:r="http://schemas.openxmlformats.org/officeDocument/2006/relationships" r:id="rId10"/>
          </a:graphicData>
        </a:graphic>
      </p:graphicFrame>
      <p:pic>
        <p:nvPicPr>
          <p:cNvPr id="8" name="Picture 7"/>
          <p:cNvPicPr>
            <a:picLocks noChangeAspect="1"/>
          </p:cNvPicPr>
          <p:nvPr/>
        </p:nvPicPr>
        <p:blipFill rotWithShape="1">
          <a:blip r:embed="rId11"/>
          <a:srcRect b="2401"/>
          <a:stretch/>
        </p:blipFill>
        <p:spPr>
          <a:xfrm>
            <a:off x="8610600" y="12573000"/>
            <a:ext cx="4953000" cy="4533900"/>
          </a:xfrm>
          <a:prstGeom prst="rect">
            <a:avLst/>
          </a:prstGeom>
        </p:spPr>
      </p:pic>
      <p:sp>
        <p:nvSpPr>
          <p:cNvPr id="55" name="Rectangle 54"/>
          <p:cNvSpPr/>
          <p:nvPr/>
        </p:nvSpPr>
        <p:spPr>
          <a:xfrm>
            <a:off x="19659600" y="2667000"/>
            <a:ext cx="685800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0809" tIns="20405" rIns="40809" bIns="20405" rtlCol="0" anchor="ctr"/>
          <a:lstStyle/>
          <a:p>
            <a:pPr algn="ctr"/>
            <a:r>
              <a:rPr lang="en-US" sz="2667" b="1" dirty="0" smtClean="0">
                <a:solidFill>
                  <a:schemeClr val="accent3">
                    <a:lumMod val="20000"/>
                    <a:lumOff val="80000"/>
                  </a:schemeClr>
                </a:solidFill>
              </a:rPr>
              <a:t>Results</a:t>
            </a:r>
            <a:endParaRPr lang="en-US" sz="2667" b="1" dirty="0">
              <a:solidFill>
                <a:schemeClr val="accent3">
                  <a:lumMod val="20000"/>
                  <a:lumOff val="80000"/>
                </a:schemeClr>
              </a:solidFill>
            </a:endParaRPr>
          </a:p>
        </p:txBody>
      </p:sp>
      <p:pic>
        <p:nvPicPr>
          <p:cNvPr id="20" name="Picture 19"/>
          <p:cNvPicPr>
            <a:picLocks noChangeAspect="1"/>
          </p:cNvPicPr>
          <p:nvPr/>
        </p:nvPicPr>
        <p:blipFill>
          <a:blip r:embed="rId12"/>
          <a:stretch>
            <a:fillRect/>
          </a:stretch>
        </p:blipFill>
        <p:spPr>
          <a:xfrm>
            <a:off x="8305800" y="6781800"/>
            <a:ext cx="5130800" cy="1246212"/>
          </a:xfrm>
          <a:prstGeom prst="rect">
            <a:avLst/>
          </a:prstGeom>
        </p:spPr>
      </p:pic>
      <p:pic>
        <p:nvPicPr>
          <p:cNvPr id="23" name="Picture 22"/>
          <p:cNvPicPr>
            <a:picLocks noChangeAspect="1"/>
          </p:cNvPicPr>
          <p:nvPr/>
        </p:nvPicPr>
        <p:blipFill>
          <a:blip r:embed="rId13"/>
          <a:stretch>
            <a:fillRect/>
          </a:stretch>
        </p:blipFill>
        <p:spPr>
          <a:xfrm>
            <a:off x="8305800" y="8834504"/>
            <a:ext cx="5105400" cy="995296"/>
          </a:xfrm>
          <a:prstGeom prst="rect">
            <a:avLst/>
          </a:prstGeom>
        </p:spPr>
      </p:pic>
      <p:pic>
        <p:nvPicPr>
          <p:cNvPr id="28" name="Picture 27"/>
          <p:cNvPicPr>
            <a:picLocks noChangeAspect="1"/>
          </p:cNvPicPr>
          <p:nvPr/>
        </p:nvPicPr>
        <p:blipFill>
          <a:blip r:embed="rId14"/>
          <a:stretch>
            <a:fillRect/>
          </a:stretch>
        </p:blipFill>
        <p:spPr>
          <a:xfrm>
            <a:off x="16445947" y="12725400"/>
            <a:ext cx="2756453" cy="4419600"/>
          </a:xfrm>
          <a:prstGeom prst="rect">
            <a:avLst/>
          </a:prstGeom>
        </p:spPr>
      </p:pic>
      <p:sp>
        <p:nvSpPr>
          <p:cNvPr id="56" name="TextBox 55"/>
          <p:cNvSpPr txBox="1"/>
          <p:nvPr/>
        </p:nvSpPr>
        <p:spPr>
          <a:xfrm>
            <a:off x="13792200" y="13182600"/>
            <a:ext cx="3200400" cy="461665"/>
          </a:xfrm>
          <a:prstGeom prst="rect">
            <a:avLst/>
          </a:prstGeom>
          <a:noFill/>
        </p:spPr>
        <p:txBody>
          <a:bodyPr wrap="square" rtlCol="0">
            <a:spAutoFit/>
          </a:bodyPr>
          <a:lstStyle/>
          <a:p>
            <a:r>
              <a:rPr lang="en-US" sz="2400" dirty="0" smtClean="0"/>
              <a:t>Forwards Propagation:</a:t>
            </a:r>
            <a:endParaRPr lang="en-US" sz="2400" dirty="0"/>
          </a:p>
        </p:txBody>
      </p:sp>
      <p:sp>
        <p:nvSpPr>
          <p:cNvPr id="57" name="TextBox 56"/>
          <p:cNvSpPr txBox="1"/>
          <p:nvPr/>
        </p:nvSpPr>
        <p:spPr>
          <a:xfrm>
            <a:off x="13716000" y="15925800"/>
            <a:ext cx="3200400" cy="461665"/>
          </a:xfrm>
          <a:prstGeom prst="rect">
            <a:avLst/>
          </a:prstGeom>
          <a:noFill/>
        </p:spPr>
        <p:txBody>
          <a:bodyPr wrap="square" rtlCol="0">
            <a:spAutoFit/>
          </a:bodyPr>
          <a:lstStyle/>
          <a:p>
            <a:r>
              <a:rPr lang="en-US" sz="2400" dirty="0" smtClean="0"/>
              <a:t>Backwards Propagation:</a:t>
            </a:r>
            <a:endParaRPr lang="en-US" sz="2400" dirty="0"/>
          </a:p>
        </p:txBody>
      </p:sp>
      <p:pic>
        <p:nvPicPr>
          <p:cNvPr id="78" name="Picture 77"/>
          <p:cNvPicPr>
            <a:picLocks noChangeAspect="1"/>
          </p:cNvPicPr>
          <p:nvPr/>
        </p:nvPicPr>
        <p:blipFill>
          <a:blip r:embed="rId15">
            <a:extLst>
              <a:ext uri="{BEBA8EAE-BF5A-486C-A8C5-ECC9F3942E4B}">
                <a14:imgProps xmlns:a14="http://schemas.microsoft.com/office/drawing/2010/main">
                  <a14:imgLayer r:embed="rId16">
                    <a14:imgEffect>
                      <a14:backgroundRemoval t="10000" b="90000" l="10000" r="90000"/>
                    </a14:imgEffect>
                  </a14:imgLayer>
                </a14:imgProps>
              </a:ext>
            </a:extLst>
          </a:blip>
          <a:stretch>
            <a:fillRect/>
          </a:stretch>
        </p:blipFill>
        <p:spPr>
          <a:xfrm rot="5400000">
            <a:off x="14677767" y="14202033"/>
            <a:ext cx="2800865" cy="1219200"/>
          </a:xfrm>
          <a:prstGeom prst="rect">
            <a:avLst/>
          </a:prstGeom>
        </p:spPr>
      </p:pic>
      <p:pic>
        <p:nvPicPr>
          <p:cNvPr id="79" name="Picture 78"/>
          <p:cNvPicPr>
            <a:picLocks noChangeAspect="1"/>
          </p:cNvPicPr>
          <p:nvPr/>
        </p:nvPicPr>
        <p:blipFill>
          <a:blip r:embed="rId15">
            <a:extLst>
              <a:ext uri="{BEBA8EAE-BF5A-486C-A8C5-ECC9F3942E4B}">
                <a14:imgProps xmlns:a14="http://schemas.microsoft.com/office/drawing/2010/main">
                  <a14:imgLayer r:embed="rId16">
                    <a14:imgEffect>
                      <a14:backgroundRemoval t="10000" b="90000" l="10000" r="90000"/>
                    </a14:imgEffect>
                  </a14:imgLayer>
                </a14:imgProps>
              </a:ext>
            </a:extLst>
          </a:blip>
          <a:stretch>
            <a:fillRect/>
          </a:stretch>
        </p:blipFill>
        <p:spPr>
          <a:xfrm rot="16200000">
            <a:off x="13077568" y="14125833"/>
            <a:ext cx="2800865" cy="1219200"/>
          </a:xfrm>
          <a:prstGeom prst="rect">
            <a:avLst/>
          </a:prstGeom>
        </p:spPr>
      </p:pic>
      <p:pic>
        <p:nvPicPr>
          <p:cNvPr id="80" name="Picture 79"/>
          <p:cNvPicPr>
            <a:picLocks noChangeAspect="1"/>
          </p:cNvPicPr>
          <p:nvPr/>
        </p:nvPicPr>
        <p:blipFill>
          <a:blip r:embed="rId4"/>
          <a:stretch>
            <a:fillRect/>
          </a:stretch>
        </p:blipFill>
        <p:spPr>
          <a:xfrm>
            <a:off x="13487400" y="15011400"/>
            <a:ext cx="381000" cy="381000"/>
          </a:xfrm>
          <a:prstGeom prst="rect">
            <a:avLst/>
          </a:prstGeom>
        </p:spPr>
      </p:pic>
      <p:sp>
        <p:nvSpPr>
          <p:cNvPr id="81" name="TextBox 80"/>
          <p:cNvSpPr txBox="1"/>
          <p:nvPr/>
        </p:nvSpPr>
        <p:spPr>
          <a:xfrm>
            <a:off x="914400" y="17526000"/>
            <a:ext cx="11506200" cy="646331"/>
          </a:xfrm>
          <a:prstGeom prst="rect">
            <a:avLst/>
          </a:prstGeom>
          <a:noFill/>
        </p:spPr>
        <p:txBody>
          <a:bodyPr wrap="square" rtlCol="0">
            <a:spAutoFit/>
          </a:bodyPr>
          <a:lstStyle/>
          <a:p>
            <a:r>
              <a:rPr lang="en-US" sz="1200" dirty="0"/>
              <a:t>[1</a:t>
            </a:r>
            <a:r>
              <a:rPr lang="en-US" sz="1200" dirty="0" smtClean="0"/>
              <a:t>] "</a:t>
            </a:r>
            <a:r>
              <a:rPr lang="en-US" sz="1200" dirty="0" err="1"/>
              <a:t>Bitcoincharts</a:t>
            </a:r>
            <a:r>
              <a:rPr lang="en-US" sz="1200" dirty="0"/>
              <a:t> | Charts", </a:t>
            </a:r>
            <a:r>
              <a:rPr lang="en-US" sz="1200" i="1" dirty="0" err="1"/>
              <a:t>Bitcoincharts.com</a:t>
            </a:r>
            <a:r>
              <a:rPr lang="en-US" sz="1200" dirty="0"/>
              <a:t>, 2017. [Online]. Available: </a:t>
            </a:r>
            <a:r>
              <a:rPr lang="en-US" sz="1200" dirty="0">
                <a:hlinkClick r:id="rId17"/>
              </a:rPr>
              <a:t>https</a:t>
            </a:r>
            <a:r>
              <a:rPr lang="en-US" sz="1200" dirty="0" smtClean="0">
                <a:hlinkClick r:id="rId17"/>
              </a:rPr>
              <a:t>://bitcoincharts.com/charts</a:t>
            </a:r>
            <a:endParaRPr lang="en-US" sz="1200" dirty="0" smtClean="0"/>
          </a:p>
          <a:p>
            <a:r>
              <a:rPr lang="en-US" sz="1200" dirty="0" smtClean="0"/>
              <a:t>[2] Madan</a:t>
            </a:r>
            <a:r>
              <a:rPr lang="en-US" sz="1200" dirty="0"/>
              <a:t>, Isaac, </a:t>
            </a:r>
            <a:r>
              <a:rPr lang="en-US" sz="1200" dirty="0" err="1"/>
              <a:t>Shaurya</a:t>
            </a:r>
            <a:r>
              <a:rPr lang="en-US" sz="1200" dirty="0"/>
              <a:t> </a:t>
            </a:r>
            <a:r>
              <a:rPr lang="en-US" sz="1200" dirty="0" err="1"/>
              <a:t>Saluja</a:t>
            </a:r>
            <a:r>
              <a:rPr lang="en-US" sz="1200" dirty="0"/>
              <a:t>, and </a:t>
            </a:r>
            <a:r>
              <a:rPr lang="en-US" sz="1200" dirty="0" err="1"/>
              <a:t>Aojia</a:t>
            </a:r>
            <a:r>
              <a:rPr lang="en-US" sz="1200" dirty="0"/>
              <a:t> Zhao. ”Automated Bitcoin Trading via Machine Learning Algorithms.” (</a:t>
            </a:r>
            <a:r>
              <a:rPr lang="en-US" sz="1200" dirty="0" err="1"/>
              <a:t>n.d.</a:t>
            </a:r>
            <a:r>
              <a:rPr lang="en-US" sz="1200" dirty="0"/>
              <a:t>): 1-6. CS229. Web</a:t>
            </a:r>
            <a:r>
              <a:rPr lang="en-US" sz="1200" dirty="0" smtClean="0"/>
              <a:t>.</a:t>
            </a:r>
          </a:p>
          <a:p>
            <a:r>
              <a:rPr lang="en-US" sz="1200" dirty="0" smtClean="0"/>
              <a:t>[3] Shah</a:t>
            </a:r>
            <a:r>
              <a:rPr lang="en-US" sz="1200" dirty="0"/>
              <a:t>, </a:t>
            </a:r>
            <a:r>
              <a:rPr lang="en-US" sz="1200" dirty="0" err="1"/>
              <a:t>Devavrat</a:t>
            </a:r>
            <a:r>
              <a:rPr lang="en-US" sz="1200" dirty="0"/>
              <a:t>, and Kang Zhang. ”Bayesian Regression and Bitcoin.” 2014 52nd Annual Allerton Conference on Communication, Control, and Computing (Allerton) (2014): 1-6. Web. </a:t>
            </a:r>
          </a:p>
        </p:txBody>
      </p:sp>
    </p:spTree>
    <p:extLst>
      <p:ext uri="{BB962C8B-B14F-4D97-AF65-F5344CB8AC3E}">
        <p14:creationId xmlns:p14="http://schemas.microsoft.com/office/powerpoint/2010/main" val="22512518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3144</TotalTime>
  <Words>1181</Words>
  <Application>Microsoft Macintosh PowerPoint</Application>
  <PresentationFormat>Custom</PresentationFormat>
  <Paragraphs>89</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Calibri</vt:lpstr>
      <vt:lpstr>Calibri Light</vt:lpstr>
      <vt:lpstr>Arial</vt:lpstr>
      <vt:lpstr>Office Theme</vt:lpstr>
      <vt:lpstr>PowerPoint Presentation</vt:lpstr>
    </vt:vector>
  </TitlesOfParts>
  <Company>Genigraphics LLC</Company>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24x36</dc:title>
  <dc:creator>Jay Larson</dc:creator>
  <dc:description>Quality poster printing
www.genigraphics.com
1-800-790-4001</dc:description>
  <cp:lastModifiedBy>Microsoft Office User</cp:lastModifiedBy>
  <cp:revision>132</cp:revision>
  <cp:lastPrinted>2017-12-12T02:38:06Z</cp:lastPrinted>
  <dcterms:created xsi:type="dcterms:W3CDTF">2013-02-10T21:14:48Z</dcterms:created>
  <dcterms:modified xsi:type="dcterms:W3CDTF">2017-12-12T02:39:09Z</dcterms:modified>
</cp:coreProperties>
</file>