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27"/>
  </p:notesMasterIdLst>
  <p:handoutMasterIdLst>
    <p:handoutMasterId r:id="rId28"/>
  </p:handoutMasterIdLst>
  <p:sldIdLst>
    <p:sldId id="685" r:id="rId5"/>
    <p:sldId id="686" r:id="rId6"/>
    <p:sldId id="688" r:id="rId7"/>
    <p:sldId id="700" r:id="rId8"/>
    <p:sldId id="716" r:id="rId9"/>
    <p:sldId id="701" r:id="rId10"/>
    <p:sldId id="702" r:id="rId11"/>
    <p:sldId id="704" r:id="rId12"/>
    <p:sldId id="703" r:id="rId13"/>
    <p:sldId id="705" r:id="rId14"/>
    <p:sldId id="706" r:id="rId15"/>
    <p:sldId id="707" r:id="rId16"/>
    <p:sldId id="709" r:id="rId17"/>
    <p:sldId id="711" r:id="rId18"/>
    <p:sldId id="712" r:id="rId19"/>
    <p:sldId id="713" r:id="rId20"/>
    <p:sldId id="714" r:id="rId21"/>
    <p:sldId id="715" r:id="rId22"/>
    <p:sldId id="718" r:id="rId23"/>
    <p:sldId id="719" r:id="rId24"/>
    <p:sldId id="720" r:id="rId25"/>
    <p:sldId id="72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ngbt" initials="Hangbt" lastIdx="1" clrIdx="0">
    <p:extLst>
      <p:ext uri="{19B8F6BF-5375-455C-9EA6-DF929625EA0E}">
        <p15:presenceInfo xmlns:p15="http://schemas.microsoft.com/office/powerpoint/2012/main" userId="Hangbt" providerId="None"/>
      </p:ext>
    </p:extLst>
  </p:cmAuthor>
  <p:cmAuthor id="2" name="Bui Thuy Hang-CPD" initials="BTH" lastIdx="0" clrIdx="1">
    <p:extLst>
      <p:ext uri="{19B8F6BF-5375-455C-9EA6-DF929625EA0E}">
        <p15:presenceInfo xmlns:p15="http://schemas.microsoft.com/office/powerpoint/2012/main" userId="S-1-5-21-1077987608-1069428506-3618753054-15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784"/>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57" autoAdjust="0"/>
    <p:restoredTop sz="65850" autoAdjust="0"/>
  </p:normalViewPr>
  <p:slideViewPr>
    <p:cSldViewPr snapToGrid="0">
      <p:cViewPr varScale="1">
        <p:scale>
          <a:sx n="82" d="100"/>
          <a:sy n="82" d="100"/>
        </p:scale>
        <p:origin x="1312"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e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08D5D0-4A8A-4CB4-9CFF-21E10651D2C1}" type="doc">
      <dgm:prSet loTypeId="urn:microsoft.com/office/officeart/2005/8/layout/vList4" loCatId="list" qsTypeId="urn:microsoft.com/office/officeart/2005/8/quickstyle/3d2" qsCatId="3D" csTypeId="urn:microsoft.com/office/officeart/2005/8/colors/accent1_2" csCatId="accent1" phldr="1"/>
      <dgm:spPr/>
      <dgm:t>
        <a:bodyPr/>
        <a:lstStyle/>
        <a:p>
          <a:endParaRPr lang="en-US"/>
        </a:p>
      </dgm:t>
    </dgm:pt>
    <dgm:pt modelId="{91FDBE79-A842-4A27-A731-E876EC70ED35}">
      <dgm:prSet phldrT="[Text]" custT="1"/>
      <dgm:spPr/>
      <dgm:t>
        <a:bodyPr/>
        <a:lstStyle/>
        <a:p>
          <a:r>
            <a:rPr lang="en-US" sz="1800" b="1"/>
            <a:t>Vietnam Airlines: hãng hàng không quốc gia</a:t>
          </a:r>
        </a:p>
      </dgm:t>
    </dgm:pt>
    <dgm:pt modelId="{881EBFEC-FF7A-4B29-8983-CAAEC521CCC7}" type="parTrans" cxnId="{5B187398-ADB7-42AF-B18F-FE52B82CE735}">
      <dgm:prSet/>
      <dgm:spPr/>
      <dgm:t>
        <a:bodyPr/>
        <a:lstStyle/>
        <a:p>
          <a:endParaRPr lang="en-US"/>
        </a:p>
      </dgm:t>
    </dgm:pt>
    <dgm:pt modelId="{A26801AA-08FC-478B-AD38-8AB6CC4E3477}" type="sibTrans" cxnId="{5B187398-ADB7-42AF-B18F-FE52B82CE735}">
      <dgm:prSet/>
      <dgm:spPr/>
      <dgm:t>
        <a:bodyPr/>
        <a:lstStyle/>
        <a:p>
          <a:endParaRPr lang="en-US"/>
        </a:p>
      </dgm:t>
    </dgm:pt>
    <dgm:pt modelId="{4E8F60EB-7FE0-4306-B14D-2DADD518A73F}">
      <dgm:prSet phldrT="[Text]" custT="1"/>
      <dgm:spPr/>
      <dgm:t>
        <a:bodyPr/>
        <a:lstStyle/>
        <a:p>
          <a:r>
            <a:rPr lang="en-US" sz="1800"/>
            <a:t>Phát triển mạng bay nối trung tâm lớn là HAN, SGN và DAD, trong đó ưu tiên các đường bay phục vụ nối mạng.</a:t>
          </a:r>
        </a:p>
      </dgm:t>
    </dgm:pt>
    <dgm:pt modelId="{5A2AF89F-AC9F-4730-9B95-6A9E98D6C69A}" type="parTrans" cxnId="{5F7ABD91-D37D-4D9D-86DB-DB7B0FFF541E}">
      <dgm:prSet/>
      <dgm:spPr/>
      <dgm:t>
        <a:bodyPr/>
        <a:lstStyle/>
        <a:p>
          <a:endParaRPr lang="en-US"/>
        </a:p>
      </dgm:t>
    </dgm:pt>
    <dgm:pt modelId="{002AAED7-575A-4822-8C15-6D25DBD1958A}" type="sibTrans" cxnId="{5F7ABD91-D37D-4D9D-86DB-DB7B0FFF541E}">
      <dgm:prSet/>
      <dgm:spPr/>
      <dgm:t>
        <a:bodyPr/>
        <a:lstStyle/>
        <a:p>
          <a:endParaRPr lang="en-US"/>
        </a:p>
      </dgm:t>
    </dgm:pt>
    <dgm:pt modelId="{92980193-1042-4155-9354-C81F4C204C35}">
      <dgm:prSet phldrT="[Text]" custT="1"/>
      <dgm:spPr/>
      <dgm:t>
        <a:bodyPr/>
        <a:lstStyle/>
        <a:p>
          <a:r>
            <a:rPr lang="en-US" sz="1800"/>
            <a:t>Nghiên cứu phát triển thêm các đường bay nối các địa phương để đáp ứng nhu cầu ngày càng đa dạng của hành khách.</a:t>
          </a:r>
        </a:p>
      </dgm:t>
    </dgm:pt>
    <dgm:pt modelId="{44A0F5B9-C004-49B0-83D3-22A8D050929F}" type="parTrans" cxnId="{8AA06E10-7D3A-4FF4-850B-7268D86BC7E6}">
      <dgm:prSet/>
      <dgm:spPr/>
      <dgm:t>
        <a:bodyPr/>
        <a:lstStyle/>
        <a:p>
          <a:endParaRPr lang="en-US"/>
        </a:p>
      </dgm:t>
    </dgm:pt>
    <dgm:pt modelId="{1AB28244-6585-4CDB-87E4-E7D39126C060}" type="sibTrans" cxnId="{8AA06E10-7D3A-4FF4-850B-7268D86BC7E6}">
      <dgm:prSet/>
      <dgm:spPr/>
      <dgm:t>
        <a:bodyPr/>
        <a:lstStyle/>
        <a:p>
          <a:endParaRPr lang="en-US"/>
        </a:p>
      </dgm:t>
    </dgm:pt>
    <dgm:pt modelId="{49696381-F3AE-48A9-8492-EC5075FF6CA7}">
      <dgm:prSet phldrT="[Text]" custT="1"/>
      <dgm:spPr/>
      <dgm:t>
        <a:bodyPr/>
        <a:lstStyle/>
        <a:p>
          <a:r>
            <a:rPr lang="en-US" sz="1800" b="1"/>
            <a:t>Jetstar Pacific Airlines</a:t>
          </a:r>
        </a:p>
      </dgm:t>
    </dgm:pt>
    <dgm:pt modelId="{CEA01909-620C-4120-A816-31D2EF9B6F81}" type="parTrans" cxnId="{28872079-E45D-4480-BBCF-9E22C15CD2E8}">
      <dgm:prSet/>
      <dgm:spPr/>
      <dgm:t>
        <a:bodyPr/>
        <a:lstStyle/>
        <a:p>
          <a:endParaRPr lang="en-US"/>
        </a:p>
      </dgm:t>
    </dgm:pt>
    <dgm:pt modelId="{38A73E0E-0D56-4D5C-A91F-C4CC722631AF}" type="sibTrans" cxnId="{28872079-E45D-4480-BBCF-9E22C15CD2E8}">
      <dgm:prSet/>
      <dgm:spPr/>
      <dgm:t>
        <a:bodyPr/>
        <a:lstStyle/>
        <a:p>
          <a:endParaRPr lang="en-US"/>
        </a:p>
      </dgm:t>
    </dgm:pt>
    <dgm:pt modelId="{EDBAFBC8-773F-4FA0-B7E9-B63D2F5ACB56}">
      <dgm:prSet phldrT="[Text]" custT="1"/>
      <dgm:spPr/>
      <dgm:t>
        <a:bodyPr/>
        <a:lstStyle/>
        <a:p>
          <a:r>
            <a:rPr lang="en-US" sz="1800"/>
            <a:t>Cạnh tranh trực tiếp với các hãng hàng không giá rẻ khác và chiếm lĩnh phần tăng trưởng của phân thị khách doanh thu thấp</a:t>
          </a:r>
        </a:p>
      </dgm:t>
    </dgm:pt>
    <dgm:pt modelId="{276E770B-0C92-4B17-B9D6-27E89933DC08}" type="parTrans" cxnId="{9D285731-2540-45DD-94C8-10DD45A9D43E}">
      <dgm:prSet/>
      <dgm:spPr/>
      <dgm:t>
        <a:bodyPr/>
        <a:lstStyle/>
        <a:p>
          <a:endParaRPr lang="en-US"/>
        </a:p>
      </dgm:t>
    </dgm:pt>
    <dgm:pt modelId="{87BB3F3F-F107-49CE-8D6E-371FB573DA89}" type="sibTrans" cxnId="{9D285731-2540-45DD-94C8-10DD45A9D43E}">
      <dgm:prSet/>
      <dgm:spPr/>
      <dgm:t>
        <a:bodyPr/>
        <a:lstStyle/>
        <a:p>
          <a:endParaRPr lang="en-US"/>
        </a:p>
      </dgm:t>
    </dgm:pt>
    <dgm:pt modelId="{47C6DBB4-EEC8-4B1F-8530-A2C9D61445E0}">
      <dgm:prSet phldrT="[Text]" custT="1"/>
      <dgm:spPr/>
      <dgm:t>
        <a:bodyPr/>
        <a:lstStyle/>
        <a:p>
          <a:r>
            <a:rPr lang="en-US" sz="1800" b="1"/>
            <a:t>VASCO</a:t>
          </a:r>
        </a:p>
      </dgm:t>
    </dgm:pt>
    <dgm:pt modelId="{48AB2C0E-59DC-43EC-9F09-FD79F8A34848}" type="parTrans" cxnId="{3D602A0B-6203-4DA4-8995-0F0CEB42B05C}">
      <dgm:prSet/>
      <dgm:spPr/>
      <dgm:t>
        <a:bodyPr/>
        <a:lstStyle/>
        <a:p>
          <a:endParaRPr lang="en-US"/>
        </a:p>
      </dgm:t>
    </dgm:pt>
    <dgm:pt modelId="{EB09E2DF-DDBB-4860-A4A6-E4A9170F31E8}" type="sibTrans" cxnId="{3D602A0B-6203-4DA4-8995-0F0CEB42B05C}">
      <dgm:prSet/>
      <dgm:spPr/>
      <dgm:t>
        <a:bodyPr/>
        <a:lstStyle/>
        <a:p>
          <a:endParaRPr lang="en-US"/>
        </a:p>
      </dgm:t>
    </dgm:pt>
    <dgm:pt modelId="{6C68F9AD-6B7E-4558-96AF-F91163047CEB}">
      <dgm:prSet phldrT="[Text]" custT="1"/>
      <dgm:spPr/>
      <dgm:t>
        <a:bodyPr/>
        <a:lstStyle/>
        <a:p>
          <a:r>
            <a:rPr lang="en-US" sz="1800"/>
            <a:t>Tập trung chủ yếu phục vụ các sân bay hạ tầng bị hạn chế và các đường bay có dung lượng thị trường, tầm bay phù hợp với việc khai thác bằng tàu bay AT7</a:t>
          </a:r>
        </a:p>
      </dgm:t>
    </dgm:pt>
    <dgm:pt modelId="{30A049F9-86ED-4726-A401-223CFBE99395}" type="parTrans" cxnId="{C832A715-8300-495D-A5C8-69335E0CB6E0}">
      <dgm:prSet/>
      <dgm:spPr/>
      <dgm:t>
        <a:bodyPr/>
        <a:lstStyle/>
        <a:p>
          <a:endParaRPr lang="en-US"/>
        </a:p>
      </dgm:t>
    </dgm:pt>
    <dgm:pt modelId="{6119A370-3DE5-475E-8FE3-0C6E9762EE25}" type="sibTrans" cxnId="{C832A715-8300-495D-A5C8-69335E0CB6E0}">
      <dgm:prSet/>
      <dgm:spPr/>
      <dgm:t>
        <a:bodyPr/>
        <a:lstStyle/>
        <a:p>
          <a:endParaRPr lang="en-US"/>
        </a:p>
      </dgm:t>
    </dgm:pt>
    <dgm:pt modelId="{896487AA-5C58-44D4-8C8A-EBAC89F371A9}" type="pres">
      <dgm:prSet presAssocID="{C308D5D0-4A8A-4CB4-9CFF-21E10651D2C1}" presName="linear" presStyleCnt="0">
        <dgm:presLayoutVars>
          <dgm:dir/>
          <dgm:resizeHandles val="exact"/>
        </dgm:presLayoutVars>
      </dgm:prSet>
      <dgm:spPr/>
    </dgm:pt>
    <dgm:pt modelId="{B055B5A9-8FBB-4641-BC47-2E377123989A}" type="pres">
      <dgm:prSet presAssocID="{91FDBE79-A842-4A27-A731-E876EC70ED35}" presName="comp" presStyleCnt="0"/>
      <dgm:spPr/>
    </dgm:pt>
    <dgm:pt modelId="{BDF1A167-EF01-4F48-8589-F3D7C8CD49DF}" type="pres">
      <dgm:prSet presAssocID="{91FDBE79-A842-4A27-A731-E876EC70ED35}" presName="box" presStyleLbl="node1" presStyleIdx="0" presStyleCnt="3"/>
      <dgm:spPr/>
    </dgm:pt>
    <dgm:pt modelId="{D64EC24D-BD36-4F4B-8801-6CD861FAB916}" type="pres">
      <dgm:prSet presAssocID="{91FDBE79-A842-4A27-A731-E876EC70ED35}" presName="img" presStyleLbl="fgImgPlace1" presStyleIdx="0" presStyleCnt="3" custScaleX="106589" custScaleY="50217" custLinFactNeighborX="-2181" custLinFactNeighborY="970"/>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1000" r="-14933" b="-1000"/>
          </a:stretch>
        </a:blipFill>
      </dgm:spPr>
    </dgm:pt>
    <dgm:pt modelId="{1D5D15CB-EAB9-4B14-929D-420AAB744E19}" type="pres">
      <dgm:prSet presAssocID="{91FDBE79-A842-4A27-A731-E876EC70ED35}" presName="text" presStyleLbl="node1" presStyleIdx="0" presStyleCnt="3">
        <dgm:presLayoutVars>
          <dgm:bulletEnabled val="1"/>
        </dgm:presLayoutVars>
      </dgm:prSet>
      <dgm:spPr/>
    </dgm:pt>
    <dgm:pt modelId="{1B2841B4-EEEA-4134-B9B3-9269E8B76636}" type="pres">
      <dgm:prSet presAssocID="{A26801AA-08FC-478B-AD38-8AB6CC4E3477}" presName="spacer" presStyleCnt="0"/>
      <dgm:spPr/>
    </dgm:pt>
    <dgm:pt modelId="{226240C6-80E7-4891-81D7-7DBCC3D763BF}" type="pres">
      <dgm:prSet presAssocID="{49696381-F3AE-48A9-8492-EC5075FF6CA7}" presName="comp" presStyleCnt="0"/>
      <dgm:spPr/>
    </dgm:pt>
    <dgm:pt modelId="{5AE2B6C6-8C6E-4804-A364-E80BC6111841}" type="pres">
      <dgm:prSet presAssocID="{49696381-F3AE-48A9-8492-EC5075FF6CA7}" presName="box" presStyleLbl="node1" presStyleIdx="1" presStyleCnt="3" custScaleX="99749" custScaleY="94225"/>
      <dgm:spPr/>
    </dgm:pt>
    <dgm:pt modelId="{A0823D6C-9B45-4ABC-AFB5-8047F3BD6200}" type="pres">
      <dgm:prSet presAssocID="{49696381-F3AE-48A9-8492-EC5075FF6CA7}" presName="img" presStyleLbl="fgImgPlace1" presStyleIdx="1" presStyleCnt="3" custScaleX="107773" custScaleY="42782" custLinFactNeighborX="1" custLinFactNeighborY="-286"/>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12000" b="-12000"/>
          </a:stretch>
        </a:blipFill>
      </dgm:spPr>
    </dgm:pt>
    <dgm:pt modelId="{6CC2D9F5-1FFA-4038-B1F9-D297A6141C61}" type="pres">
      <dgm:prSet presAssocID="{49696381-F3AE-48A9-8492-EC5075FF6CA7}" presName="text" presStyleLbl="node1" presStyleIdx="1" presStyleCnt="3">
        <dgm:presLayoutVars>
          <dgm:bulletEnabled val="1"/>
        </dgm:presLayoutVars>
      </dgm:prSet>
      <dgm:spPr/>
    </dgm:pt>
    <dgm:pt modelId="{CD904699-BFDF-4CB1-8DA4-1F7998C91F6C}" type="pres">
      <dgm:prSet presAssocID="{38A73E0E-0D56-4D5C-A91F-C4CC722631AF}" presName="spacer" presStyleCnt="0"/>
      <dgm:spPr/>
    </dgm:pt>
    <dgm:pt modelId="{18A4FC10-326C-4835-A4EB-19E5FF38F05F}" type="pres">
      <dgm:prSet presAssocID="{47C6DBB4-EEC8-4B1F-8530-A2C9D61445E0}" presName="comp" presStyleCnt="0"/>
      <dgm:spPr/>
    </dgm:pt>
    <dgm:pt modelId="{35E0B9ED-2883-498F-882A-5622C1446895}" type="pres">
      <dgm:prSet presAssocID="{47C6DBB4-EEC8-4B1F-8530-A2C9D61445E0}" presName="box" presStyleLbl="node1" presStyleIdx="2" presStyleCnt="3" custScaleX="99749" custScaleY="94952"/>
      <dgm:spPr/>
    </dgm:pt>
    <dgm:pt modelId="{BAD91544-462C-4057-93EA-9FD383ECFEA7}" type="pres">
      <dgm:prSet presAssocID="{47C6DBB4-EEC8-4B1F-8530-A2C9D61445E0}" presName="img" presStyleLbl="fgImgPlace1" presStyleIdx="2" presStyleCnt="3" custScaleX="73161" custScaleY="68429" custLinFactNeighborX="1408" custLinFactNeighborY="-2050"/>
      <dgm:spPr>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dgm:spPr>
    </dgm:pt>
    <dgm:pt modelId="{8BB06F3D-E9FB-4282-AE7F-DFE949B598E0}" type="pres">
      <dgm:prSet presAssocID="{47C6DBB4-EEC8-4B1F-8530-A2C9D61445E0}" presName="text" presStyleLbl="node1" presStyleIdx="2" presStyleCnt="3">
        <dgm:presLayoutVars>
          <dgm:bulletEnabled val="1"/>
        </dgm:presLayoutVars>
      </dgm:prSet>
      <dgm:spPr/>
    </dgm:pt>
  </dgm:ptLst>
  <dgm:cxnLst>
    <dgm:cxn modelId="{3D602A0B-6203-4DA4-8995-0F0CEB42B05C}" srcId="{C308D5D0-4A8A-4CB4-9CFF-21E10651D2C1}" destId="{47C6DBB4-EEC8-4B1F-8530-A2C9D61445E0}" srcOrd="2" destOrd="0" parTransId="{48AB2C0E-59DC-43EC-9F09-FD79F8A34848}" sibTransId="{EB09E2DF-DDBB-4860-A4A6-E4A9170F31E8}"/>
    <dgm:cxn modelId="{8AA06E10-7D3A-4FF4-850B-7268D86BC7E6}" srcId="{91FDBE79-A842-4A27-A731-E876EC70ED35}" destId="{92980193-1042-4155-9354-C81F4C204C35}" srcOrd="1" destOrd="0" parTransId="{44A0F5B9-C004-49B0-83D3-22A8D050929F}" sibTransId="{1AB28244-6585-4CDB-87E4-E7D39126C060}"/>
    <dgm:cxn modelId="{C832A715-8300-495D-A5C8-69335E0CB6E0}" srcId="{47C6DBB4-EEC8-4B1F-8530-A2C9D61445E0}" destId="{6C68F9AD-6B7E-4558-96AF-F91163047CEB}" srcOrd="0" destOrd="0" parTransId="{30A049F9-86ED-4726-A401-223CFBE99395}" sibTransId="{6119A370-3DE5-475E-8FE3-0C6E9762EE25}"/>
    <dgm:cxn modelId="{9D285731-2540-45DD-94C8-10DD45A9D43E}" srcId="{49696381-F3AE-48A9-8492-EC5075FF6CA7}" destId="{EDBAFBC8-773F-4FA0-B7E9-B63D2F5ACB56}" srcOrd="0" destOrd="0" parTransId="{276E770B-0C92-4B17-B9D6-27E89933DC08}" sibTransId="{87BB3F3F-F107-49CE-8D6E-371FB573DA89}"/>
    <dgm:cxn modelId="{71767B3A-8DDB-4CAD-AF3C-2E259A581905}" type="presOf" srcId="{4E8F60EB-7FE0-4306-B14D-2DADD518A73F}" destId="{1D5D15CB-EAB9-4B14-929D-420AAB744E19}" srcOrd="1" destOrd="1" presId="urn:microsoft.com/office/officeart/2005/8/layout/vList4"/>
    <dgm:cxn modelId="{3B99F042-0E85-4595-913E-3778514614F8}" type="presOf" srcId="{6C68F9AD-6B7E-4558-96AF-F91163047CEB}" destId="{35E0B9ED-2883-498F-882A-5622C1446895}" srcOrd="0" destOrd="1" presId="urn:microsoft.com/office/officeart/2005/8/layout/vList4"/>
    <dgm:cxn modelId="{38C8424B-0238-4404-81C8-008C01F4AF7F}" type="presOf" srcId="{91FDBE79-A842-4A27-A731-E876EC70ED35}" destId="{BDF1A167-EF01-4F48-8589-F3D7C8CD49DF}" srcOrd="0" destOrd="0" presId="urn:microsoft.com/office/officeart/2005/8/layout/vList4"/>
    <dgm:cxn modelId="{E2C67D5C-426D-4EDA-AE87-977BC7B338F6}" type="presOf" srcId="{EDBAFBC8-773F-4FA0-B7E9-B63D2F5ACB56}" destId="{6CC2D9F5-1FFA-4038-B1F9-D297A6141C61}" srcOrd="1" destOrd="1" presId="urn:microsoft.com/office/officeart/2005/8/layout/vList4"/>
    <dgm:cxn modelId="{8AD9AA65-4F3D-4A83-ADB1-22D764DB8EBF}" type="presOf" srcId="{92980193-1042-4155-9354-C81F4C204C35}" destId="{1D5D15CB-EAB9-4B14-929D-420AAB744E19}" srcOrd="1" destOrd="2" presId="urn:microsoft.com/office/officeart/2005/8/layout/vList4"/>
    <dgm:cxn modelId="{946D0A6C-4025-43FD-8F7E-08BAB402BF11}" type="presOf" srcId="{49696381-F3AE-48A9-8492-EC5075FF6CA7}" destId="{5AE2B6C6-8C6E-4804-A364-E80BC6111841}" srcOrd="0" destOrd="0" presId="urn:microsoft.com/office/officeart/2005/8/layout/vList4"/>
    <dgm:cxn modelId="{E937796F-53C9-459D-8202-14F1CC463B1D}" type="presOf" srcId="{91FDBE79-A842-4A27-A731-E876EC70ED35}" destId="{1D5D15CB-EAB9-4B14-929D-420AAB744E19}" srcOrd="1" destOrd="0" presId="urn:microsoft.com/office/officeart/2005/8/layout/vList4"/>
    <dgm:cxn modelId="{28872079-E45D-4480-BBCF-9E22C15CD2E8}" srcId="{C308D5D0-4A8A-4CB4-9CFF-21E10651D2C1}" destId="{49696381-F3AE-48A9-8492-EC5075FF6CA7}" srcOrd="1" destOrd="0" parTransId="{CEA01909-620C-4120-A816-31D2EF9B6F81}" sibTransId="{38A73E0E-0D56-4D5C-A91F-C4CC722631AF}"/>
    <dgm:cxn modelId="{62FB8E90-38C2-4D61-9A92-777AB2F1151C}" type="presOf" srcId="{C308D5D0-4A8A-4CB4-9CFF-21E10651D2C1}" destId="{896487AA-5C58-44D4-8C8A-EBAC89F371A9}" srcOrd="0" destOrd="0" presId="urn:microsoft.com/office/officeart/2005/8/layout/vList4"/>
    <dgm:cxn modelId="{5F7ABD91-D37D-4D9D-86DB-DB7B0FFF541E}" srcId="{91FDBE79-A842-4A27-A731-E876EC70ED35}" destId="{4E8F60EB-7FE0-4306-B14D-2DADD518A73F}" srcOrd="0" destOrd="0" parTransId="{5A2AF89F-AC9F-4730-9B95-6A9E98D6C69A}" sibTransId="{002AAED7-575A-4822-8C15-6D25DBD1958A}"/>
    <dgm:cxn modelId="{E2773E94-EDD2-41E8-B844-081A3EBE5D3A}" type="presOf" srcId="{47C6DBB4-EEC8-4B1F-8530-A2C9D61445E0}" destId="{8BB06F3D-E9FB-4282-AE7F-DFE949B598E0}" srcOrd="1" destOrd="0" presId="urn:microsoft.com/office/officeart/2005/8/layout/vList4"/>
    <dgm:cxn modelId="{5B187398-ADB7-42AF-B18F-FE52B82CE735}" srcId="{C308D5D0-4A8A-4CB4-9CFF-21E10651D2C1}" destId="{91FDBE79-A842-4A27-A731-E876EC70ED35}" srcOrd="0" destOrd="0" parTransId="{881EBFEC-FF7A-4B29-8983-CAAEC521CCC7}" sibTransId="{A26801AA-08FC-478B-AD38-8AB6CC4E3477}"/>
    <dgm:cxn modelId="{8135A299-48B2-49C3-8884-8D4F4235B74C}" type="presOf" srcId="{EDBAFBC8-773F-4FA0-B7E9-B63D2F5ACB56}" destId="{5AE2B6C6-8C6E-4804-A364-E80BC6111841}" srcOrd="0" destOrd="1" presId="urn:microsoft.com/office/officeart/2005/8/layout/vList4"/>
    <dgm:cxn modelId="{EF05A59B-4399-4AB1-A30B-B71A0123AEB1}" type="presOf" srcId="{49696381-F3AE-48A9-8492-EC5075FF6CA7}" destId="{6CC2D9F5-1FFA-4038-B1F9-D297A6141C61}" srcOrd="1" destOrd="0" presId="urn:microsoft.com/office/officeart/2005/8/layout/vList4"/>
    <dgm:cxn modelId="{DBB73AAD-EE50-4B79-8EEB-34EDB3AEAE29}" type="presOf" srcId="{6C68F9AD-6B7E-4558-96AF-F91163047CEB}" destId="{8BB06F3D-E9FB-4282-AE7F-DFE949B598E0}" srcOrd="1" destOrd="1" presId="urn:microsoft.com/office/officeart/2005/8/layout/vList4"/>
    <dgm:cxn modelId="{F34962B3-70C4-44ED-AE54-37375F63AE8F}" type="presOf" srcId="{92980193-1042-4155-9354-C81F4C204C35}" destId="{BDF1A167-EF01-4F48-8589-F3D7C8CD49DF}" srcOrd="0" destOrd="2" presId="urn:microsoft.com/office/officeart/2005/8/layout/vList4"/>
    <dgm:cxn modelId="{66B487DA-0ABA-45B7-AEF9-A282DD94261B}" type="presOf" srcId="{4E8F60EB-7FE0-4306-B14D-2DADD518A73F}" destId="{BDF1A167-EF01-4F48-8589-F3D7C8CD49DF}" srcOrd="0" destOrd="1" presId="urn:microsoft.com/office/officeart/2005/8/layout/vList4"/>
    <dgm:cxn modelId="{D9367EFD-DBDF-4B50-B639-845F17697F5F}" type="presOf" srcId="{47C6DBB4-EEC8-4B1F-8530-A2C9D61445E0}" destId="{35E0B9ED-2883-498F-882A-5622C1446895}" srcOrd="0" destOrd="0" presId="urn:microsoft.com/office/officeart/2005/8/layout/vList4"/>
    <dgm:cxn modelId="{D788702F-B746-4FAF-906B-1767AA4C9E93}" type="presParOf" srcId="{896487AA-5C58-44D4-8C8A-EBAC89F371A9}" destId="{B055B5A9-8FBB-4641-BC47-2E377123989A}" srcOrd="0" destOrd="0" presId="urn:microsoft.com/office/officeart/2005/8/layout/vList4"/>
    <dgm:cxn modelId="{88B373D3-7E5D-4F96-B4BF-D0CEACB98A34}" type="presParOf" srcId="{B055B5A9-8FBB-4641-BC47-2E377123989A}" destId="{BDF1A167-EF01-4F48-8589-F3D7C8CD49DF}" srcOrd="0" destOrd="0" presId="urn:microsoft.com/office/officeart/2005/8/layout/vList4"/>
    <dgm:cxn modelId="{410AEE97-8512-49E9-A281-F0AF6A268B87}" type="presParOf" srcId="{B055B5A9-8FBB-4641-BC47-2E377123989A}" destId="{D64EC24D-BD36-4F4B-8801-6CD861FAB916}" srcOrd="1" destOrd="0" presId="urn:microsoft.com/office/officeart/2005/8/layout/vList4"/>
    <dgm:cxn modelId="{B85F50B5-9D0E-40F0-92EA-B0068A379DF3}" type="presParOf" srcId="{B055B5A9-8FBB-4641-BC47-2E377123989A}" destId="{1D5D15CB-EAB9-4B14-929D-420AAB744E19}" srcOrd="2" destOrd="0" presId="urn:microsoft.com/office/officeart/2005/8/layout/vList4"/>
    <dgm:cxn modelId="{F321D535-9747-4AFD-BD98-0329B0FF352E}" type="presParOf" srcId="{896487AA-5C58-44D4-8C8A-EBAC89F371A9}" destId="{1B2841B4-EEEA-4134-B9B3-9269E8B76636}" srcOrd="1" destOrd="0" presId="urn:microsoft.com/office/officeart/2005/8/layout/vList4"/>
    <dgm:cxn modelId="{3600CFDF-9188-482B-9354-0792B75453C7}" type="presParOf" srcId="{896487AA-5C58-44D4-8C8A-EBAC89F371A9}" destId="{226240C6-80E7-4891-81D7-7DBCC3D763BF}" srcOrd="2" destOrd="0" presId="urn:microsoft.com/office/officeart/2005/8/layout/vList4"/>
    <dgm:cxn modelId="{D8A2D7F6-D5C2-4CCC-83B3-5F3E2C9F4CBC}" type="presParOf" srcId="{226240C6-80E7-4891-81D7-7DBCC3D763BF}" destId="{5AE2B6C6-8C6E-4804-A364-E80BC6111841}" srcOrd="0" destOrd="0" presId="urn:microsoft.com/office/officeart/2005/8/layout/vList4"/>
    <dgm:cxn modelId="{F98353C5-1A6B-4383-B35D-3DBA109C9D64}" type="presParOf" srcId="{226240C6-80E7-4891-81D7-7DBCC3D763BF}" destId="{A0823D6C-9B45-4ABC-AFB5-8047F3BD6200}" srcOrd="1" destOrd="0" presId="urn:microsoft.com/office/officeart/2005/8/layout/vList4"/>
    <dgm:cxn modelId="{CD057734-7D74-404C-A2E2-BC57C0CD6BFC}" type="presParOf" srcId="{226240C6-80E7-4891-81D7-7DBCC3D763BF}" destId="{6CC2D9F5-1FFA-4038-B1F9-D297A6141C61}" srcOrd="2" destOrd="0" presId="urn:microsoft.com/office/officeart/2005/8/layout/vList4"/>
    <dgm:cxn modelId="{399EB5AA-6EC0-4D54-8F0B-B46D15E44E24}" type="presParOf" srcId="{896487AA-5C58-44D4-8C8A-EBAC89F371A9}" destId="{CD904699-BFDF-4CB1-8DA4-1F7998C91F6C}" srcOrd="3" destOrd="0" presId="urn:microsoft.com/office/officeart/2005/8/layout/vList4"/>
    <dgm:cxn modelId="{282865F1-2CAC-410B-939E-9540F83688B4}" type="presParOf" srcId="{896487AA-5C58-44D4-8C8A-EBAC89F371A9}" destId="{18A4FC10-326C-4835-A4EB-19E5FF38F05F}" srcOrd="4" destOrd="0" presId="urn:microsoft.com/office/officeart/2005/8/layout/vList4"/>
    <dgm:cxn modelId="{781EA0F0-0805-4FC1-AC59-54A6910B5017}" type="presParOf" srcId="{18A4FC10-326C-4835-A4EB-19E5FF38F05F}" destId="{35E0B9ED-2883-498F-882A-5622C1446895}" srcOrd="0" destOrd="0" presId="urn:microsoft.com/office/officeart/2005/8/layout/vList4"/>
    <dgm:cxn modelId="{F8B82F5B-C25B-4E60-9BFA-B54E53A5F832}" type="presParOf" srcId="{18A4FC10-326C-4835-A4EB-19E5FF38F05F}" destId="{BAD91544-462C-4057-93EA-9FD383ECFEA7}" srcOrd="1" destOrd="0" presId="urn:microsoft.com/office/officeart/2005/8/layout/vList4"/>
    <dgm:cxn modelId="{AAB96571-E3E4-4CF8-82B0-1A1790FBFD96}" type="presParOf" srcId="{18A4FC10-326C-4835-A4EB-19E5FF38F05F}" destId="{8BB06F3D-E9FB-4282-AE7F-DFE949B598E0}"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B2FC14-694E-4B1A-8A48-3ABAE8A5AE2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18395A9B-4B0C-47FA-AF19-83A61B9AB316}">
      <dgm:prSet phldrT="[Text]"/>
      <dgm:spPr/>
      <dgm:t>
        <a:bodyPr/>
        <a:lstStyle/>
        <a:p>
          <a:r>
            <a:rPr lang="en-US" dirty="0"/>
            <a:t>OAL Published fares</a:t>
          </a:r>
        </a:p>
      </dgm:t>
    </dgm:pt>
    <dgm:pt modelId="{01C29E13-72D5-4FE6-85E3-381108AEFA9F}" type="parTrans" cxnId="{4519ED5A-8E6A-4E96-A763-885357286139}">
      <dgm:prSet/>
      <dgm:spPr/>
      <dgm:t>
        <a:bodyPr/>
        <a:lstStyle/>
        <a:p>
          <a:endParaRPr lang="en-US"/>
        </a:p>
      </dgm:t>
    </dgm:pt>
    <dgm:pt modelId="{31A03CB7-7799-4A54-AF83-24DAB3ED04E1}" type="sibTrans" cxnId="{4519ED5A-8E6A-4E96-A763-885357286139}">
      <dgm:prSet/>
      <dgm:spPr/>
      <dgm:t>
        <a:bodyPr/>
        <a:lstStyle/>
        <a:p>
          <a:endParaRPr lang="en-US"/>
        </a:p>
      </dgm:t>
    </dgm:pt>
    <dgm:pt modelId="{E1392AB0-3F22-4A93-A1CA-0D70A75699E7}">
      <dgm:prSet phldrT="[Text]"/>
      <dgm:spPr/>
      <dgm:t>
        <a:bodyPr/>
        <a:lstStyle/>
        <a:p>
          <a:r>
            <a:rPr lang="en-US" dirty="0"/>
            <a:t>GDS</a:t>
          </a:r>
        </a:p>
      </dgm:t>
    </dgm:pt>
    <dgm:pt modelId="{23A4D70E-6517-48D1-B9B7-382DDF9A79B0}" type="parTrans" cxnId="{C8F6D5AC-C9EF-4E36-A360-46C629F6B349}">
      <dgm:prSet/>
      <dgm:spPr/>
      <dgm:t>
        <a:bodyPr/>
        <a:lstStyle/>
        <a:p>
          <a:endParaRPr lang="en-US"/>
        </a:p>
      </dgm:t>
    </dgm:pt>
    <dgm:pt modelId="{166C1C8C-98FF-40C9-B5FC-F8FB8BD51D5C}" type="sibTrans" cxnId="{C8F6D5AC-C9EF-4E36-A360-46C629F6B349}">
      <dgm:prSet/>
      <dgm:spPr/>
      <dgm:t>
        <a:bodyPr/>
        <a:lstStyle/>
        <a:p>
          <a:endParaRPr lang="en-US"/>
        </a:p>
      </dgm:t>
    </dgm:pt>
    <dgm:pt modelId="{E83A2833-9C0E-4A2A-9034-74273377CF38}">
      <dgm:prSet phldrT="[Text]"/>
      <dgm:spPr/>
      <dgm:t>
        <a:bodyPr/>
        <a:lstStyle/>
        <a:p>
          <a:r>
            <a:rPr lang="en-US" dirty="0"/>
            <a:t>PLP (Fares List/Fare Queue)</a:t>
          </a:r>
        </a:p>
      </dgm:t>
    </dgm:pt>
    <dgm:pt modelId="{A4D92C0D-DA36-4486-B9CD-165DF2B61C5B}" type="parTrans" cxnId="{12527A28-6715-4FF1-9EFA-334AC100E2A1}">
      <dgm:prSet/>
      <dgm:spPr/>
      <dgm:t>
        <a:bodyPr/>
        <a:lstStyle/>
        <a:p>
          <a:endParaRPr lang="en-US"/>
        </a:p>
      </dgm:t>
    </dgm:pt>
    <dgm:pt modelId="{D34218BB-DE4F-4626-9B62-D1417A67F579}" type="sibTrans" cxnId="{12527A28-6715-4FF1-9EFA-334AC100E2A1}">
      <dgm:prSet/>
      <dgm:spPr/>
      <dgm:t>
        <a:bodyPr/>
        <a:lstStyle/>
        <a:p>
          <a:endParaRPr lang="en-US"/>
        </a:p>
      </dgm:t>
    </dgm:pt>
    <dgm:pt modelId="{5A832844-C7B3-4364-A66D-407A522FB21F}">
      <dgm:prSet phldrT="[Text]"/>
      <dgm:spPr/>
      <dgm:t>
        <a:bodyPr/>
        <a:lstStyle/>
        <a:p>
          <a:r>
            <a:rPr lang="en-US" dirty="0"/>
            <a:t>VN Published&amp; Private fares</a:t>
          </a:r>
        </a:p>
      </dgm:t>
    </dgm:pt>
    <dgm:pt modelId="{34B7FFCA-6653-4BF7-91E4-62EDB63C154E}" type="parTrans" cxnId="{AEFA8DB9-8C2C-47DC-8E90-C79808850818}">
      <dgm:prSet/>
      <dgm:spPr/>
      <dgm:t>
        <a:bodyPr/>
        <a:lstStyle/>
        <a:p>
          <a:endParaRPr lang="en-US"/>
        </a:p>
      </dgm:t>
    </dgm:pt>
    <dgm:pt modelId="{3454691C-88DF-4EB7-A684-2569275561CD}" type="sibTrans" cxnId="{AEFA8DB9-8C2C-47DC-8E90-C79808850818}">
      <dgm:prSet/>
      <dgm:spPr/>
      <dgm:t>
        <a:bodyPr/>
        <a:lstStyle/>
        <a:p>
          <a:endParaRPr lang="en-US"/>
        </a:p>
      </dgm:t>
    </dgm:pt>
    <dgm:pt modelId="{23B055FA-63D3-49F5-9EED-99E39DCD1342}">
      <dgm:prSet phldrT="[Text]"/>
      <dgm:spPr/>
      <dgm:t>
        <a:bodyPr/>
        <a:lstStyle/>
        <a:p>
          <a:r>
            <a:rPr lang="en-US" dirty="0"/>
            <a:t>GDS</a:t>
          </a:r>
        </a:p>
      </dgm:t>
    </dgm:pt>
    <dgm:pt modelId="{6616F06D-D36F-42BC-94F8-C7B39CE906D3}" type="parTrans" cxnId="{4846CDA0-028B-4524-9D1C-B06A7E2F7BA3}">
      <dgm:prSet/>
      <dgm:spPr/>
      <dgm:t>
        <a:bodyPr/>
        <a:lstStyle/>
        <a:p>
          <a:endParaRPr lang="en-US"/>
        </a:p>
      </dgm:t>
    </dgm:pt>
    <dgm:pt modelId="{C50BDEF1-B42F-4602-9128-5F60C6D8B68A}" type="sibTrans" cxnId="{4846CDA0-028B-4524-9D1C-B06A7E2F7BA3}">
      <dgm:prSet/>
      <dgm:spPr/>
      <dgm:t>
        <a:bodyPr/>
        <a:lstStyle/>
        <a:p>
          <a:endParaRPr lang="en-US"/>
        </a:p>
      </dgm:t>
    </dgm:pt>
    <dgm:pt modelId="{F0993E62-2B16-4CBD-9ECC-7B5C718C2489}">
      <dgm:prSet phldrT="[Text]"/>
      <dgm:spPr/>
      <dgm:t>
        <a:bodyPr/>
        <a:lstStyle/>
        <a:p>
          <a:r>
            <a:rPr lang="en-US" dirty="0"/>
            <a:t>OAL Private &amp; </a:t>
          </a:r>
        </a:p>
        <a:p>
          <a:r>
            <a:rPr lang="en-US" dirty="0"/>
            <a:t>VN Private fares</a:t>
          </a:r>
        </a:p>
      </dgm:t>
    </dgm:pt>
    <dgm:pt modelId="{86E273E6-2294-4FCE-803B-57EC592DFB3F}" type="parTrans" cxnId="{AA30A929-86D1-4572-A76D-4C2D458A55BF}">
      <dgm:prSet/>
      <dgm:spPr/>
      <dgm:t>
        <a:bodyPr/>
        <a:lstStyle/>
        <a:p>
          <a:endParaRPr lang="en-US"/>
        </a:p>
      </dgm:t>
    </dgm:pt>
    <dgm:pt modelId="{60FE8CA1-A801-4FEF-A28D-0207ADE564FA}" type="sibTrans" cxnId="{AA30A929-86D1-4572-A76D-4C2D458A55BF}">
      <dgm:prSet/>
      <dgm:spPr/>
      <dgm:t>
        <a:bodyPr/>
        <a:lstStyle/>
        <a:p>
          <a:endParaRPr lang="en-US"/>
        </a:p>
      </dgm:t>
    </dgm:pt>
    <dgm:pt modelId="{18FC2353-7839-4C40-90D9-2DDF5BEFBA26}">
      <dgm:prSet phldrT="[Text]"/>
      <dgm:spPr/>
      <dgm:t>
        <a:bodyPr/>
        <a:lstStyle/>
        <a:p>
          <a:r>
            <a:rPr lang="en-US" dirty="0" err="1"/>
            <a:t>Infare</a:t>
          </a:r>
          <a:r>
            <a:rPr lang="en-US" dirty="0"/>
            <a:t> (Pharos/</a:t>
          </a:r>
          <a:r>
            <a:rPr lang="en-US" dirty="0" err="1"/>
            <a:t>Aircube</a:t>
          </a:r>
          <a:r>
            <a:rPr lang="en-US" dirty="0"/>
            <a:t>).</a:t>
          </a:r>
        </a:p>
      </dgm:t>
    </dgm:pt>
    <dgm:pt modelId="{8E64A2B2-C7EC-48E0-A21F-39A4BE9D32B7}" type="parTrans" cxnId="{07FD9471-B3CC-469F-824A-B5B7E07D24C3}">
      <dgm:prSet/>
      <dgm:spPr/>
      <dgm:t>
        <a:bodyPr/>
        <a:lstStyle/>
        <a:p>
          <a:endParaRPr lang="en-US"/>
        </a:p>
      </dgm:t>
    </dgm:pt>
    <dgm:pt modelId="{3D617CE1-DD1B-4D3F-957A-16419865FF22}" type="sibTrans" cxnId="{07FD9471-B3CC-469F-824A-B5B7E07D24C3}">
      <dgm:prSet/>
      <dgm:spPr/>
      <dgm:t>
        <a:bodyPr/>
        <a:lstStyle/>
        <a:p>
          <a:endParaRPr lang="en-US"/>
        </a:p>
      </dgm:t>
    </dgm:pt>
    <dgm:pt modelId="{D8BCFE29-1ACA-49C1-B5A6-CEDF7502C6B6}">
      <dgm:prSet/>
      <dgm:spPr/>
      <dgm:t>
        <a:bodyPr/>
        <a:lstStyle/>
        <a:p>
          <a:r>
            <a:rPr lang="en-US" dirty="0"/>
            <a:t>PLP (Fares List/Fare Queue)</a:t>
          </a:r>
        </a:p>
      </dgm:t>
    </dgm:pt>
    <dgm:pt modelId="{0115D57E-8E61-463F-8AC1-5C22FD8B84C6}" type="parTrans" cxnId="{76ED9099-F860-4778-99CC-E6218BA5793F}">
      <dgm:prSet/>
      <dgm:spPr/>
      <dgm:t>
        <a:bodyPr/>
        <a:lstStyle/>
        <a:p>
          <a:endParaRPr lang="en-US"/>
        </a:p>
      </dgm:t>
    </dgm:pt>
    <dgm:pt modelId="{2051EE74-28D9-4E8E-AC22-31C955208F21}" type="sibTrans" cxnId="{76ED9099-F860-4778-99CC-E6218BA5793F}">
      <dgm:prSet/>
      <dgm:spPr/>
      <dgm:t>
        <a:bodyPr/>
        <a:lstStyle/>
        <a:p>
          <a:endParaRPr lang="en-US"/>
        </a:p>
      </dgm:t>
    </dgm:pt>
    <dgm:pt modelId="{D403E3FE-883B-4094-AB9E-C6D9A459C6AD}">
      <dgm:prSet phldrT="[Text]"/>
      <dgm:spPr/>
      <dgm:t>
        <a:bodyPr/>
        <a:lstStyle/>
        <a:p>
          <a:endParaRPr lang="en-US" dirty="0"/>
        </a:p>
      </dgm:t>
    </dgm:pt>
    <dgm:pt modelId="{7767AF40-96DF-49C9-BA35-6E77C7E94A0E}" type="parTrans" cxnId="{BF16DF35-3E13-4B9A-8EC2-57FEC52E8ADB}">
      <dgm:prSet/>
      <dgm:spPr/>
      <dgm:t>
        <a:bodyPr/>
        <a:lstStyle/>
        <a:p>
          <a:endParaRPr lang="en-US"/>
        </a:p>
      </dgm:t>
    </dgm:pt>
    <dgm:pt modelId="{A189B6EC-9E28-4695-885A-22EB3C6D6031}" type="sibTrans" cxnId="{BF16DF35-3E13-4B9A-8EC2-57FEC52E8ADB}">
      <dgm:prSet/>
      <dgm:spPr/>
      <dgm:t>
        <a:bodyPr/>
        <a:lstStyle/>
        <a:p>
          <a:endParaRPr lang="en-US"/>
        </a:p>
      </dgm:t>
    </dgm:pt>
    <dgm:pt modelId="{8A97622A-33B2-4198-95AB-F2AE3B8727BD}">
      <dgm:prSet phldrT="[Text]"/>
      <dgm:spPr/>
      <dgm:t>
        <a:bodyPr/>
        <a:lstStyle/>
        <a:p>
          <a:r>
            <a:rPr lang="en-US" dirty="0"/>
            <a:t>Website (VN/OAL/</a:t>
          </a:r>
          <a:r>
            <a:rPr lang="en-US" dirty="0" err="1"/>
            <a:t>Agt</a:t>
          </a:r>
          <a:r>
            <a:rPr lang="en-US" dirty="0"/>
            <a:t>)</a:t>
          </a:r>
        </a:p>
      </dgm:t>
    </dgm:pt>
    <dgm:pt modelId="{6C00E1FF-649C-40A7-A2B7-B1B3528977D7}" type="parTrans" cxnId="{275DCEF7-426F-4CFE-BFF2-9BDA153FF8FE}">
      <dgm:prSet/>
      <dgm:spPr/>
      <dgm:t>
        <a:bodyPr/>
        <a:lstStyle/>
        <a:p>
          <a:endParaRPr lang="en-US"/>
        </a:p>
      </dgm:t>
    </dgm:pt>
    <dgm:pt modelId="{FE0F79BA-FBB1-4747-9DE7-4BA3C0ACC0D9}" type="sibTrans" cxnId="{275DCEF7-426F-4CFE-BFF2-9BDA153FF8FE}">
      <dgm:prSet/>
      <dgm:spPr/>
      <dgm:t>
        <a:bodyPr/>
        <a:lstStyle/>
        <a:p>
          <a:endParaRPr lang="en-US"/>
        </a:p>
      </dgm:t>
    </dgm:pt>
    <dgm:pt modelId="{BC4FAEF9-26BC-4145-9820-979FA8784F91}" type="pres">
      <dgm:prSet presAssocID="{0DB2FC14-694E-4B1A-8A48-3ABAE8A5AE2E}" presName="Name0" presStyleCnt="0">
        <dgm:presLayoutVars>
          <dgm:dir/>
          <dgm:animLvl val="lvl"/>
          <dgm:resizeHandles val="exact"/>
        </dgm:presLayoutVars>
      </dgm:prSet>
      <dgm:spPr/>
    </dgm:pt>
    <dgm:pt modelId="{F97D329C-CDBE-4744-A635-10A9D919568A}" type="pres">
      <dgm:prSet presAssocID="{18395A9B-4B0C-47FA-AF19-83A61B9AB316}" presName="composite" presStyleCnt="0"/>
      <dgm:spPr/>
    </dgm:pt>
    <dgm:pt modelId="{C62C2919-F34F-4BA2-BF3B-C3B0130208F4}" type="pres">
      <dgm:prSet presAssocID="{18395A9B-4B0C-47FA-AF19-83A61B9AB316}" presName="parTx" presStyleLbl="alignNode1" presStyleIdx="0" presStyleCnt="3">
        <dgm:presLayoutVars>
          <dgm:chMax val="0"/>
          <dgm:chPref val="0"/>
          <dgm:bulletEnabled val="1"/>
        </dgm:presLayoutVars>
      </dgm:prSet>
      <dgm:spPr/>
    </dgm:pt>
    <dgm:pt modelId="{9B685EFF-B2E6-473B-A7CE-AEC6B6B0BA6C}" type="pres">
      <dgm:prSet presAssocID="{18395A9B-4B0C-47FA-AF19-83A61B9AB316}" presName="desTx" presStyleLbl="alignAccFollowNode1" presStyleIdx="0" presStyleCnt="3">
        <dgm:presLayoutVars>
          <dgm:bulletEnabled val="1"/>
        </dgm:presLayoutVars>
      </dgm:prSet>
      <dgm:spPr/>
    </dgm:pt>
    <dgm:pt modelId="{C1336B79-F3E5-46F7-B322-E74193A81D51}" type="pres">
      <dgm:prSet presAssocID="{31A03CB7-7799-4A54-AF83-24DAB3ED04E1}" presName="space" presStyleCnt="0"/>
      <dgm:spPr/>
    </dgm:pt>
    <dgm:pt modelId="{6B7EFEF2-81EB-4F41-80B6-A5565C514FDD}" type="pres">
      <dgm:prSet presAssocID="{5A832844-C7B3-4364-A66D-407A522FB21F}" presName="composite" presStyleCnt="0"/>
      <dgm:spPr/>
    </dgm:pt>
    <dgm:pt modelId="{46906C13-780F-4FC6-A127-01F7E998F9DD}" type="pres">
      <dgm:prSet presAssocID="{5A832844-C7B3-4364-A66D-407A522FB21F}" presName="parTx" presStyleLbl="alignNode1" presStyleIdx="1" presStyleCnt="3" custLinFactNeighborX="1385">
        <dgm:presLayoutVars>
          <dgm:chMax val="0"/>
          <dgm:chPref val="0"/>
          <dgm:bulletEnabled val="1"/>
        </dgm:presLayoutVars>
      </dgm:prSet>
      <dgm:spPr/>
    </dgm:pt>
    <dgm:pt modelId="{83834900-52F1-45E6-A409-59DAA6A721AB}" type="pres">
      <dgm:prSet presAssocID="{5A832844-C7B3-4364-A66D-407A522FB21F}" presName="desTx" presStyleLbl="alignAccFollowNode1" presStyleIdx="1" presStyleCnt="3">
        <dgm:presLayoutVars>
          <dgm:bulletEnabled val="1"/>
        </dgm:presLayoutVars>
      </dgm:prSet>
      <dgm:spPr/>
    </dgm:pt>
    <dgm:pt modelId="{8A7352BC-B723-411B-8FDA-E88848D949B2}" type="pres">
      <dgm:prSet presAssocID="{3454691C-88DF-4EB7-A684-2569275561CD}" presName="space" presStyleCnt="0"/>
      <dgm:spPr/>
    </dgm:pt>
    <dgm:pt modelId="{CB3BB5F6-E4CC-4F4A-902C-1B22B03B3643}" type="pres">
      <dgm:prSet presAssocID="{F0993E62-2B16-4CBD-9ECC-7B5C718C2489}" presName="composite" presStyleCnt="0"/>
      <dgm:spPr/>
    </dgm:pt>
    <dgm:pt modelId="{000D9848-8C5A-44B2-98F9-9E722F2FE60C}" type="pres">
      <dgm:prSet presAssocID="{F0993E62-2B16-4CBD-9ECC-7B5C718C2489}" presName="parTx" presStyleLbl="alignNode1" presStyleIdx="2" presStyleCnt="3">
        <dgm:presLayoutVars>
          <dgm:chMax val="0"/>
          <dgm:chPref val="0"/>
          <dgm:bulletEnabled val="1"/>
        </dgm:presLayoutVars>
      </dgm:prSet>
      <dgm:spPr/>
    </dgm:pt>
    <dgm:pt modelId="{DC70BDCE-1BFD-46E0-9522-1A52BC6712DB}" type="pres">
      <dgm:prSet presAssocID="{F0993E62-2B16-4CBD-9ECC-7B5C718C2489}" presName="desTx" presStyleLbl="alignAccFollowNode1" presStyleIdx="2" presStyleCnt="3">
        <dgm:presLayoutVars>
          <dgm:bulletEnabled val="1"/>
        </dgm:presLayoutVars>
      </dgm:prSet>
      <dgm:spPr/>
    </dgm:pt>
  </dgm:ptLst>
  <dgm:cxnLst>
    <dgm:cxn modelId="{12527A28-6715-4FF1-9EFA-334AC100E2A1}" srcId="{18395A9B-4B0C-47FA-AF19-83A61B9AB316}" destId="{E83A2833-9C0E-4A2A-9034-74273377CF38}" srcOrd="1" destOrd="0" parTransId="{A4D92C0D-DA36-4486-B9CD-165DF2B61C5B}" sibTransId="{D34218BB-DE4F-4626-9B62-D1417A67F579}"/>
    <dgm:cxn modelId="{AA30A929-86D1-4572-A76D-4C2D458A55BF}" srcId="{0DB2FC14-694E-4B1A-8A48-3ABAE8A5AE2E}" destId="{F0993E62-2B16-4CBD-9ECC-7B5C718C2489}" srcOrd="2" destOrd="0" parTransId="{86E273E6-2294-4FCE-803B-57EC592DFB3F}" sibTransId="{60FE8CA1-A801-4FEF-A28D-0207ADE564FA}"/>
    <dgm:cxn modelId="{F0F1E334-5D60-48CC-B485-C587E322255E}" type="presOf" srcId="{18395A9B-4B0C-47FA-AF19-83A61B9AB316}" destId="{C62C2919-F34F-4BA2-BF3B-C3B0130208F4}" srcOrd="0" destOrd="0" presId="urn:microsoft.com/office/officeart/2005/8/layout/hList1"/>
    <dgm:cxn modelId="{BF16DF35-3E13-4B9A-8EC2-57FEC52E8ADB}" srcId="{F0993E62-2B16-4CBD-9ECC-7B5C718C2489}" destId="{D403E3FE-883B-4094-AB9E-C6D9A459C6AD}" srcOrd="2" destOrd="0" parTransId="{7767AF40-96DF-49C9-BA35-6E77C7E94A0E}" sibTransId="{A189B6EC-9E28-4695-885A-22EB3C6D6031}"/>
    <dgm:cxn modelId="{AA01A53B-1542-4947-9B57-CB1E85920017}" type="presOf" srcId="{5A832844-C7B3-4364-A66D-407A522FB21F}" destId="{46906C13-780F-4FC6-A127-01F7E998F9DD}" srcOrd="0" destOrd="0" presId="urn:microsoft.com/office/officeart/2005/8/layout/hList1"/>
    <dgm:cxn modelId="{9A07FE3C-35BB-4726-9B3F-73D6F44546D7}" type="presOf" srcId="{D8BCFE29-1ACA-49C1-B5A6-CEDF7502C6B6}" destId="{83834900-52F1-45E6-A409-59DAA6A721AB}" srcOrd="0" destOrd="1" presId="urn:microsoft.com/office/officeart/2005/8/layout/hList1"/>
    <dgm:cxn modelId="{3B2A8255-D6D6-4EBC-BA6C-A6C12D4FF80E}" type="presOf" srcId="{D403E3FE-883B-4094-AB9E-C6D9A459C6AD}" destId="{DC70BDCE-1BFD-46E0-9522-1A52BC6712DB}" srcOrd="0" destOrd="2" presId="urn:microsoft.com/office/officeart/2005/8/layout/hList1"/>
    <dgm:cxn modelId="{4519ED5A-8E6A-4E96-A763-885357286139}" srcId="{0DB2FC14-694E-4B1A-8A48-3ABAE8A5AE2E}" destId="{18395A9B-4B0C-47FA-AF19-83A61B9AB316}" srcOrd="0" destOrd="0" parTransId="{01C29E13-72D5-4FE6-85E3-381108AEFA9F}" sibTransId="{31A03CB7-7799-4A54-AF83-24DAB3ED04E1}"/>
    <dgm:cxn modelId="{AC601C6C-BFBF-4D1F-8643-2251E05F39D7}" type="presOf" srcId="{F0993E62-2B16-4CBD-9ECC-7B5C718C2489}" destId="{000D9848-8C5A-44B2-98F9-9E722F2FE60C}" srcOrd="0" destOrd="0" presId="urn:microsoft.com/office/officeart/2005/8/layout/hList1"/>
    <dgm:cxn modelId="{FB85616D-653A-4AB2-956B-506D64E25AC5}" type="presOf" srcId="{8A97622A-33B2-4198-95AB-F2AE3B8727BD}" destId="{DC70BDCE-1BFD-46E0-9522-1A52BC6712DB}" srcOrd="0" destOrd="0" presId="urn:microsoft.com/office/officeart/2005/8/layout/hList1"/>
    <dgm:cxn modelId="{07FD9471-B3CC-469F-824A-B5B7E07D24C3}" srcId="{F0993E62-2B16-4CBD-9ECC-7B5C718C2489}" destId="{18FC2353-7839-4C40-90D9-2DDF5BEFBA26}" srcOrd="1" destOrd="0" parTransId="{8E64A2B2-C7EC-48E0-A21F-39A4BE9D32B7}" sibTransId="{3D617CE1-DD1B-4D3F-957A-16419865FF22}"/>
    <dgm:cxn modelId="{36741085-0DF5-4A98-9693-70A306F79B19}" type="presOf" srcId="{23B055FA-63D3-49F5-9EED-99E39DCD1342}" destId="{83834900-52F1-45E6-A409-59DAA6A721AB}" srcOrd="0" destOrd="0" presId="urn:microsoft.com/office/officeart/2005/8/layout/hList1"/>
    <dgm:cxn modelId="{76ED9099-F860-4778-99CC-E6218BA5793F}" srcId="{5A832844-C7B3-4364-A66D-407A522FB21F}" destId="{D8BCFE29-1ACA-49C1-B5A6-CEDF7502C6B6}" srcOrd="1" destOrd="0" parTransId="{0115D57E-8E61-463F-8AC1-5C22FD8B84C6}" sibTransId="{2051EE74-28D9-4E8E-AC22-31C955208F21}"/>
    <dgm:cxn modelId="{4846CDA0-028B-4524-9D1C-B06A7E2F7BA3}" srcId="{5A832844-C7B3-4364-A66D-407A522FB21F}" destId="{23B055FA-63D3-49F5-9EED-99E39DCD1342}" srcOrd="0" destOrd="0" parTransId="{6616F06D-D36F-42BC-94F8-C7B39CE906D3}" sibTransId="{C50BDEF1-B42F-4602-9128-5F60C6D8B68A}"/>
    <dgm:cxn modelId="{085A43A3-61C6-4A98-948F-3497D067E45A}" type="presOf" srcId="{E83A2833-9C0E-4A2A-9034-74273377CF38}" destId="{9B685EFF-B2E6-473B-A7CE-AEC6B6B0BA6C}" srcOrd="0" destOrd="1" presId="urn:microsoft.com/office/officeart/2005/8/layout/hList1"/>
    <dgm:cxn modelId="{C8F6D5AC-C9EF-4E36-A360-46C629F6B349}" srcId="{18395A9B-4B0C-47FA-AF19-83A61B9AB316}" destId="{E1392AB0-3F22-4A93-A1CA-0D70A75699E7}" srcOrd="0" destOrd="0" parTransId="{23A4D70E-6517-48D1-B9B7-382DDF9A79B0}" sibTransId="{166C1C8C-98FF-40C9-B5FC-F8FB8BD51D5C}"/>
    <dgm:cxn modelId="{AEFA8DB9-8C2C-47DC-8E90-C79808850818}" srcId="{0DB2FC14-694E-4B1A-8A48-3ABAE8A5AE2E}" destId="{5A832844-C7B3-4364-A66D-407A522FB21F}" srcOrd="1" destOrd="0" parTransId="{34B7FFCA-6653-4BF7-91E4-62EDB63C154E}" sibTransId="{3454691C-88DF-4EB7-A684-2569275561CD}"/>
    <dgm:cxn modelId="{DF9B22C0-98A2-477F-BFE4-179B5556C191}" type="presOf" srcId="{E1392AB0-3F22-4A93-A1CA-0D70A75699E7}" destId="{9B685EFF-B2E6-473B-A7CE-AEC6B6B0BA6C}" srcOrd="0" destOrd="0" presId="urn:microsoft.com/office/officeart/2005/8/layout/hList1"/>
    <dgm:cxn modelId="{835E65D3-3934-4E63-A3AE-E42D40D6BF3C}" type="presOf" srcId="{18FC2353-7839-4C40-90D9-2DDF5BEFBA26}" destId="{DC70BDCE-1BFD-46E0-9522-1A52BC6712DB}" srcOrd="0" destOrd="1" presId="urn:microsoft.com/office/officeart/2005/8/layout/hList1"/>
    <dgm:cxn modelId="{77ACDFE5-08C1-4D60-9E29-D37517D1E769}" type="presOf" srcId="{0DB2FC14-694E-4B1A-8A48-3ABAE8A5AE2E}" destId="{BC4FAEF9-26BC-4145-9820-979FA8784F91}" srcOrd="0" destOrd="0" presId="urn:microsoft.com/office/officeart/2005/8/layout/hList1"/>
    <dgm:cxn modelId="{275DCEF7-426F-4CFE-BFF2-9BDA153FF8FE}" srcId="{F0993E62-2B16-4CBD-9ECC-7B5C718C2489}" destId="{8A97622A-33B2-4198-95AB-F2AE3B8727BD}" srcOrd="0" destOrd="0" parTransId="{6C00E1FF-649C-40A7-A2B7-B1B3528977D7}" sibTransId="{FE0F79BA-FBB1-4747-9DE7-4BA3C0ACC0D9}"/>
    <dgm:cxn modelId="{4299E32D-E6FC-404A-962A-5BD78310227E}" type="presParOf" srcId="{BC4FAEF9-26BC-4145-9820-979FA8784F91}" destId="{F97D329C-CDBE-4744-A635-10A9D919568A}" srcOrd="0" destOrd="0" presId="urn:microsoft.com/office/officeart/2005/8/layout/hList1"/>
    <dgm:cxn modelId="{130E2E99-A998-4A91-89AB-B5F10E532D8F}" type="presParOf" srcId="{F97D329C-CDBE-4744-A635-10A9D919568A}" destId="{C62C2919-F34F-4BA2-BF3B-C3B0130208F4}" srcOrd="0" destOrd="0" presId="urn:microsoft.com/office/officeart/2005/8/layout/hList1"/>
    <dgm:cxn modelId="{50A25355-BAEE-4407-8B2B-3E54D3EC9C4E}" type="presParOf" srcId="{F97D329C-CDBE-4744-A635-10A9D919568A}" destId="{9B685EFF-B2E6-473B-A7CE-AEC6B6B0BA6C}" srcOrd="1" destOrd="0" presId="urn:microsoft.com/office/officeart/2005/8/layout/hList1"/>
    <dgm:cxn modelId="{AEC6ED5E-AB53-4989-8EE6-07B30A60D02D}" type="presParOf" srcId="{BC4FAEF9-26BC-4145-9820-979FA8784F91}" destId="{C1336B79-F3E5-46F7-B322-E74193A81D51}" srcOrd="1" destOrd="0" presId="urn:microsoft.com/office/officeart/2005/8/layout/hList1"/>
    <dgm:cxn modelId="{BD17B7DC-9DCD-4ADF-B485-B15FFC713686}" type="presParOf" srcId="{BC4FAEF9-26BC-4145-9820-979FA8784F91}" destId="{6B7EFEF2-81EB-4F41-80B6-A5565C514FDD}" srcOrd="2" destOrd="0" presId="urn:microsoft.com/office/officeart/2005/8/layout/hList1"/>
    <dgm:cxn modelId="{B0A99970-7782-449A-813A-A59FD5B58DB0}" type="presParOf" srcId="{6B7EFEF2-81EB-4F41-80B6-A5565C514FDD}" destId="{46906C13-780F-4FC6-A127-01F7E998F9DD}" srcOrd="0" destOrd="0" presId="urn:microsoft.com/office/officeart/2005/8/layout/hList1"/>
    <dgm:cxn modelId="{4B5CF87A-AFF7-497E-AD5A-6461DDE8BE64}" type="presParOf" srcId="{6B7EFEF2-81EB-4F41-80B6-A5565C514FDD}" destId="{83834900-52F1-45E6-A409-59DAA6A721AB}" srcOrd="1" destOrd="0" presId="urn:microsoft.com/office/officeart/2005/8/layout/hList1"/>
    <dgm:cxn modelId="{BE5E72EF-1F63-4273-94FF-4F71F635FBC0}" type="presParOf" srcId="{BC4FAEF9-26BC-4145-9820-979FA8784F91}" destId="{8A7352BC-B723-411B-8FDA-E88848D949B2}" srcOrd="3" destOrd="0" presId="urn:microsoft.com/office/officeart/2005/8/layout/hList1"/>
    <dgm:cxn modelId="{229FF56C-415C-4A0F-B0F1-9D28AB7142FE}" type="presParOf" srcId="{BC4FAEF9-26BC-4145-9820-979FA8784F91}" destId="{CB3BB5F6-E4CC-4F4A-902C-1B22B03B3643}" srcOrd="4" destOrd="0" presId="urn:microsoft.com/office/officeart/2005/8/layout/hList1"/>
    <dgm:cxn modelId="{1111B023-887F-4D52-A114-1D81B81F635B}" type="presParOf" srcId="{CB3BB5F6-E4CC-4F4A-902C-1B22B03B3643}" destId="{000D9848-8C5A-44B2-98F9-9E722F2FE60C}" srcOrd="0" destOrd="0" presId="urn:microsoft.com/office/officeart/2005/8/layout/hList1"/>
    <dgm:cxn modelId="{C304231F-7E7F-4A3A-A220-17B1C596689B}" type="presParOf" srcId="{CB3BB5F6-E4CC-4F4A-902C-1B22B03B3643}" destId="{DC70BDCE-1BFD-46E0-9522-1A52BC6712D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F1A167-EF01-4F48-8589-F3D7C8CD49DF}">
      <dsp:nvSpPr>
        <dsp:cNvPr id="0" name=""/>
        <dsp:cNvSpPr/>
      </dsp:nvSpPr>
      <dsp:spPr>
        <a:xfrm>
          <a:off x="0" y="0"/>
          <a:ext cx="10085126" cy="160908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Vietnam Airlines: hãng hàng không quốc gia</a:t>
          </a:r>
        </a:p>
        <a:p>
          <a:pPr marL="171450" lvl="1" indent="-171450" algn="l" defTabSz="800100">
            <a:lnSpc>
              <a:spcPct val="90000"/>
            </a:lnSpc>
            <a:spcBef>
              <a:spcPct val="0"/>
            </a:spcBef>
            <a:spcAft>
              <a:spcPct val="15000"/>
            </a:spcAft>
            <a:buChar char="•"/>
          </a:pPr>
          <a:r>
            <a:rPr lang="en-US" sz="1800" kern="1200"/>
            <a:t>Phát triển mạng bay nối trung tâm lớn là HAN, SGN và DAD, trong đó ưu tiên các đường bay phục vụ nối mạng.</a:t>
          </a:r>
        </a:p>
        <a:p>
          <a:pPr marL="171450" lvl="1" indent="-171450" algn="l" defTabSz="800100">
            <a:lnSpc>
              <a:spcPct val="90000"/>
            </a:lnSpc>
            <a:spcBef>
              <a:spcPct val="0"/>
            </a:spcBef>
            <a:spcAft>
              <a:spcPct val="15000"/>
            </a:spcAft>
            <a:buChar char="•"/>
          </a:pPr>
          <a:r>
            <a:rPr lang="en-US" sz="1800" kern="1200"/>
            <a:t>Nghiên cứu phát triển thêm các đường bay nối các địa phương để đáp ứng nhu cầu ngày càng đa dạng của hành khách.</a:t>
          </a:r>
        </a:p>
      </dsp:txBody>
      <dsp:txXfrm>
        <a:off x="2177933" y="0"/>
        <a:ext cx="7907192" cy="1609087"/>
      </dsp:txXfrm>
    </dsp:sp>
    <dsp:sp modelId="{D64EC24D-BD36-4F4B-8801-6CD861FAB916}">
      <dsp:nvSpPr>
        <dsp:cNvPr id="0" name=""/>
        <dsp:cNvSpPr/>
      </dsp:nvSpPr>
      <dsp:spPr>
        <a:xfrm>
          <a:off x="50466" y="493816"/>
          <a:ext cx="2149926" cy="646428"/>
        </a:xfrm>
        <a:prstGeom prst="roundRect">
          <a:avLst>
            <a:gd name="adj" fmla="val 10000"/>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t="-1000" r="-14933" b="-1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5AE2B6C6-8C6E-4804-A364-E80BC6111841}">
      <dsp:nvSpPr>
        <dsp:cNvPr id="0" name=""/>
        <dsp:cNvSpPr/>
      </dsp:nvSpPr>
      <dsp:spPr>
        <a:xfrm>
          <a:off x="12656" y="1769996"/>
          <a:ext cx="10059812" cy="151616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Jetstar Pacific Airlines</a:t>
          </a:r>
        </a:p>
        <a:p>
          <a:pPr marL="171450" lvl="1" indent="-171450" algn="l" defTabSz="800100">
            <a:lnSpc>
              <a:spcPct val="90000"/>
            </a:lnSpc>
            <a:spcBef>
              <a:spcPct val="0"/>
            </a:spcBef>
            <a:spcAft>
              <a:spcPct val="15000"/>
            </a:spcAft>
            <a:buChar char="•"/>
          </a:pPr>
          <a:r>
            <a:rPr lang="en-US" sz="1800" kern="1200"/>
            <a:t>Cạnh tranh trực tiếp với các hãng hàng không giá rẻ khác và chiếm lĩnh phần tăng trưởng của phân thị khách doanh thu thấp</a:t>
          </a:r>
        </a:p>
      </dsp:txBody>
      <dsp:txXfrm>
        <a:off x="2185124" y="1769996"/>
        <a:ext cx="7887344" cy="1516162"/>
      </dsp:txXfrm>
    </dsp:sp>
    <dsp:sp modelId="{A0823D6C-9B45-4ABC-AFB5-8047F3BD6200}">
      <dsp:nvSpPr>
        <dsp:cNvPr id="0" name=""/>
        <dsp:cNvSpPr/>
      </dsp:nvSpPr>
      <dsp:spPr>
        <a:xfrm>
          <a:off x="82537" y="2249036"/>
          <a:ext cx="2173808" cy="550719"/>
        </a:xfrm>
        <a:prstGeom prst="roundRect">
          <a:avLst>
            <a:gd name="adj" fmla="val 1000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12000" b="-12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35E0B9ED-2883-498F-882A-5622C1446895}">
      <dsp:nvSpPr>
        <dsp:cNvPr id="0" name=""/>
        <dsp:cNvSpPr/>
      </dsp:nvSpPr>
      <dsp:spPr>
        <a:xfrm>
          <a:off x="12656" y="3447068"/>
          <a:ext cx="10059812" cy="152786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a:t>VASCO</a:t>
          </a:r>
        </a:p>
        <a:p>
          <a:pPr marL="171450" lvl="1" indent="-171450" algn="l" defTabSz="800100">
            <a:lnSpc>
              <a:spcPct val="90000"/>
            </a:lnSpc>
            <a:spcBef>
              <a:spcPct val="0"/>
            </a:spcBef>
            <a:spcAft>
              <a:spcPct val="15000"/>
            </a:spcAft>
            <a:buChar char="•"/>
          </a:pPr>
          <a:r>
            <a:rPr lang="en-US" sz="1800" kern="1200"/>
            <a:t>Tập trung chủ yếu phục vụ các sân bay hạ tầng bị hạn chế và các đường bay có dung lượng thị trường, tầm bay phù hợp với việc khai thác bằng tàu bay AT7</a:t>
          </a:r>
        </a:p>
      </dsp:txBody>
      <dsp:txXfrm>
        <a:off x="2185124" y="3447068"/>
        <a:ext cx="7887344" cy="1527860"/>
      </dsp:txXfrm>
    </dsp:sp>
    <dsp:sp modelId="{BAD91544-462C-4057-93EA-9FD383ECFEA7}">
      <dsp:nvSpPr>
        <dsp:cNvPr id="0" name=""/>
        <dsp:cNvSpPr/>
      </dsp:nvSpPr>
      <dsp:spPr>
        <a:xfrm>
          <a:off x="459983" y="3744176"/>
          <a:ext cx="1475675" cy="880866"/>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C2919-F34F-4BA2-BF3B-C3B0130208F4}">
      <dsp:nvSpPr>
        <dsp:cNvPr id="0" name=""/>
        <dsp:cNvSpPr/>
      </dsp:nvSpPr>
      <dsp:spPr>
        <a:xfrm>
          <a:off x="3245" y="890306"/>
          <a:ext cx="3164095" cy="11665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OAL Published fares</a:t>
          </a:r>
        </a:p>
      </dsp:txBody>
      <dsp:txXfrm>
        <a:off x="3245" y="890306"/>
        <a:ext cx="3164095" cy="1166525"/>
      </dsp:txXfrm>
    </dsp:sp>
    <dsp:sp modelId="{9B685EFF-B2E6-473B-A7CE-AEC6B6B0BA6C}">
      <dsp:nvSpPr>
        <dsp:cNvPr id="0" name=""/>
        <dsp:cNvSpPr/>
      </dsp:nvSpPr>
      <dsp:spPr>
        <a:xfrm>
          <a:off x="3245" y="2056831"/>
          <a:ext cx="3164095" cy="24715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GDS</a:t>
          </a:r>
        </a:p>
        <a:p>
          <a:pPr marL="285750" lvl="1" indent="-285750" algn="l" defTabSz="1244600">
            <a:lnSpc>
              <a:spcPct val="90000"/>
            </a:lnSpc>
            <a:spcBef>
              <a:spcPct val="0"/>
            </a:spcBef>
            <a:spcAft>
              <a:spcPct val="15000"/>
            </a:spcAft>
            <a:buChar char="•"/>
          </a:pPr>
          <a:r>
            <a:rPr lang="en-US" sz="2800" kern="1200" dirty="0"/>
            <a:t>PLP (Fares List/Fare Queue)</a:t>
          </a:r>
        </a:p>
      </dsp:txBody>
      <dsp:txXfrm>
        <a:off x="3245" y="2056831"/>
        <a:ext cx="3164095" cy="2471529"/>
      </dsp:txXfrm>
    </dsp:sp>
    <dsp:sp modelId="{46906C13-780F-4FC6-A127-01F7E998F9DD}">
      <dsp:nvSpPr>
        <dsp:cNvPr id="0" name=""/>
        <dsp:cNvSpPr/>
      </dsp:nvSpPr>
      <dsp:spPr>
        <a:xfrm>
          <a:off x="3654136" y="890306"/>
          <a:ext cx="3164095" cy="11665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VN Published&amp; Private fares</a:t>
          </a:r>
        </a:p>
      </dsp:txBody>
      <dsp:txXfrm>
        <a:off x="3654136" y="890306"/>
        <a:ext cx="3164095" cy="1166525"/>
      </dsp:txXfrm>
    </dsp:sp>
    <dsp:sp modelId="{83834900-52F1-45E6-A409-59DAA6A721AB}">
      <dsp:nvSpPr>
        <dsp:cNvPr id="0" name=""/>
        <dsp:cNvSpPr/>
      </dsp:nvSpPr>
      <dsp:spPr>
        <a:xfrm>
          <a:off x="3610313" y="2056831"/>
          <a:ext cx="3164095" cy="24715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GDS</a:t>
          </a:r>
        </a:p>
        <a:p>
          <a:pPr marL="285750" lvl="1" indent="-285750" algn="l" defTabSz="1244600">
            <a:lnSpc>
              <a:spcPct val="90000"/>
            </a:lnSpc>
            <a:spcBef>
              <a:spcPct val="0"/>
            </a:spcBef>
            <a:spcAft>
              <a:spcPct val="15000"/>
            </a:spcAft>
            <a:buChar char="•"/>
          </a:pPr>
          <a:r>
            <a:rPr lang="en-US" sz="2800" kern="1200" dirty="0"/>
            <a:t>PLP (Fares List/Fare Queue)</a:t>
          </a:r>
        </a:p>
      </dsp:txBody>
      <dsp:txXfrm>
        <a:off x="3610313" y="2056831"/>
        <a:ext cx="3164095" cy="2471529"/>
      </dsp:txXfrm>
    </dsp:sp>
    <dsp:sp modelId="{000D9848-8C5A-44B2-98F9-9E722F2FE60C}">
      <dsp:nvSpPr>
        <dsp:cNvPr id="0" name=""/>
        <dsp:cNvSpPr/>
      </dsp:nvSpPr>
      <dsp:spPr>
        <a:xfrm>
          <a:off x="7217382" y="890306"/>
          <a:ext cx="3164095" cy="116652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OAL Private &amp; </a:t>
          </a:r>
        </a:p>
        <a:p>
          <a:pPr marL="0" lvl="0" indent="0" algn="ctr" defTabSz="1244600">
            <a:lnSpc>
              <a:spcPct val="90000"/>
            </a:lnSpc>
            <a:spcBef>
              <a:spcPct val="0"/>
            </a:spcBef>
            <a:spcAft>
              <a:spcPct val="35000"/>
            </a:spcAft>
            <a:buNone/>
          </a:pPr>
          <a:r>
            <a:rPr lang="en-US" sz="2800" kern="1200" dirty="0"/>
            <a:t>VN Private fares</a:t>
          </a:r>
        </a:p>
      </dsp:txBody>
      <dsp:txXfrm>
        <a:off x="7217382" y="890306"/>
        <a:ext cx="3164095" cy="1166525"/>
      </dsp:txXfrm>
    </dsp:sp>
    <dsp:sp modelId="{DC70BDCE-1BFD-46E0-9522-1A52BC6712DB}">
      <dsp:nvSpPr>
        <dsp:cNvPr id="0" name=""/>
        <dsp:cNvSpPr/>
      </dsp:nvSpPr>
      <dsp:spPr>
        <a:xfrm>
          <a:off x="7217382" y="2056831"/>
          <a:ext cx="3164095" cy="247152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Website (VN/OAL/</a:t>
          </a:r>
          <a:r>
            <a:rPr lang="en-US" sz="2800" kern="1200" dirty="0" err="1"/>
            <a:t>Agt</a:t>
          </a:r>
          <a:r>
            <a:rPr lang="en-US" sz="2800" kern="1200" dirty="0"/>
            <a:t>)</a:t>
          </a:r>
        </a:p>
        <a:p>
          <a:pPr marL="285750" lvl="1" indent="-285750" algn="l" defTabSz="1244600">
            <a:lnSpc>
              <a:spcPct val="90000"/>
            </a:lnSpc>
            <a:spcBef>
              <a:spcPct val="0"/>
            </a:spcBef>
            <a:spcAft>
              <a:spcPct val="15000"/>
            </a:spcAft>
            <a:buChar char="•"/>
          </a:pPr>
          <a:r>
            <a:rPr lang="en-US" sz="2800" kern="1200" dirty="0" err="1"/>
            <a:t>Infare</a:t>
          </a:r>
          <a:r>
            <a:rPr lang="en-US" sz="2800" kern="1200" dirty="0"/>
            <a:t> (Pharos/</a:t>
          </a:r>
          <a:r>
            <a:rPr lang="en-US" sz="2800" kern="1200" dirty="0" err="1"/>
            <a:t>Aircube</a:t>
          </a:r>
          <a:r>
            <a:rPr lang="en-US" sz="2800" kern="1200" dirty="0"/>
            <a:t>).</a:t>
          </a:r>
        </a:p>
        <a:p>
          <a:pPr marL="285750" lvl="1" indent="-285750" algn="l" defTabSz="1244600">
            <a:lnSpc>
              <a:spcPct val="90000"/>
            </a:lnSpc>
            <a:spcBef>
              <a:spcPct val="0"/>
            </a:spcBef>
            <a:spcAft>
              <a:spcPct val="15000"/>
            </a:spcAft>
            <a:buChar char="•"/>
          </a:pPr>
          <a:endParaRPr lang="en-US" sz="2800" kern="1200" dirty="0"/>
        </a:p>
      </dsp:txBody>
      <dsp:txXfrm>
        <a:off x="7217382" y="2056831"/>
        <a:ext cx="3164095" cy="2471529"/>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6737D8B-6843-0C41-A9EF-B926D14FB33E}" type="datetimeFigureOut">
              <a:rPr lang="en-US" smtClean="0"/>
              <a:t>5/15/24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775AF0-9135-044C-9465-692AE68B043E}" type="slidenum">
              <a:rPr lang="en-US" smtClean="0"/>
              <a:t>‹#›</a:t>
            </a:fld>
            <a:endParaRPr lang="en-US"/>
          </a:p>
        </p:txBody>
      </p:sp>
    </p:spTree>
    <p:extLst>
      <p:ext uri="{BB962C8B-B14F-4D97-AF65-F5344CB8AC3E}">
        <p14:creationId xmlns:p14="http://schemas.microsoft.com/office/powerpoint/2010/main" val="849676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D1CCD456-539F-442D-8DF5-711819749CAC}" type="datetimeFigureOut">
              <a:rPr lang="en-US" smtClean="0"/>
              <a:t>5/15/24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80C68-13D7-4A46-BCF6-AF1320312C41}" type="slidenum">
              <a:rPr lang="en-US" smtClean="0"/>
              <a:t>‹#›</a:t>
            </a:fld>
            <a:endParaRPr lang="en-US"/>
          </a:p>
        </p:txBody>
      </p:sp>
    </p:spTree>
    <p:extLst>
      <p:ext uri="{BB962C8B-B14F-4D97-AF65-F5344CB8AC3E}">
        <p14:creationId xmlns:p14="http://schemas.microsoft.com/office/powerpoint/2010/main" val="2976437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49F97F-B39B-473F-A41E-1390DABA8CA3}" type="slidenum">
              <a:rPr lang="en-US" smtClean="0"/>
              <a:pPr/>
              <a:t>1</a:t>
            </a:fld>
            <a:endParaRPr lang="en-US"/>
          </a:p>
        </p:txBody>
      </p:sp>
    </p:spTree>
    <p:extLst>
      <p:ext uri="{BB962C8B-B14F-4D97-AF65-F5344CB8AC3E}">
        <p14:creationId xmlns:p14="http://schemas.microsoft.com/office/powerpoint/2010/main" val="242039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49F97F-B39B-473F-A41E-1390DABA8CA3}" type="slidenum">
              <a:rPr lang="en-US" smtClean="0"/>
              <a:pPr/>
              <a:t>2</a:t>
            </a:fld>
            <a:endParaRPr lang="en-US"/>
          </a:p>
        </p:txBody>
      </p:sp>
    </p:spTree>
    <p:extLst>
      <p:ext uri="{BB962C8B-B14F-4D97-AF65-F5344CB8AC3E}">
        <p14:creationId xmlns:p14="http://schemas.microsoft.com/office/powerpoint/2010/main" val="2111630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49F97F-B39B-473F-A41E-1390DABA8CA3}" type="slidenum">
              <a:rPr lang="en-US" smtClean="0"/>
              <a:pPr/>
              <a:t>3</a:t>
            </a:fld>
            <a:endParaRPr lang="en-US"/>
          </a:p>
        </p:txBody>
      </p:sp>
    </p:spTree>
    <p:extLst>
      <p:ext uri="{BB962C8B-B14F-4D97-AF65-F5344CB8AC3E}">
        <p14:creationId xmlns:p14="http://schemas.microsoft.com/office/powerpoint/2010/main" val="18221934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aphicFrame>
        <p:nvGraphicFramePr>
          <p:cNvPr id="7" name="Content Placeholder 3"/>
          <p:cNvGraphicFramePr>
            <a:graphicFrameLocks/>
          </p:cNvGraphicFramePr>
          <p:nvPr>
            <p:extLst>
              <p:ext uri="{D42A27DB-BD31-4B8C-83A1-F6EECF244321}">
                <p14:modId xmlns:p14="http://schemas.microsoft.com/office/powerpoint/2010/main" val="1699223723"/>
              </p:ext>
            </p:extLst>
          </p:nvPr>
        </p:nvGraphicFramePr>
        <p:xfrm>
          <a:off x="1097739" y="1077449"/>
          <a:ext cx="10085126" cy="4977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790961" y="6055413"/>
            <a:ext cx="7567906" cy="369332"/>
          </a:xfrm>
          <a:prstGeom prst="rect">
            <a:avLst/>
          </a:prstGeom>
          <a:noFill/>
        </p:spPr>
        <p:txBody>
          <a:bodyPr wrap="none" rtlCol="0">
            <a:spAutoFit/>
          </a:bodyPr>
          <a:lstStyle/>
          <a:p>
            <a:r>
              <a:rPr lang="en-US" i="1"/>
              <a:t>Nguồn: Kế hoạch SXKD 5 năm TCT giai đoạn 2016-2020 (CV 1341/TCTHK-KHPT)</a:t>
            </a:r>
          </a:p>
        </p:txBody>
      </p:sp>
    </p:spTree>
    <p:extLst>
      <p:ext uri="{BB962C8B-B14F-4D97-AF65-F5344CB8AC3E}">
        <p14:creationId xmlns:p14="http://schemas.microsoft.com/office/powerpoint/2010/main" val="23173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2ADC1D-4A9A-45D7-B171-C325EE4FE4CD}" type="datetime1">
              <a:rPr lang="en-US" smtClean="0">
                <a:solidFill>
                  <a:prstClr val="black">
                    <a:tint val="75000"/>
                  </a:prstClr>
                </a:solidFill>
              </a:rPr>
              <a:t>5/15/24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AC84337-4E0B-4793-8E9A-2C10733E923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39717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18CEC-561D-4BDE-96F3-F02CE54F076E}" type="datetime1">
              <a:rPr lang="en-US" smtClean="0"/>
              <a:t>5/15/24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68ABD6-D76E-40FC-8F63-14418BEE2219}" type="slidenum">
              <a:rPr lang="en-US" smtClean="0"/>
              <a:t>‹#›</a:t>
            </a:fld>
            <a:endParaRPr lang="en-US"/>
          </a:p>
        </p:txBody>
      </p:sp>
      <p:pic>
        <p:nvPicPr>
          <p:cNvPr id="7" name="Picture 6" descr="In side 960x540p-OP2.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0419703"/>
      </p:ext>
    </p:extLst>
  </p:cSld>
  <p:clrMap bg1="lt1" tx1="dk1" bg2="lt2" tx2="dk2" accent1="accent1" accent2="accent2" accent3="accent3" accent4="accent4" accent5="accent5" accent6="accent6" hlink="hlink" folHlink="folHlink"/>
  <p:sldLayoutIdLst>
    <p:sldLayoutId id="2147483663" r:id="rId1"/>
    <p:sldLayoutId id="2147483665" r:id="rId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haros.infare.net/" TargetMode="External"/><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mailto:PhuongTL@vietnamairlines.com"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981199" y="815242"/>
            <a:ext cx="8229600" cy="838200"/>
          </a:xfrm>
        </p:spPr>
        <p:txBody>
          <a:bodyPr>
            <a:normAutofit/>
          </a:bodyPr>
          <a:lstStyle/>
          <a:p>
            <a:r>
              <a:rPr lang="en-US" sz="4000" dirty="0">
                <a:latin typeface="Times" panose="02020603050405020304" pitchFamily="18" charset="0"/>
                <a:ea typeface="Yu Gothic" panose="020B0400000000000000" pitchFamily="34" charset="-128"/>
                <a:cs typeface="Times" panose="02020603050405020304" pitchFamily="18" charset="0"/>
              </a:rPr>
              <a:t>WEB FARES</a:t>
            </a:r>
            <a:endParaRPr lang="vi-VN" sz="4000" dirty="0">
              <a:latin typeface="Times" panose="02020603050405020304" pitchFamily="18" charset="0"/>
              <a:ea typeface="Yu Gothic" panose="020B0400000000000000" pitchFamily="34" charset="-128"/>
              <a:cs typeface="Times" panose="02020603050405020304" pitchFamily="18" charset="0"/>
            </a:endParaRPr>
          </a:p>
        </p:txBody>
      </p:sp>
      <p:sp>
        <p:nvSpPr>
          <p:cNvPr id="7" name="Content Placeholder 2"/>
          <p:cNvSpPr>
            <a:spLocks noGrp="1"/>
          </p:cNvSpPr>
          <p:nvPr>
            <p:ph idx="1"/>
          </p:nvPr>
        </p:nvSpPr>
        <p:spPr>
          <a:xfrm>
            <a:off x="1988456" y="1791772"/>
            <a:ext cx="8577944" cy="4221163"/>
          </a:xfrm>
        </p:spPr>
        <p:txBody>
          <a:bodyPr>
            <a:normAutofit/>
          </a:bodyPr>
          <a:lstStyle/>
          <a:p>
            <a:r>
              <a:rPr lang="en-US" sz="2500" dirty="0">
                <a:latin typeface="Times New Roman" panose="02020603050405020304" pitchFamily="18" charset="0"/>
                <a:cs typeface="Times New Roman" panose="02020603050405020304" pitchFamily="18" charset="0"/>
              </a:rPr>
              <a:t>INFARE</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AIRCUBE</a:t>
            </a:r>
          </a:p>
          <a:p>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PLP integration </a:t>
            </a:r>
          </a:p>
        </p:txBody>
      </p:sp>
      <p:pic>
        <p:nvPicPr>
          <p:cNvPr id="7170" name="Picture 2" descr="Vietnam Airlin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7051" y="3514964"/>
            <a:ext cx="1113667" cy="8352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Vietnam Airlin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7051" y="2550052"/>
            <a:ext cx="1113667" cy="8352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Vietnam Airlines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7053" y="1637662"/>
            <a:ext cx="1113667" cy="8352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994776" y="5912738"/>
            <a:ext cx="5993027" cy="477054"/>
          </a:xfrm>
          <a:prstGeom prst="rect">
            <a:avLst/>
          </a:prstGeom>
          <a:noFill/>
        </p:spPr>
        <p:txBody>
          <a:bodyPr wrap="square" rtlCol="0">
            <a:spAutoFit/>
          </a:bodyPr>
          <a:lstStyle/>
          <a:p>
            <a:r>
              <a:rPr lang="en-US" sz="2500">
                <a:latin typeface="Times New Roman" panose="02020603050405020304" pitchFamily="18" charset="0"/>
                <a:cs typeface="Times New Roman" panose="02020603050405020304" pitchFamily="18" charset="0"/>
              </a:rPr>
              <a:t>PRM </a:t>
            </a:r>
            <a:r>
              <a:rPr lang="en-US" sz="2500" dirty="0">
                <a:latin typeface="Times New Roman" panose="02020603050405020304" pitchFamily="18" charset="0"/>
                <a:cs typeface="Times New Roman" panose="02020603050405020304" pitchFamily="18" charset="0"/>
              </a:rPr>
              <a:t>@ Hanoi, March 2019</a:t>
            </a:r>
          </a:p>
        </p:txBody>
      </p:sp>
    </p:spTree>
    <p:extLst>
      <p:ext uri="{BB962C8B-B14F-4D97-AF65-F5344CB8AC3E}">
        <p14:creationId xmlns:p14="http://schemas.microsoft.com/office/powerpoint/2010/main" val="433804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130630"/>
            <a:ext cx="10515600" cy="457199"/>
          </a:xfrm>
        </p:spPr>
        <p:txBody>
          <a:bodyPr>
            <a:normAutofit fontScale="90000"/>
          </a:bodyPr>
          <a:lstStyle/>
          <a:p>
            <a:r>
              <a:rPr lang="en-US" dirty="0"/>
              <a:t>Basic Function: Latest Price</a:t>
            </a:r>
          </a:p>
        </p:txBody>
      </p:sp>
      <p:pic>
        <p:nvPicPr>
          <p:cNvPr id="4" name="Content Placeholder 3"/>
          <p:cNvPicPr>
            <a:picLocks noGrp="1" noChangeAspect="1"/>
          </p:cNvPicPr>
          <p:nvPr>
            <p:ph idx="1"/>
          </p:nvPr>
        </p:nvPicPr>
        <p:blipFill>
          <a:blip r:embed="rId2"/>
          <a:stretch>
            <a:fillRect/>
          </a:stretch>
        </p:blipFill>
        <p:spPr>
          <a:xfrm>
            <a:off x="525074" y="1013301"/>
            <a:ext cx="10390576" cy="5844699"/>
          </a:xfrm>
          <a:prstGeom prst="rect">
            <a:avLst/>
          </a:prstGeom>
        </p:spPr>
      </p:pic>
      <p:sp>
        <p:nvSpPr>
          <p:cNvPr id="5" name="TextBox 4"/>
          <p:cNvSpPr txBox="1"/>
          <p:nvPr/>
        </p:nvSpPr>
        <p:spPr>
          <a:xfrm>
            <a:off x="960120" y="587829"/>
            <a:ext cx="3943350" cy="369332"/>
          </a:xfrm>
          <a:prstGeom prst="rect">
            <a:avLst/>
          </a:prstGeom>
          <a:noFill/>
        </p:spPr>
        <p:txBody>
          <a:bodyPr wrap="square" rtlCol="0">
            <a:spAutoFit/>
          </a:bodyPr>
          <a:lstStyle/>
          <a:p>
            <a:r>
              <a:rPr lang="en-US" dirty="0"/>
              <a:t>Click on Airlines to </a:t>
            </a:r>
            <a:r>
              <a:rPr lang="en-US" dirty="0" err="1"/>
              <a:t>Elimite</a:t>
            </a:r>
            <a:r>
              <a:rPr lang="en-US" dirty="0"/>
              <a:t>/Add Airlines</a:t>
            </a:r>
          </a:p>
        </p:txBody>
      </p:sp>
    </p:spTree>
    <p:extLst>
      <p:ext uri="{BB962C8B-B14F-4D97-AF65-F5344CB8AC3E}">
        <p14:creationId xmlns:p14="http://schemas.microsoft.com/office/powerpoint/2010/main" val="1128506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130630"/>
            <a:ext cx="10515600" cy="457199"/>
          </a:xfrm>
        </p:spPr>
        <p:txBody>
          <a:bodyPr>
            <a:normAutofit fontScale="90000"/>
          </a:bodyPr>
          <a:lstStyle/>
          <a:p>
            <a:r>
              <a:rPr lang="en-US" dirty="0"/>
              <a:t>Basic Function: Latest Price</a:t>
            </a:r>
          </a:p>
        </p:txBody>
      </p:sp>
      <p:sp>
        <p:nvSpPr>
          <p:cNvPr id="5" name="TextBox 4"/>
          <p:cNvSpPr txBox="1"/>
          <p:nvPr/>
        </p:nvSpPr>
        <p:spPr>
          <a:xfrm>
            <a:off x="960120" y="587829"/>
            <a:ext cx="3943350" cy="369332"/>
          </a:xfrm>
          <a:prstGeom prst="rect">
            <a:avLst/>
          </a:prstGeom>
          <a:noFill/>
        </p:spPr>
        <p:txBody>
          <a:bodyPr wrap="square" rtlCol="0">
            <a:spAutoFit/>
          </a:bodyPr>
          <a:lstStyle/>
          <a:p>
            <a:r>
              <a:rPr lang="en-US" dirty="0"/>
              <a:t>Choose Reference to </a:t>
            </a:r>
            <a:r>
              <a:rPr lang="en-US" b="1" dirty="0"/>
              <a:t>BOLD</a:t>
            </a:r>
            <a:r>
              <a:rPr lang="en-US" dirty="0"/>
              <a:t> the fare line</a:t>
            </a:r>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596900" y="985156"/>
            <a:ext cx="10515600" cy="5915025"/>
          </a:xfrm>
          <a:prstGeom prst="rect">
            <a:avLst/>
          </a:prstGeom>
        </p:spPr>
      </p:pic>
    </p:spTree>
    <p:extLst>
      <p:ext uri="{BB962C8B-B14F-4D97-AF65-F5344CB8AC3E}">
        <p14:creationId xmlns:p14="http://schemas.microsoft.com/office/powerpoint/2010/main" val="156504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130630"/>
            <a:ext cx="10515600" cy="457199"/>
          </a:xfrm>
        </p:spPr>
        <p:txBody>
          <a:bodyPr>
            <a:normAutofit fontScale="90000"/>
          </a:bodyPr>
          <a:lstStyle/>
          <a:p>
            <a:r>
              <a:rPr lang="en-US" dirty="0"/>
              <a:t>Basic Function: Latest Price</a:t>
            </a:r>
          </a:p>
        </p:txBody>
      </p:sp>
      <p:sp>
        <p:nvSpPr>
          <p:cNvPr id="5" name="TextBox 4"/>
          <p:cNvSpPr txBox="1"/>
          <p:nvPr/>
        </p:nvSpPr>
        <p:spPr>
          <a:xfrm>
            <a:off x="960120" y="587829"/>
            <a:ext cx="3943350" cy="369332"/>
          </a:xfrm>
          <a:prstGeom prst="rect">
            <a:avLst/>
          </a:prstGeom>
          <a:noFill/>
        </p:spPr>
        <p:txBody>
          <a:bodyPr wrap="square" rtlCol="0">
            <a:spAutoFit/>
          </a:bodyPr>
          <a:lstStyle/>
          <a:p>
            <a:r>
              <a:rPr lang="en-US" dirty="0"/>
              <a:t>Click on Fares to see details</a:t>
            </a:r>
          </a:p>
        </p:txBody>
      </p:sp>
      <p:pic>
        <p:nvPicPr>
          <p:cNvPr id="4" name="Content Placeholder 3"/>
          <p:cNvPicPr>
            <a:picLocks noGrp="1" noChangeAspect="1"/>
          </p:cNvPicPr>
          <p:nvPr>
            <p:ph idx="1"/>
          </p:nvPr>
        </p:nvPicPr>
        <p:blipFill>
          <a:blip r:embed="rId2"/>
          <a:stretch>
            <a:fillRect/>
          </a:stretch>
        </p:blipFill>
        <p:spPr>
          <a:xfrm>
            <a:off x="772886" y="1165224"/>
            <a:ext cx="10111014" cy="5687445"/>
          </a:xfrm>
          <a:prstGeom prst="rect">
            <a:avLst/>
          </a:prstGeom>
        </p:spPr>
      </p:pic>
    </p:spTree>
    <p:extLst>
      <p:ext uri="{BB962C8B-B14F-4D97-AF65-F5344CB8AC3E}">
        <p14:creationId xmlns:p14="http://schemas.microsoft.com/office/powerpoint/2010/main" val="1280547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130630"/>
            <a:ext cx="10515600" cy="457199"/>
          </a:xfrm>
        </p:spPr>
        <p:txBody>
          <a:bodyPr>
            <a:normAutofit fontScale="90000"/>
          </a:bodyPr>
          <a:lstStyle/>
          <a:p>
            <a:r>
              <a:rPr lang="en-US" dirty="0"/>
              <a:t>Basic Function: Latest Price</a:t>
            </a:r>
          </a:p>
        </p:txBody>
      </p:sp>
      <p:sp>
        <p:nvSpPr>
          <p:cNvPr id="5" name="TextBox 4"/>
          <p:cNvSpPr txBox="1"/>
          <p:nvPr/>
        </p:nvSpPr>
        <p:spPr>
          <a:xfrm>
            <a:off x="960120" y="587829"/>
            <a:ext cx="3943350" cy="369332"/>
          </a:xfrm>
          <a:prstGeom prst="rect">
            <a:avLst/>
          </a:prstGeom>
          <a:noFill/>
        </p:spPr>
        <p:txBody>
          <a:bodyPr wrap="square" rtlCol="0">
            <a:spAutoFit/>
          </a:bodyPr>
          <a:lstStyle/>
          <a:p>
            <a:r>
              <a:rPr lang="en-US" dirty="0"/>
              <a:t>Slides between 2 points to zoom out</a:t>
            </a:r>
          </a:p>
        </p:txBody>
      </p:sp>
      <p:pic>
        <p:nvPicPr>
          <p:cNvPr id="6" name="Content Placeholder 3"/>
          <p:cNvPicPr>
            <a:picLocks noChangeAspect="1"/>
          </p:cNvPicPr>
          <p:nvPr/>
        </p:nvPicPr>
        <p:blipFill>
          <a:blip r:embed="rId2"/>
          <a:stretch>
            <a:fillRect/>
          </a:stretch>
        </p:blipFill>
        <p:spPr>
          <a:xfrm>
            <a:off x="200099" y="1228740"/>
            <a:ext cx="10007572" cy="5629259"/>
          </a:xfrm>
          <a:prstGeom prst="rect">
            <a:avLst/>
          </a:prstGeom>
        </p:spPr>
      </p:pic>
      <p:pic>
        <p:nvPicPr>
          <p:cNvPr id="7" name="Content Placeholder 6"/>
          <p:cNvPicPr>
            <a:picLocks noGrp="1" noChangeAspect="1"/>
          </p:cNvPicPr>
          <p:nvPr>
            <p:ph idx="1"/>
          </p:nvPr>
        </p:nvPicPr>
        <p:blipFill>
          <a:blip r:embed="rId3"/>
          <a:stretch>
            <a:fillRect/>
          </a:stretch>
        </p:blipFill>
        <p:spPr>
          <a:xfrm>
            <a:off x="5508257" y="1228740"/>
            <a:ext cx="7735712" cy="5629260"/>
          </a:xfrm>
          <a:prstGeom prst="rect">
            <a:avLst/>
          </a:prstGeom>
        </p:spPr>
      </p:pic>
      <p:sp>
        <p:nvSpPr>
          <p:cNvPr id="8" name="TextBox 7"/>
          <p:cNvSpPr txBox="1"/>
          <p:nvPr/>
        </p:nvSpPr>
        <p:spPr>
          <a:xfrm>
            <a:off x="1235034" y="957161"/>
            <a:ext cx="2980706" cy="369332"/>
          </a:xfrm>
          <a:prstGeom prst="rect">
            <a:avLst/>
          </a:prstGeom>
          <a:noFill/>
        </p:spPr>
        <p:txBody>
          <a:bodyPr wrap="square" rtlCol="0">
            <a:spAutoFit/>
          </a:bodyPr>
          <a:lstStyle/>
          <a:p>
            <a:r>
              <a:rPr lang="en-US" dirty="0">
                <a:solidFill>
                  <a:srgbClr val="FF0000"/>
                </a:solidFill>
              </a:rPr>
              <a:t>Before</a:t>
            </a:r>
          </a:p>
        </p:txBody>
      </p:sp>
      <p:sp>
        <p:nvSpPr>
          <p:cNvPr id="9" name="TextBox 8"/>
          <p:cNvSpPr txBox="1"/>
          <p:nvPr/>
        </p:nvSpPr>
        <p:spPr>
          <a:xfrm>
            <a:off x="8033545" y="908285"/>
            <a:ext cx="2980706" cy="369332"/>
          </a:xfrm>
          <a:prstGeom prst="rect">
            <a:avLst/>
          </a:prstGeom>
          <a:noFill/>
        </p:spPr>
        <p:txBody>
          <a:bodyPr wrap="square" rtlCol="0">
            <a:spAutoFit/>
          </a:bodyPr>
          <a:lstStyle/>
          <a:p>
            <a:r>
              <a:rPr lang="en-US" dirty="0">
                <a:solidFill>
                  <a:srgbClr val="FF0000"/>
                </a:solidFill>
              </a:rPr>
              <a:t>After</a:t>
            </a:r>
          </a:p>
        </p:txBody>
      </p:sp>
    </p:spTree>
    <p:extLst>
      <p:ext uri="{BB962C8B-B14F-4D97-AF65-F5344CB8AC3E}">
        <p14:creationId xmlns:p14="http://schemas.microsoft.com/office/powerpoint/2010/main" val="3347477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130630"/>
            <a:ext cx="10515600" cy="457199"/>
          </a:xfrm>
        </p:spPr>
        <p:txBody>
          <a:bodyPr>
            <a:normAutofit fontScale="90000"/>
          </a:bodyPr>
          <a:lstStyle/>
          <a:p>
            <a:r>
              <a:rPr lang="en-US" dirty="0"/>
              <a:t>Basic Function: Latest Price</a:t>
            </a:r>
          </a:p>
        </p:txBody>
      </p:sp>
      <p:sp>
        <p:nvSpPr>
          <p:cNvPr id="5" name="TextBox 4"/>
          <p:cNvSpPr txBox="1"/>
          <p:nvPr/>
        </p:nvSpPr>
        <p:spPr>
          <a:xfrm>
            <a:off x="960120" y="587829"/>
            <a:ext cx="6746966" cy="369332"/>
          </a:xfrm>
          <a:prstGeom prst="rect">
            <a:avLst/>
          </a:prstGeom>
          <a:noFill/>
        </p:spPr>
        <p:txBody>
          <a:bodyPr wrap="square" rtlCol="0">
            <a:spAutoFit/>
          </a:bodyPr>
          <a:lstStyle/>
          <a:p>
            <a:r>
              <a:rPr lang="en-US" dirty="0"/>
              <a:t>Pull Slider below to extend/shrink the travel date range</a:t>
            </a:r>
          </a:p>
        </p:txBody>
      </p:sp>
      <p:pic>
        <p:nvPicPr>
          <p:cNvPr id="11" name="Content Placeholder 10"/>
          <p:cNvPicPr>
            <a:picLocks noGrp="1" noChangeAspect="1"/>
          </p:cNvPicPr>
          <p:nvPr>
            <p:ph idx="1"/>
          </p:nvPr>
        </p:nvPicPr>
        <p:blipFill>
          <a:blip r:embed="rId2"/>
          <a:stretch>
            <a:fillRect/>
          </a:stretch>
        </p:blipFill>
        <p:spPr>
          <a:xfrm>
            <a:off x="250910" y="1045028"/>
            <a:ext cx="10883950" cy="5598018"/>
          </a:xfrm>
          <a:prstGeom prst="rect">
            <a:avLst/>
          </a:prstGeom>
        </p:spPr>
      </p:pic>
    </p:spTree>
    <p:extLst>
      <p:ext uri="{BB962C8B-B14F-4D97-AF65-F5344CB8AC3E}">
        <p14:creationId xmlns:p14="http://schemas.microsoft.com/office/powerpoint/2010/main" val="54873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130630"/>
            <a:ext cx="10515600" cy="457199"/>
          </a:xfrm>
        </p:spPr>
        <p:txBody>
          <a:bodyPr>
            <a:normAutofit fontScale="90000"/>
          </a:bodyPr>
          <a:lstStyle/>
          <a:p>
            <a:r>
              <a:rPr lang="en-US" dirty="0"/>
              <a:t>Basic Function: Latest Price</a:t>
            </a:r>
          </a:p>
        </p:txBody>
      </p:sp>
      <p:sp>
        <p:nvSpPr>
          <p:cNvPr id="5" name="TextBox 4"/>
          <p:cNvSpPr txBox="1"/>
          <p:nvPr/>
        </p:nvSpPr>
        <p:spPr>
          <a:xfrm>
            <a:off x="960120" y="587829"/>
            <a:ext cx="6746966" cy="369332"/>
          </a:xfrm>
          <a:prstGeom prst="rect">
            <a:avLst/>
          </a:prstGeom>
          <a:noFill/>
        </p:spPr>
        <p:txBody>
          <a:bodyPr wrap="square" rtlCol="0">
            <a:spAutoFit/>
          </a:bodyPr>
          <a:lstStyle/>
          <a:p>
            <a:r>
              <a:rPr lang="en-US" dirty="0"/>
              <a:t>Pull Slider below to extend/shrink the travel date range</a:t>
            </a:r>
          </a:p>
        </p:txBody>
      </p:sp>
      <p:pic>
        <p:nvPicPr>
          <p:cNvPr id="11" name="Content Placeholder 10"/>
          <p:cNvPicPr>
            <a:picLocks noGrp="1" noChangeAspect="1"/>
          </p:cNvPicPr>
          <p:nvPr>
            <p:ph idx="1"/>
          </p:nvPr>
        </p:nvPicPr>
        <p:blipFill>
          <a:blip r:embed="rId2"/>
          <a:stretch>
            <a:fillRect/>
          </a:stretch>
        </p:blipFill>
        <p:spPr>
          <a:xfrm>
            <a:off x="250910" y="1045028"/>
            <a:ext cx="10883950" cy="5598018"/>
          </a:xfrm>
          <a:prstGeom prst="rect">
            <a:avLst/>
          </a:prstGeom>
        </p:spPr>
      </p:pic>
    </p:spTree>
    <p:extLst>
      <p:ext uri="{BB962C8B-B14F-4D97-AF65-F5344CB8AC3E}">
        <p14:creationId xmlns:p14="http://schemas.microsoft.com/office/powerpoint/2010/main" val="1211705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130630"/>
            <a:ext cx="10515600" cy="457199"/>
          </a:xfrm>
        </p:spPr>
        <p:txBody>
          <a:bodyPr>
            <a:normAutofit fontScale="90000"/>
          </a:bodyPr>
          <a:lstStyle/>
          <a:p>
            <a:r>
              <a:rPr lang="en-US" dirty="0"/>
              <a:t>Basic Function: Latest Price</a:t>
            </a:r>
          </a:p>
        </p:txBody>
      </p:sp>
      <p:sp>
        <p:nvSpPr>
          <p:cNvPr id="5" name="TextBox 4"/>
          <p:cNvSpPr txBox="1"/>
          <p:nvPr/>
        </p:nvSpPr>
        <p:spPr>
          <a:xfrm>
            <a:off x="2384157" y="1545957"/>
            <a:ext cx="6746966" cy="369332"/>
          </a:xfrm>
          <a:prstGeom prst="rect">
            <a:avLst/>
          </a:prstGeom>
          <a:noFill/>
        </p:spPr>
        <p:txBody>
          <a:bodyPr wrap="square" rtlCol="0">
            <a:spAutoFit/>
          </a:bodyPr>
          <a:lstStyle/>
          <a:p>
            <a:r>
              <a:rPr lang="en-US" dirty="0"/>
              <a:t>Number of Stop over: Only direct flights, Max 1 stop or Max 2 stops. </a:t>
            </a:r>
          </a:p>
        </p:txBody>
      </p:sp>
      <p:pic>
        <p:nvPicPr>
          <p:cNvPr id="4" name="Picture 3"/>
          <p:cNvPicPr>
            <a:picLocks noChangeAspect="1"/>
          </p:cNvPicPr>
          <p:nvPr/>
        </p:nvPicPr>
        <p:blipFill>
          <a:blip r:embed="rId2"/>
          <a:stretch>
            <a:fillRect/>
          </a:stretch>
        </p:blipFill>
        <p:spPr>
          <a:xfrm>
            <a:off x="359715" y="587829"/>
            <a:ext cx="2024442" cy="6454610"/>
          </a:xfrm>
          <a:prstGeom prst="rect">
            <a:avLst/>
          </a:prstGeom>
        </p:spPr>
      </p:pic>
      <p:sp>
        <p:nvSpPr>
          <p:cNvPr id="7" name="TextBox 6"/>
          <p:cNvSpPr txBox="1"/>
          <p:nvPr/>
        </p:nvSpPr>
        <p:spPr>
          <a:xfrm>
            <a:off x="2384157" y="2372488"/>
            <a:ext cx="6746966" cy="369332"/>
          </a:xfrm>
          <a:prstGeom prst="rect">
            <a:avLst/>
          </a:prstGeom>
          <a:noFill/>
        </p:spPr>
        <p:txBody>
          <a:bodyPr wrap="square" rtlCol="0">
            <a:spAutoFit/>
          </a:bodyPr>
          <a:lstStyle/>
          <a:p>
            <a:r>
              <a:rPr lang="en-US" dirty="0"/>
              <a:t>Outbound Date of week</a:t>
            </a:r>
          </a:p>
        </p:txBody>
      </p:sp>
      <p:sp>
        <p:nvSpPr>
          <p:cNvPr id="8" name="TextBox 7"/>
          <p:cNvSpPr txBox="1"/>
          <p:nvPr/>
        </p:nvSpPr>
        <p:spPr>
          <a:xfrm>
            <a:off x="2491035" y="697561"/>
            <a:ext cx="6746966" cy="369332"/>
          </a:xfrm>
          <a:prstGeom prst="rect">
            <a:avLst/>
          </a:prstGeom>
          <a:noFill/>
        </p:spPr>
        <p:txBody>
          <a:bodyPr wrap="square" rtlCol="0">
            <a:spAutoFit/>
          </a:bodyPr>
          <a:lstStyle/>
          <a:p>
            <a:r>
              <a:rPr lang="en-US" b="1" u="sng" dirty="0"/>
              <a:t>Filter Options</a:t>
            </a:r>
          </a:p>
        </p:txBody>
      </p:sp>
      <p:sp>
        <p:nvSpPr>
          <p:cNvPr id="9" name="TextBox 8"/>
          <p:cNvSpPr txBox="1"/>
          <p:nvPr/>
        </p:nvSpPr>
        <p:spPr>
          <a:xfrm>
            <a:off x="2384157" y="3014353"/>
            <a:ext cx="6746966" cy="369332"/>
          </a:xfrm>
          <a:prstGeom prst="rect">
            <a:avLst/>
          </a:prstGeom>
          <a:noFill/>
        </p:spPr>
        <p:txBody>
          <a:bodyPr wrap="square" rtlCol="0">
            <a:spAutoFit/>
          </a:bodyPr>
          <a:lstStyle/>
          <a:p>
            <a:r>
              <a:rPr lang="en-US" dirty="0"/>
              <a:t>Time of Outbound/Departure</a:t>
            </a:r>
          </a:p>
        </p:txBody>
      </p:sp>
      <p:sp>
        <p:nvSpPr>
          <p:cNvPr id="10" name="TextBox 9"/>
          <p:cNvSpPr txBox="1"/>
          <p:nvPr/>
        </p:nvSpPr>
        <p:spPr>
          <a:xfrm>
            <a:off x="2384157" y="3656218"/>
            <a:ext cx="6746966" cy="369332"/>
          </a:xfrm>
          <a:prstGeom prst="rect">
            <a:avLst/>
          </a:prstGeom>
          <a:noFill/>
        </p:spPr>
        <p:txBody>
          <a:bodyPr wrap="square" rtlCol="0">
            <a:spAutoFit/>
          </a:bodyPr>
          <a:lstStyle/>
          <a:p>
            <a:r>
              <a:rPr lang="en-US" dirty="0"/>
              <a:t>Duration: total flight time</a:t>
            </a:r>
          </a:p>
        </p:txBody>
      </p:sp>
      <p:sp>
        <p:nvSpPr>
          <p:cNvPr id="12" name="TextBox 11"/>
          <p:cNvSpPr txBox="1"/>
          <p:nvPr/>
        </p:nvSpPr>
        <p:spPr>
          <a:xfrm>
            <a:off x="2384157" y="4707463"/>
            <a:ext cx="6746966" cy="369332"/>
          </a:xfrm>
          <a:prstGeom prst="rect">
            <a:avLst/>
          </a:prstGeom>
          <a:noFill/>
        </p:spPr>
        <p:txBody>
          <a:bodyPr wrap="square" rtlCol="0">
            <a:spAutoFit/>
          </a:bodyPr>
          <a:lstStyle/>
          <a:p>
            <a:r>
              <a:rPr lang="en-US" i="1" dirty="0"/>
              <a:t>Same for inbound</a:t>
            </a:r>
          </a:p>
        </p:txBody>
      </p:sp>
      <p:sp>
        <p:nvSpPr>
          <p:cNvPr id="13" name="TextBox 12"/>
          <p:cNvSpPr txBox="1"/>
          <p:nvPr/>
        </p:nvSpPr>
        <p:spPr>
          <a:xfrm>
            <a:off x="2384157" y="6488668"/>
            <a:ext cx="6746966" cy="369332"/>
          </a:xfrm>
          <a:prstGeom prst="rect">
            <a:avLst/>
          </a:prstGeom>
          <a:noFill/>
        </p:spPr>
        <p:txBody>
          <a:bodyPr wrap="square" rtlCol="0">
            <a:spAutoFit/>
          </a:bodyPr>
          <a:lstStyle/>
          <a:p>
            <a:r>
              <a:rPr lang="en-US" i="1" dirty="0"/>
              <a:t>Save and Name filters for later use</a:t>
            </a:r>
          </a:p>
        </p:txBody>
      </p:sp>
    </p:spTree>
    <p:extLst>
      <p:ext uri="{BB962C8B-B14F-4D97-AF65-F5344CB8AC3E}">
        <p14:creationId xmlns:p14="http://schemas.microsoft.com/office/powerpoint/2010/main" val="4261516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130630"/>
            <a:ext cx="10515600" cy="457199"/>
          </a:xfrm>
        </p:spPr>
        <p:txBody>
          <a:bodyPr>
            <a:normAutofit fontScale="90000"/>
          </a:bodyPr>
          <a:lstStyle/>
          <a:p>
            <a:r>
              <a:rPr lang="en-US" dirty="0"/>
              <a:t>Basic Function: Latest Price</a:t>
            </a:r>
          </a:p>
        </p:txBody>
      </p:sp>
      <p:sp>
        <p:nvSpPr>
          <p:cNvPr id="8" name="TextBox 7"/>
          <p:cNvSpPr txBox="1"/>
          <p:nvPr/>
        </p:nvSpPr>
        <p:spPr>
          <a:xfrm>
            <a:off x="772886" y="697561"/>
            <a:ext cx="8465115" cy="369332"/>
          </a:xfrm>
          <a:prstGeom prst="rect">
            <a:avLst/>
          </a:prstGeom>
          <a:noFill/>
        </p:spPr>
        <p:txBody>
          <a:bodyPr wrap="square" rtlCol="0">
            <a:spAutoFit/>
          </a:bodyPr>
          <a:lstStyle/>
          <a:p>
            <a:r>
              <a:rPr lang="en-US" b="1" u="sng" dirty="0"/>
              <a:t>Show data in Table and Export to Excel/CSV</a:t>
            </a:r>
          </a:p>
        </p:txBody>
      </p:sp>
      <p:pic>
        <p:nvPicPr>
          <p:cNvPr id="6" name="Picture 5"/>
          <p:cNvPicPr>
            <a:picLocks noChangeAspect="1"/>
          </p:cNvPicPr>
          <p:nvPr/>
        </p:nvPicPr>
        <p:blipFill>
          <a:blip r:embed="rId2"/>
          <a:stretch>
            <a:fillRect/>
          </a:stretch>
        </p:blipFill>
        <p:spPr>
          <a:xfrm>
            <a:off x="377370" y="1207020"/>
            <a:ext cx="11814629" cy="5650980"/>
          </a:xfrm>
          <a:prstGeom prst="rect">
            <a:avLst/>
          </a:prstGeom>
        </p:spPr>
      </p:pic>
    </p:spTree>
    <p:extLst>
      <p:ext uri="{BB962C8B-B14F-4D97-AF65-F5344CB8AC3E}">
        <p14:creationId xmlns:p14="http://schemas.microsoft.com/office/powerpoint/2010/main" val="1914199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2643" y="1306286"/>
            <a:ext cx="10878633" cy="5551714"/>
          </a:xfrm>
          <a:prstGeom prst="rect">
            <a:avLst/>
          </a:prstGeom>
        </p:spPr>
      </p:pic>
      <p:sp>
        <p:nvSpPr>
          <p:cNvPr id="5" name="Title 1"/>
          <p:cNvSpPr txBox="1">
            <a:spLocks/>
          </p:cNvSpPr>
          <p:nvPr/>
        </p:nvSpPr>
        <p:spPr>
          <a:xfrm>
            <a:off x="772886" y="130630"/>
            <a:ext cx="10515600" cy="457199"/>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Basic Function: Latest Price</a:t>
            </a:r>
          </a:p>
        </p:txBody>
      </p:sp>
      <p:sp>
        <p:nvSpPr>
          <p:cNvPr id="6" name="TextBox 5"/>
          <p:cNvSpPr txBox="1"/>
          <p:nvPr/>
        </p:nvSpPr>
        <p:spPr>
          <a:xfrm>
            <a:off x="772886" y="697561"/>
            <a:ext cx="8465115" cy="369332"/>
          </a:xfrm>
          <a:prstGeom prst="rect">
            <a:avLst/>
          </a:prstGeom>
          <a:noFill/>
        </p:spPr>
        <p:txBody>
          <a:bodyPr wrap="square" rtlCol="0">
            <a:spAutoFit/>
          </a:bodyPr>
          <a:lstStyle/>
          <a:p>
            <a:r>
              <a:rPr lang="en-US" b="1" u="sng" dirty="0"/>
              <a:t>Use flight mode to select/narrow/shortlist flights and schedule</a:t>
            </a:r>
          </a:p>
        </p:txBody>
      </p:sp>
    </p:spTree>
    <p:extLst>
      <p:ext uri="{BB962C8B-B14F-4D97-AF65-F5344CB8AC3E}">
        <p14:creationId xmlns:p14="http://schemas.microsoft.com/office/powerpoint/2010/main" val="2721876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72886" y="130630"/>
            <a:ext cx="10515600" cy="45719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Basic Function: Price Evaluation</a:t>
            </a:r>
          </a:p>
        </p:txBody>
      </p:sp>
      <p:sp>
        <p:nvSpPr>
          <p:cNvPr id="6" name="TextBox 5"/>
          <p:cNvSpPr txBox="1"/>
          <p:nvPr/>
        </p:nvSpPr>
        <p:spPr>
          <a:xfrm>
            <a:off x="772886" y="587829"/>
            <a:ext cx="11102884" cy="369332"/>
          </a:xfrm>
          <a:prstGeom prst="rect">
            <a:avLst/>
          </a:prstGeom>
          <a:noFill/>
        </p:spPr>
        <p:txBody>
          <a:bodyPr wrap="square" rtlCol="0">
            <a:spAutoFit/>
          </a:bodyPr>
          <a:lstStyle/>
          <a:p>
            <a:r>
              <a:rPr lang="en-US" b="1" u="sng" dirty="0"/>
              <a:t>Fares by Days before departure: </a:t>
            </a:r>
            <a:r>
              <a:rPr lang="en-US" dirty="0"/>
              <a:t>How Price changes closer to departure date for the same departure date </a:t>
            </a:r>
            <a:endParaRPr lang="en-US" b="1" u="sng" dirty="0"/>
          </a:p>
        </p:txBody>
      </p:sp>
      <p:sp>
        <p:nvSpPr>
          <p:cNvPr id="7" name="Content Placeholder 6"/>
          <p:cNvSpPr>
            <a:spLocks noGrp="1"/>
          </p:cNvSpPr>
          <p:nvPr>
            <p:ph idx="1"/>
          </p:nvPr>
        </p:nvSpPr>
        <p:spPr/>
        <p:txBody>
          <a:bodyPr/>
          <a:lstStyle/>
          <a:p>
            <a:endParaRPr lang="en-US"/>
          </a:p>
        </p:txBody>
      </p:sp>
      <p:pic>
        <p:nvPicPr>
          <p:cNvPr id="9" name="Picture 8"/>
          <p:cNvPicPr>
            <a:picLocks noChangeAspect="1"/>
          </p:cNvPicPr>
          <p:nvPr/>
        </p:nvPicPr>
        <p:blipFill>
          <a:blip r:embed="rId2"/>
          <a:stretch>
            <a:fillRect/>
          </a:stretch>
        </p:blipFill>
        <p:spPr>
          <a:xfrm>
            <a:off x="209551" y="917878"/>
            <a:ext cx="10744200" cy="5476511"/>
          </a:xfrm>
          <a:prstGeom prst="rect">
            <a:avLst/>
          </a:prstGeom>
        </p:spPr>
      </p:pic>
    </p:spTree>
    <p:extLst>
      <p:ext uri="{BB962C8B-B14F-4D97-AF65-F5344CB8AC3E}">
        <p14:creationId xmlns:p14="http://schemas.microsoft.com/office/powerpoint/2010/main" val="329048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320" y="542862"/>
            <a:ext cx="8229600" cy="873454"/>
          </a:xfrm>
        </p:spPr>
        <p:txBody>
          <a:bodyPr>
            <a:normAutofit/>
          </a:bodyPr>
          <a:lstStyle/>
          <a:p>
            <a:r>
              <a:rPr lang="en-AU" sz="4000" dirty="0">
                <a:latin typeface="Times New Roman" panose="02020603050405020304" pitchFamily="18" charset="0"/>
                <a:cs typeface="Times New Roman" panose="02020603050405020304" pitchFamily="18" charset="0"/>
              </a:rPr>
              <a:t>WEB FARES – OVER VIEW</a:t>
            </a:r>
            <a:endParaRPr lang="en-US" sz="4000"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911860" y="979589"/>
            <a:ext cx="10676149" cy="5418667"/>
            <a:chOff x="911860" y="979589"/>
            <a:chExt cx="10676149" cy="5418667"/>
          </a:xfrm>
        </p:grpSpPr>
        <p:grpSp>
          <p:nvGrpSpPr>
            <p:cNvPr id="7" name="Group 6"/>
            <p:cNvGrpSpPr/>
            <p:nvPr/>
          </p:nvGrpSpPr>
          <p:grpSpPr>
            <a:xfrm>
              <a:off x="911860" y="979589"/>
              <a:ext cx="10472420" cy="5418667"/>
              <a:chOff x="2032000" y="719666"/>
              <a:chExt cx="9857740" cy="5418667"/>
            </a:xfrm>
          </p:grpSpPr>
          <p:graphicFrame>
            <p:nvGraphicFramePr>
              <p:cNvPr id="3" name="Diagram 2"/>
              <p:cNvGraphicFramePr/>
              <p:nvPr>
                <p:extLst>
                  <p:ext uri="{D42A27DB-BD31-4B8C-83A1-F6EECF244321}">
                    <p14:modId xmlns:p14="http://schemas.microsoft.com/office/powerpoint/2010/main" val="3792060612"/>
                  </p:ext>
                </p:extLst>
              </p:nvPr>
            </p:nvGraphicFramePr>
            <p:xfrm>
              <a:off x="2032000" y="719666"/>
              <a:ext cx="977519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Left-Right Arrow 4"/>
              <p:cNvSpPr/>
              <p:nvPr/>
            </p:nvSpPr>
            <p:spPr>
              <a:xfrm>
                <a:off x="2114550" y="4720590"/>
                <a:ext cx="6297930" cy="69723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388870" y="4914900"/>
                <a:ext cx="4697730" cy="369332"/>
              </a:xfrm>
              <a:prstGeom prst="rect">
                <a:avLst/>
              </a:prstGeom>
              <a:noFill/>
            </p:spPr>
            <p:txBody>
              <a:bodyPr wrap="square" rtlCol="0">
                <a:spAutoFit/>
              </a:bodyPr>
              <a:lstStyle/>
              <a:p>
                <a:r>
                  <a:rPr lang="en-US" dirty="0"/>
                  <a:t>Fares as filed, with no </a:t>
                </a:r>
                <a:r>
                  <a:rPr lang="en-US" dirty="0" err="1"/>
                  <a:t>Availibilty</a:t>
                </a:r>
                <a:r>
                  <a:rPr lang="en-US" dirty="0"/>
                  <a:t> </a:t>
                </a:r>
              </a:p>
            </p:txBody>
          </p:sp>
          <p:sp>
            <p:nvSpPr>
              <p:cNvPr id="8" name="Left-Right Arrow 7"/>
              <p:cNvSpPr/>
              <p:nvPr/>
            </p:nvSpPr>
            <p:spPr>
              <a:xfrm>
                <a:off x="8801100" y="4699574"/>
                <a:ext cx="3088640" cy="7182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8709265" y="5133954"/>
              <a:ext cx="2878744" cy="369332"/>
            </a:xfrm>
            <a:prstGeom prst="rect">
              <a:avLst/>
            </a:prstGeom>
            <a:noFill/>
          </p:spPr>
          <p:txBody>
            <a:bodyPr wrap="square" rtlCol="0">
              <a:spAutoFit/>
            </a:bodyPr>
            <a:lstStyle/>
            <a:p>
              <a:r>
                <a:rPr lang="en-US" dirty="0"/>
                <a:t>Fares as available</a:t>
              </a:r>
            </a:p>
          </p:txBody>
        </p:sp>
      </p:grpSp>
    </p:spTree>
    <p:extLst>
      <p:ext uri="{BB962C8B-B14F-4D97-AF65-F5344CB8AC3E}">
        <p14:creationId xmlns:p14="http://schemas.microsoft.com/office/powerpoint/2010/main" val="3232999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69972" y="0"/>
            <a:ext cx="11807161" cy="6858000"/>
          </a:xfrm>
          <a:prstGeom prst="rect">
            <a:avLst/>
          </a:prstGeom>
        </p:spPr>
      </p:pic>
      <p:sp>
        <p:nvSpPr>
          <p:cNvPr id="5" name="TextBox 4"/>
          <p:cNvSpPr txBox="1"/>
          <p:nvPr/>
        </p:nvSpPr>
        <p:spPr>
          <a:xfrm>
            <a:off x="4472941" y="946207"/>
            <a:ext cx="8465115" cy="369332"/>
          </a:xfrm>
          <a:prstGeom prst="rect">
            <a:avLst/>
          </a:prstGeom>
          <a:noFill/>
        </p:spPr>
        <p:txBody>
          <a:bodyPr wrap="square" rtlCol="0">
            <a:spAutoFit/>
          </a:bodyPr>
          <a:lstStyle/>
          <a:p>
            <a:r>
              <a:rPr lang="en-US" b="1" u="sng" dirty="0"/>
              <a:t>Swap between Price Evaluation and Latest Price</a:t>
            </a:r>
          </a:p>
        </p:txBody>
      </p:sp>
    </p:spTree>
    <p:extLst>
      <p:ext uri="{BB962C8B-B14F-4D97-AF65-F5344CB8AC3E}">
        <p14:creationId xmlns:p14="http://schemas.microsoft.com/office/powerpoint/2010/main" val="296495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72886" y="130630"/>
            <a:ext cx="10515600" cy="45719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Basic Function: Average Price.</a:t>
            </a:r>
          </a:p>
        </p:txBody>
      </p:sp>
      <p:sp>
        <p:nvSpPr>
          <p:cNvPr id="6" name="TextBox 5"/>
          <p:cNvSpPr txBox="1"/>
          <p:nvPr/>
        </p:nvSpPr>
        <p:spPr>
          <a:xfrm>
            <a:off x="772886" y="697561"/>
            <a:ext cx="10131334" cy="369332"/>
          </a:xfrm>
          <a:prstGeom prst="rect">
            <a:avLst/>
          </a:prstGeom>
          <a:noFill/>
        </p:spPr>
        <p:txBody>
          <a:bodyPr wrap="square" rtlCol="0">
            <a:spAutoFit/>
          </a:bodyPr>
          <a:lstStyle/>
          <a:p>
            <a:r>
              <a:rPr lang="en-US" b="1" u="sng" dirty="0"/>
              <a:t>Change Day before departures to see Average Fares for respective Numbers of observation</a:t>
            </a:r>
          </a:p>
        </p:txBody>
      </p:sp>
      <p:pic>
        <p:nvPicPr>
          <p:cNvPr id="3" name="Content Placeholder 2"/>
          <p:cNvPicPr>
            <a:picLocks noGrp="1" noChangeAspect="1"/>
          </p:cNvPicPr>
          <p:nvPr>
            <p:ph idx="1"/>
          </p:nvPr>
        </p:nvPicPr>
        <p:blipFill>
          <a:blip r:embed="rId2"/>
          <a:stretch>
            <a:fillRect/>
          </a:stretch>
        </p:blipFill>
        <p:spPr>
          <a:xfrm>
            <a:off x="273998" y="1280160"/>
            <a:ext cx="10823582" cy="5577839"/>
          </a:xfrm>
          <a:prstGeom prst="rect">
            <a:avLst/>
          </a:prstGeom>
        </p:spPr>
      </p:pic>
    </p:spTree>
    <p:extLst>
      <p:ext uri="{BB962C8B-B14F-4D97-AF65-F5344CB8AC3E}">
        <p14:creationId xmlns:p14="http://schemas.microsoft.com/office/powerpoint/2010/main" val="566624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72886" y="130630"/>
            <a:ext cx="10515600" cy="457199"/>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Basic Function: Price Distribution</a:t>
            </a:r>
          </a:p>
        </p:txBody>
      </p:sp>
      <p:sp>
        <p:nvSpPr>
          <p:cNvPr id="6" name="TextBox 5"/>
          <p:cNvSpPr txBox="1"/>
          <p:nvPr/>
        </p:nvSpPr>
        <p:spPr>
          <a:xfrm>
            <a:off x="300937" y="697561"/>
            <a:ext cx="10757588" cy="369332"/>
          </a:xfrm>
          <a:prstGeom prst="rect">
            <a:avLst/>
          </a:prstGeom>
          <a:noFill/>
        </p:spPr>
        <p:txBody>
          <a:bodyPr wrap="square" rtlCol="0">
            <a:spAutoFit/>
          </a:bodyPr>
          <a:lstStyle/>
          <a:p>
            <a:r>
              <a:rPr lang="en-US" b="1" u="sng" dirty="0"/>
              <a:t>Statistics of how many times fares fall into Low/Mid/High range base on DBD Bucket </a:t>
            </a:r>
            <a:r>
              <a:rPr lang="en-US" dirty="0"/>
              <a:t>(day before departure)</a:t>
            </a:r>
          </a:p>
        </p:txBody>
      </p:sp>
      <p:pic>
        <p:nvPicPr>
          <p:cNvPr id="4" name="Content Placeholder 3"/>
          <p:cNvPicPr>
            <a:picLocks noGrp="1" noChangeAspect="1"/>
          </p:cNvPicPr>
          <p:nvPr>
            <p:ph idx="1"/>
          </p:nvPr>
        </p:nvPicPr>
        <p:blipFill>
          <a:blip r:embed="rId2"/>
          <a:stretch>
            <a:fillRect/>
          </a:stretch>
        </p:blipFill>
        <p:spPr>
          <a:xfrm>
            <a:off x="300936" y="1176624"/>
            <a:ext cx="10843313" cy="5608611"/>
          </a:xfrm>
          <a:prstGeom prst="rect">
            <a:avLst/>
          </a:prstGeom>
        </p:spPr>
      </p:pic>
    </p:spTree>
    <p:extLst>
      <p:ext uri="{BB962C8B-B14F-4D97-AF65-F5344CB8AC3E}">
        <p14:creationId xmlns:p14="http://schemas.microsoft.com/office/powerpoint/2010/main" val="1465420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7553" y="805221"/>
            <a:ext cx="8229600" cy="873454"/>
          </a:xfrm>
        </p:spPr>
        <p:txBody>
          <a:bodyPr>
            <a:normAutofit/>
          </a:bodyPr>
          <a:lstStyle/>
          <a:p>
            <a:pPr algn="ctr"/>
            <a:r>
              <a:rPr lang="en-AU" sz="4000" dirty="0">
                <a:latin typeface="Times New Roman" panose="02020603050405020304" pitchFamily="18" charset="0"/>
                <a:cs typeface="Times New Roman" panose="02020603050405020304" pitchFamily="18" charset="0"/>
              </a:rPr>
              <a:t>AIRLINES PRICING PROCESS</a:t>
            </a:r>
            <a:endParaRPr lang="en-US" sz="4000" dirty="0">
              <a:latin typeface="Times New Roman" panose="02020603050405020304" pitchFamily="18" charset="0"/>
              <a:cs typeface="Times New Roman" panose="02020603050405020304" pitchFamily="18" charset="0"/>
            </a:endParaRPr>
          </a:p>
        </p:txBody>
      </p:sp>
      <p:sp>
        <p:nvSpPr>
          <p:cNvPr id="28" name="Rectangle 27"/>
          <p:cNvSpPr>
            <a:spLocks noChangeArrowheads="1"/>
          </p:cNvSpPr>
          <p:nvPr/>
        </p:nvSpPr>
        <p:spPr bwMode="auto">
          <a:xfrm>
            <a:off x="3361532" y="1422400"/>
            <a:ext cx="1889125" cy="4013200"/>
          </a:xfrm>
          <a:prstGeom prst="rect">
            <a:avLst/>
          </a:prstGeom>
          <a:solidFill>
            <a:schemeClr val="bg1">
              <a:alpha val="50000"/>
            </a:schemeClr>
          </a:solidFill>
          <a:ln>
            <a:noFill/>
          </a:ln>
          <a:effectLst/>
        </p:spPr>
        <p:txBody>
          <a:bodyPr lIns="0" tIns="36000" rIns="0" bIns="0"/>
          <a:lstStyle>
            <a:defPPr>
              <a:defRPr lang="de-DE"/>
            </a:defPPr>
            <a:lvl1pPr marL="0" algn="l" defTabSz="713232" rtl="0" eaLnBrk="1" latinLnBrk="0" hangingPunct="1">
              <a:defRPr sz="1404" kern="1200">
                <a:solidFill>
                  <a:schemeClr val="tx1"/>
                </a:solidFill>
                <a:latin typeface="+mn-lt"/>
                <a:ea typeface="+mn-ea"/>
                <a:cs typeface="+mn-cs"/>
              </a:defRPr>
            </a:lvl1pPr>
            <a:lvl2pPr marL="356616" algn="l" defTabSz="713232" rtl="0" eaLnBrk="1" latinLnBrk="0" hangingPunct="1">
              <a:defRPr sz="1404" kern="1200">
                <a:solidFill>
                  <a:schemeClr val="tx1"/>
                </a:solidFill>
                <a:latin typeface="+mn-lt"/>
                <a:ea typeface="+mn-ea"/>
                <a:cs typeface="+mn-cs"/>
              </a:defRPr>
            </a:lvl2pPr>
            <a:lvl3pPr marL="713232" algn="l" defTabSz="713232" rtl="0" eaLnBrk="1" latinLnBrk="0" hangingPunct="1">
              <a:defRPr sz="1404" kern="1200">
                <a:solidFill>
                  <a:schemeClr val="tx1"/>
                </a:solidFill>
                <a:latin typeface="+mn-lt"/>
                <a:ea typeface="+mn-ea"/>
                <a:cs typeface="+mn-cs"/>
              </a:defRPr>
            </a:lvl3pPr>
            <a:lvl4pPr marL="1069848" algn="l" defTabSz="713232" rtl="0" eaLnBrk="1" latinLnBrk="0" hangingPunct="1">
              <a:defRPr sz="1404" kern="1200">
                <a:solidFill>
                  <a:schemeClr val="tx1"/>
                </a:solidFill>
                <a:latin typeface="+mn-lt"/>
                <a:ea typeface="+mn-ea"/>
                <a:cs typeface="+mn-cs"/>
              </a:defRPr>
            </a:lvl4pPr>
            <a:lvl5pPr marL="1426464" algn="l" defTabSz="713232" rtl="0" eaLnBrk="1" latinLnBrk="0" hangingPunct="1">
              <a:defRPr sz="1404" kern="1200">
                <a:solidFill>
                  <a:schemeClr val="tx1"/>
                </a:solidFill>
                <a:latin typeface="+mn-lt"/>
                <a:ea typeface="+mn-ea"/>
                <a:cs typeface="+mn-cs"/>
              </a:defRPr>
            </a:lvl5pPr>
            <a:lvl6pPr marL="1783080" algn="l" defTabSz="713232" rtl="0" eaLnBrk="1" latinLnBrk="0" hangingPunct="1">
              <a:defRPr sz="1404" kern="1200">
                <a:solidFill>
                  <a:schemeClr val="tx1"/>
                </a:solidFill>
                <a:latin typeface="+mn-lt"/>
                <a:ea typeface="+mn-ea"/>
                <a:cs typeface="+mn-cs"/>
              </a:defRPr>
            </a:lvl6pPr>
            <a:lvl7pPr marL="2139696" algn="l" defTabSz="713232" rtl="0" eaLnBrk="1" latinLnBrk="0" hangingPunct="1">
              <a:defRPr sz="1404" kern="1200">
                <a:solidFill>
                  <a:schemeClr val="tx1"/>
                </a:solidFill>
                <a:latin typeface="+mn-lt"/>
                <a:ea typeface="+mn-ea"/>
                <a:cs typeface="+mn-cs"/>
              </a:defRPr>
            </a:lvl7pPr>
            <a:lvl8pPr marL="2496312" algn="l" defTabSz="713232" rtl="0" eaLnBrk="1" latinLnBrk="0" hangingPunct="1">
              <a:defRPr sz="1404" kern="1200">
                <a:solidFill>
                  <a:schemeClr val="tx1"/>
                </a:solidFill>
                <a:latin typeface="+mn-lt"/>
                <a:ea typeface="+mn-ea"/>
                <a:cs typeface="+mn-cs"/>
              </a:defRPr>
            </a:lvl8pPr>
            <a:lvl9pPr marL="2852928" algn="l" defTabSz="713232" rtl="0" eaLnBrk="1" latinLnBrk="0" hangingPunct="1">
              <a:defRPr sz="1404" kern="1200">
                <a:solidFill>
                  <a:schemeClr val="tx1"/>
                </a:solidFill>
                <a:latin typeface="+mn-lt"/>
                <a:ea typeface="+mn-ea"/>
                <a:cs typeface="+mn-cs"/>
              </a:defRPr>
            </a:lvl9pPr>
          </a:lstStyle>
          <a:p>
            <a:pPr algn="ctr" defTabSz="914400" eaLnBrk="0" fontAlgn="base" hangingPunct="0">
              <a:spcBef>
                <a:spcPct val="20000"/>
              </a:spcBef>
              <a:spcAft>
                <a:spcPct val="0"/>
              </a:spcAft>
              <a:buClr>
                <a:srgbClr val="FFA000"/>
              </a:buClr>
              <a:defRPr/>
            </a:pPr>
            <a:endParaRPr lang="de-DE" altLang="de-DE" sz="1800" kern="0" dirty="0">
              <a:solidFill>
                <a:srgbClr val="000000"/>
              </a:solidFill>
              <a:latin typeface="Arial" charset="0"/>
            </a:endParaRPr>
          </a:p>
        </p:txBody>
      </p:sp>
      <p:grpSp>
        <p:nvGrpSpPr>
          <p:cNvPr id="24" name="Group 3"/>
          <p:cNvGrpSpPr>
            <a:grpSpLocks/>
          </p:cNvGrpSpPr>
          <p:nvPr/>
        </p:nvGrpSpPr>
        <p:grpSpPr bwMode="auto">
          <a:xfrm>
            <a:off x="2413000" y="1817688"/>
            <a:ext cx="7620000" cy="4610100"/>
            <a:chOff x="480" y="753"/>
            <a:chExt cx="4800" cy="2904"/>
          </a:xfrm>
        </p:grpSpPr>
        <p:sp>
          <p:nvSpPr>
            <p:cNvPr id="25" name="Rectangle 4"/>
            <p:cNvSpPr>
              <a:spLocks noChangeArrowheads="1"/>
            </p:cNvSpPr>
            <p:nvPr/>
          </p:nvSpPr>
          <p:spPr bwMode="auto">
            <a:xfrm>
              <a:off x="1248" y="1112"/>
              <a:ext cx="3984" cy="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7" rIns="92075" bIns="46037"/>
            <a:lstStyle>
              <a:lvl1pPr marL="166688" indent="-166688">
                <a:defRPr>
                  <a:solidFill>
                    <a:schemeClr val="tx1"/>
                  </a:solidFill>
                  <a:latin typeface="Arial" charset="0"/>
                  <a:cs typeface="Arial" charset="0"/>
                </a:defRPr>
              </a:lvl1pPr>
              <a:lvl2pPr marL="568325" indent="-166688">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algn="l" eaLnBrk="1" hangingPunct="1">
                <a:spcBef>
                  <a:spcPct val="20000"/>
                </a:spcBef>
                <a:buFontTx/>
                <a:buChar char="•"/>
              </a:pPr>
              <a:endParaRPr lang="en-US" altLang="vi-VN" sz="2000" b="1" dirty="0"/>
            </a:p>
            <a:p>
              <a:pPr lvl="1" algn="l" eaLnBrk="1" hangingPunct="1">
                <a:spcBef>
                  <a:spcPct val="20000"/>
                </a:spcBef>
                <a:buSzPct val="85000"/>
                <a:buFont typeface="Times" pitchFamily="18" charset="0"/>
                <a:buChar char="•"/>
              </a:pPr>
              <a:endParaRPr lang="en-US" altLang="vi-VN" sz="2000" dirty="0"/>
            </a:p>
            <a:p>
              <a:pPr algn="l" eaLnBrk="1" hangingPunct="1">
                <a:spcBef>
                  <a:spcPct val="20000"/>
                </a:spcBef>
                <a:buFontTx/>
                <a:buChar char="•"/>
              </a:pPr>
              <a:endParaRPr lang="en-US" altLang="vi-VN" sz="2000" b="1" dirty="0"/>
            </a:p>
          </p:txBody>
        </p:sp>
        <p:sp>
          <p:nvSpPr>
            <p:cNvPr id="26" name="Rectangle 5"/>
            <p:cNvSpPr>
              <a:spLocks noChangeArrowheads="1"/>
            </p:cNvSpPr>
            <p:nvPr/>
          </p:nvSpPr>
          <p:spPr bwMode="auto">
            <a:xfrm>
              <a:off x="4086" y="753"/>
              <a:ext cx="1194" cy="760"/>
            </a:xfrm>
            <a:prstGeom prst="rect">
              <a:avLst/>
            </a:prstGeom>
            <a:solidFill>
              <a:srgbClr val="FEAF00"/>
            </a:solidFill>
            <a:ln w="22225" algn="ctr">
              <a:solidFill>
                <a:srgbClr val="FEAF00"/>
              </a:solidFill>
              <a:miter lim="800000"/>
              <a:headEnd/>
              <a:tailEnd/>
            </a:ln>
          </p:spPr>
          <p:txBody>
            <a:bodyPr wrap="none" lIns="92075" tIns="46038" rIns="92075" bIns="46038"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r>
                <a:rPr lang="en-US" altLang="vi-VN" sz="2000" b="1" dirty="0"/>
                <a:t>Market info</a:t>
              </a:r>
            </a:p>
          </p:txBody>
        </p:sp>
        <p:sp>
          <p:nvSpPr>
            <p:cNvPr id="27" name="Rectangle 6"/>
            <p:cNvSpPr>
              <a:spLocks noChangeArrowheads="1"/>
            </p:cNvSpPr>
            <p:nvPr/>
          </p:nvSpPr>
          <p:spPr bwMode="auto">
            <a:xfrm>
              <a:off x="480" y="2897"/>
              <a:ext cx="1048" cy="760"/>
            </a:xfrm>
            <a:prstGeom prst="rect">
              <a:avLst/>
            </a:prstGeom>
            <a:solidFill>
              <a:srgbClr val="FEAF00"/>
            </a:solidFill>
            <a:ln w="22225" algn="ctr">
              <a:solidFill>
                <a:srgbClr val="FEAF00"/>
              </a:solidFill>
              <a:miter lim="800000"/>
              <a:headEnd/>
              <a:tailEnd/>
            </a:ln>
          </p:spPr>
          <p:txBody>
            <a:bodyPr wrap="none" lIns="92075" tIns="46038" rIns="92075" bIns="46038"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r>
                <a:rPr lang="en-US" altLang="vi-VN" sz="2000" b="1" dirty="0"/>
                <a:t>Decision-</a:t>
              </a:r>
            </a:p>
            <a:p>
              <a:r>
                <a:rPr lang="en-US" altLang="vi-VN" sz="2000" b="1" dirty="0"/>
                <a:t>Making</a:t>
              </a:r>
            </a:p>
          </p:txBody>
        </p:sp>
        <p:sp>
          <p:nvSpPr>
            <p:cNvPr id="47" name="Rectangle 7"/>
            <p:cNvSpPr>
              <a:spLocks noChangeArrowheads="1"/>
            </p:cNvSpPr>
            <p:nvPr/>
          </p:nvSpPr>
          <p:spPr bwMode="auto">
            <a:xfrm>
              <a:off x="480" y="753"/>
              <a:ext cx="1048" cy="760"/>
            </a:xfrm>
            <a:prstGeom prst="rect">
              <a:avLst/>
            </a:prstGeom>
            <a:solidFill>
              <a:srgbClr val="FEAF00"/>
            </a:solidFill>
            <a:ln w="22225" algn="ctr">
              <a:solidFill>
                <a:srgbClr val="FEAF00"/>
              </a:solidFill>
              <a:miter lim="800000"/>
              <a:headEnd/>
              <a:tailEnd/>
            </a:ln>
          </p:spPr>
          <p:txBody>
            <a:bodyPr wrap="none" lIns="92075" tIns="46038" rIns="92075" bIns="46038"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r>
                <a:rPr lang="en-US" altLang="vi-VN" sz="2000" b="1" dirty="0"/>
                <a:t>Analysis  + </a:t>
              </a:r>
            </a:p>
            <a:p>
              <a:r>
                <a:rPr lang="en-US" altLang="vi-VN" sz="2000" b="1" dirty="0"/>
                <a:t>Strategy</a:t>
              </a:r>
            </a:p>
          </p:txBody>
        </p:sp>
        <p:sp>
          <p:nvSpPr>
            <p:cNvPr id="48" name="Rectangle 8"/>
            <p:cNvSpPr>
              <a:spLocks noChangeArrowheads="1"/>
            </p:cNvSpPr>
            <p:nvPr/>
          </p:nvSpPr>
          <p:spPr bwMode="auto">
            <a:xfrm>
              <a:off x="4086" y="2897"/>
              <a:ext cx="1194" cy="760"/>
            </a:xfrm>
            <a:prstGeom prst="rect">
              <a:avLst/>
            </a:prstGeom>
            <a:solidFill>
              <a:srgbClr val="FEAF00"/>
            </a:solidFill>
            <a:ln w="22225">
              <a:solidFill>
                <a:srgbClr val="FEAF00"/>
              </a:solidFill>
              <a:miter lim="800000"/>
              <a:headEnd/>
              <a:tailEnd/>
            </a:ln>
          </p:spPr>
          <p:txBody>
            <a:bodyPr wrap="none" lIns="92075" tIns="46038" rIns="92075" bIns="46038"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r>
                <a:rPr lang="en-US" altLang="vi-VN" sz="2000" b="1" dirty="0"/>
                <a:t>Flight </a:t>
              </a:r>
            </a:p>
            <a:p>
              <a:r>
                <a:rPr lang="en-US" altLang="vi-VN" sz="2000" b="1" dirty="0"/>
                <a:t>opening status</a:t>
              </a:r>
            </a:p>
          </p:txBody>
        </p:sp>
        <p:grpSp>
          <p:nvGrpSpPr>
            <p:cNvPr id="51" name="Group 9"/>
            <p:cNvGrpSpPr>
              <a:grpSpLocks/>
            </p:cNvGrpSpPr>
            <p:nvPr/>
          </p:nvGrpSpPr>
          <p:grpSpPr bwMode="auto">
            <a:xfrm>
              <a:off x="1456" y="867"/>
              <a:ext cx="2816" cy="2296"/>
              <a:chOff x="1456" y="867"/>
              <a:chExt cx="2816" cy="2296"/>
            </a:xfrm>
          </p:grpSpPr>
          <p:sp>
            <p:nvSpPr>
              <p:cNvPr id="52" name="Freeform 10"/>
              <p:cNvSpPr>
                <a:spLocks/>
              </p:cNvSpPr>
              <p:nvPr/>
            </p:nvSpPr>
            <p:spPr bwMode="auto">
              <a:xfrm>
                <a:off x="2516" y="867"/>
                <a:ext cx="1414" cy="1778"/>
              </a:xfrm>
              <a:custGeom>
                <a:avLst/>
                <a:gdLst>
                  <a:gd name="T0" fmla="*/ 558 w 1414"/>
                  <a:gd name="T1" fmla="*/ 237 h 1778"/>
                  <a:gd name="T2" fmla="*/ 610 w 1414"/>
                  <a:gd name="T3" fmla="*/ 247 h 1778"/>
                  <a:gd name="T4" fmla="*/ 650 w 1414"/>
                  <a:gd name="T5" fmla="*/ 257 h 1778"/>
                  <a:gd name="T6" fmla="*/ 691 w 1414"/>
                  <a:gd name="T7" fmla="*/ 270 h 1778"/>
                  <a:gd name="T8" fmla="*/ 733 w 1414"/>
                  <a:gd name="T9" fmla="*/ 284 h 1778"/>
                  <a:gd name="T10" fmla="*/ 782 w 1414"/>
                  <a:gd name="T11" fmla="*/ 303 h 1778"/>
                  <a:gd name="T12" fmla="*/ 828 w 1414"/>
                  <a:gd name="T13" fmla="*/ 324 h 1778"/>
                  <a:gd name="T14" fmla="*/ 873 w 1414"/>
                  <a:gd name="T15" fmla="*/ 346 h 1778"/>
                  <a:gd name="T16" fmla="*/ 912 w 1414"/>
                  <a:gd name="T17" fmla="*/ 370 h 1778"/>
                  <a:gd name="T18" fmla="*/ 951 w 1414"/>
                  <a:gd name="T19" fmla="*/ 395 h 1778"/>
                  <a:gd name="T20" fmla="*/ 994 w 1414"/>
                  <a:gd name="T21" fmla="*/ 426 h 1778"/>
                  <a:gd name="T22" fmla="*/ 1031 w 1414"/>
                  <a:gd name="T23" fmla="*/ 454 h 1778"/>
                  <a:gd name="T24" fmla="*/ 1091 w 1414"/>
                  <a:gd name="T25" fmla="*/ 507 h 1778"/>
                  <a:gd name="T26" fmla="*/ 1142 w 1414"/>
                  <a:gd name="T27" fmla="*/ 559 h 1778"/>
                  <a:gd name="T28" fmla="*/ 1183 w 1414"/>
                  <a:gd name="T29" fmla="*/ 608 h 1778"/>
                  <a:gd name="T30" fmla="*/ 1226 w 1414"/>
                  <a:gd name="T31" fmla="*/ 665 h 1778"/>
                  <a:gd name="T32" fmla="*/ 1266 w 1414"/>
                  <a:gd name="T33" fmla="*/ 726 h 1778"/>
                  <a:gd name="T34" fmla="*/ 1300 w 1414"/>
                  <a:gd name="T35" fmla="*/ 786 h 1778"/>
                  <a:gd name="T36" fmla="*/ 1332 w 1414"/>
                  <a:gd name="T37" fmla="*/ 854 h 1778"/>
                  <a:gd name="T38" fmla="*/ 1357 w 1414"/>
                  <a:gd name="T39" fmla="*/ 926 h 1778"/>
                  <a:gd name="T40" fmla="*/ 1384 w 1414"/>
                  <a:gd name="T41" fmla="*/ 1015 h 1778"/>
                  <a:gd name="T42" fmla="*/ 1400 w 1414"/>
                  <a:gd name="T43" fmla="*/ 1103 h 1778"/>
                  <a:gd name="T44" fmla="*/ 1413 w 1414"/>
                  <a:gd name="T45" fmla="*/ 1217 h 1778"/>
                  <a:gd name="T46" fmla="*/ 1413 w 1414"/>
                  <a:gd name="T47" fmla="*/ 1313 h 1778"/>
                  <a:gd name="T48" fmla="*/ 1404 w 1414"/>
                  <a:gd name="T49" fmla="*/ 1402 h 1778"/>
                  <a:gd name="T50" fmla="*/ 1389 w 1414"/>
                  <a:gd name="T51" fmla="*/ 1493 h 1778"/>
                  <a:gd name="T52" fmla="*/ 1360 w 1414"/>
                  <a:gd name="T53" fmla="*/ 1594 h 1778"/>
                  <a:gd name="T54" fmla="*/ 1325 w 1414"/>
                  <a:gd name="T55" fmla="*/ 1688 h 1778"/>
                  <a:gd name="T56" fmla="*/ 1271 w 1414"/>
                  <a:gd name="T57" fmla="*/ 1778 h 1778"/>
                  <a:gd name="T58" fmla="*/ 878 w 1414"/>
                  <a:gd name="T59" fmla="*/ 1492 h 1778"/>
                  <a:gd name="T60" fmla="*/ 903 w 1414"/>
                  <a:gd name="T61" fmla="*/ 1420 h 1778"/>
                  <a:gd name="T62" fmla="*/ 920 w 1414"/>
                  <a:gd name="T63" fmla="*/ 1350 h 1778"/>
                  <a:gd name="T64" fmla="*/ 925 w 1414"/>
                  <a:gd name="T65" fmla="*/ 1284 h 1778"/>
                  <a:gd name="T66" fmla="*/ 923 w 1414"/>
                  <a:gd name="T67" fmla="*/ 1210 h 1778"/>
                  <a:gd name="T68" fmla="*/ 910 w 1414"/>
                  <a:gd name="T69" fmla="*/ 1128 h 1778"/>
                  <a:gd name="T70" fmla="*/ 885 w 1414"/>
                  <a:gd name="T71" fmla="*/ 1055 h 1778"/>
                  <a:gd name="T72" fmla="*/ 854 w 1414"/>
                  <a:gd name="T73" fmla="*/ 990 h 1778"/>
                  <a:gd name="T74" fmla="*/ 824 w 1414"/>
                  <a:gd name="T75" fmla="*/ 944 h 1778"/>
                  <a:gd name="T76" fmla="*/ 792 w 1414"/>
                  <a:gd name="T77" fmla="*/ 904 h 1778"/>
                  <a:gd name="T78" fmla="*/ 756 w 1414"/>
                  <a:gd name="T79" fmla="*/ 867 h 1778"/>
                  <a:gd name="T80" fmla="*/ 719 w 1414"/>
                  <a:gd name="T81" fmla="*/ 833 h 1778"/>
                  <a:gd name="T82" fmla="*/ 672 w 1414"/>
                  <a:gd name="T83" fmla="*/ 800 h 1778"/>
                  <a:gd name="T84" fmla="*/ 632 w 1414"/>
                  <a:gd name="T85" fmla="*/ 776 h 1778"/>
                  <a:gd name="T86" fmla="*/ 582 w 1414"/>
                  <a:gd name="T87" fmla="*/ 751 h 1778"/>
                  <a:gd name="T88" fmla="*/ 540 w 1414"/>
                  <a:gd name="T89" fmla="*/ 736 h 1778"/>
                  <a:gd name="T90" fmla="*/ 477 w 1414"/>
                  <a:gd name="T91" fmla="*/ 723 h 1778"/>
                  <a:gd name="T92" fmla="*/ 415 w 1414"/>
                  <a:gd name="T93" fmla="*/ 717 h 1778"/>
                  <a:gd name="T94" fmla="*/ 398 w 1414"/>
                  <a:gd name="T95" fmla="*/ 976 h 1778"/>
                  <a:gd name="T96" fmla="*/ 397 w 1414"/>
                  <a:gd name="T97" fmla="*/ 0 h 1778"/>
                  <a:gd name="T98" fmla="*/ 418 w 1414"/>
                  <a:gd name="T99" fmla="*/ 224 h 1778"/>
                  <a:gd name="T100" fmla="*/ 482 w 1414"/>
                  <a:gd name="T101" fmla="*/ 227 h 1778"/>
                  <a:gd name="T102" fmla="*/ 539 w 1414"/>
                  <a:gd name="T103" fmla="*/ 233 h 17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414"/>
                  <a:gd name="T157" fmla="*/ 0 h 1778"/>
                  <a:gd name="T158" fmla="*/ 1414 w 1414"/>
                  <a:gd name="T159" fmla="*/ 1778 h 17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414" h="1778">
                    <a:moveTo>
                      <a:pt x="539" y="233"/>
                    </a:moveTo>
                    <a:lnTo>
                      <a:pt x="558" y="237"/>
                    </a:lnTo>
                    <a:lnTo>
                      <a:pt x="584" y="241"/>
                    </a:lnTo>
                    <a:lnTo>
                      <a:pt x="610" y="247"/>
                    </a:lnTo>
                    <a:lnTo>
                      <a:pt x="628" y="252"/>
                    </a:lnTo>
                    <a:lnTo>
                      <a:pt x="650" y="257"/>
                    </a:lnTo>
                    <a:lnTo>
                      <a:pt x="670" y="263"/>
                    </a:lnTo>
                    <a:lnTo>
                      <a:pt x="691" y="270"/>
                    </a:lnTo>
                    <a:lnTo>
                      <a:pt x="711" y="275"/>
                    </a:lnTo>
                    <a:lnTo>
                      <a:pt x="733" y="284"/>
                    </a:lnTo>
                    <a:lnTo>
                      <a:pt x="759" y="295"/>
                    </a:lnTo>
                    <a:lnTo>
                      <a:pt x="782" y="303"/>
                    </a:lnTo>
                    <a:lnTo>
                      <a:pt x="803" y="313"/>
                    </a:lnTo>
                    <a:lnTo>
                      <a:pt x="828" y="324"/>
                    </a:lnTo>
                    <a:lnTo>
                      <a:pt x="852" y="336"/>
                    </a:lnTo>
                    <a:lnTo>
                      <a:pt x="873" y="346"/>
                    </a:lnTo>
                    <a:lnTo>
                      <a:pt x="894" y="359"/>
                    </a:lnTo>
                    <a:lnTo>
                      <a:pt x="912" y="370"/>
                    </a:lnTo>
                    <a:lnTo>
                      <a:pt x="930" y="383"/>
                    </a:lnTo>
                    <a:lnTo>
                      <a:pt x="951" y="395"/>
                    </a:lnTo>
                    <a:lnTo>
                      <a:pt x="973" y="411"/>
                    </a:lnTo>
                    <a:lnTo>
                      <a:pt x="994" y="426"/>
                    </a:lnTo>
                    <a:lnTo>
                      <a:pt x="1013" y="441"/>
                    </a:lnTo>
                    <a:lnTo>
                      <a:pt x="1031" y="454"/>
                    </a:lnTo>
                    <a:lnTo>
                      <a:pt x="1060" y="479"/>
                    </a:lnTo>
                    <a:lnTo>
                      <a:pt x="1091" y="507"/>
                    </a:lnTo>
                    <a:lnTo>
                      <a:pt x="1114" y="528"/>
                    </a:lnTo>
                    <a:lnTo>
                      <a:pt x="1142" y="559"/>
                    </a:lnTo>
                    <a:lnTo>
                      <a:pt x="1162" y="582"/>
                    </a:lnTo>
                    <a:lnTo>
                      <a:pt x="1183" y="608"/>
                    </a:lnTo>
                    <a:lnTo>
                      <a:pt x="1207" y="637"/>
                    </a:lnTo>
                    <a:lnTo>
                      <a:pt x="1226" y="665"/>
                    </a:lnTo>
                    <a:lnTo>
                      <a:pt x="1246" y="696"/>
                    </a:lnTo>
                    <a:lnTo>
                      <a:pt x="1266" y="726"/>
                    </a:lnTo>
                    <a:lnTo>
                      <a:pt x="1283" y="758"/>
                    </a:lnTo>
                    <a:lnTo>
                      <a:pt x="1300" y="786"/>
                    </a:lnTo>
                    <a:lnTo>
                      <a:pt x="1317" y="821"/>
                    </a:lnTo>
                    <a:lnTo>
                      <a:pt x="1332" y="854"/>
                    </a:lnTo>
                    <a:lnTo>
                      <a:pt x="1345" y="888"/>
                    </a:lnTo>
                    <a:lnTo>
                      <a:pt x="1357" y="926"/>
                    </a:lnTo>
                    <a:lnTo>
                      <a:pt x="1374" y="972"/>
                    </a:lnTo>
                    <a:lnTo>
                      <a:pt x="1384" y="1015"/>
                    </a:lnTo>
                    <a:lnTo>
                      <a:pt x="1395" y="1060"/>
                    </a:lnTo>
                    <a:lnTo>
                      <a:pt x="1400" y="1103"/>
                    </a:lnTo>
                    <a:lnTo>
                      <a:pt x="1408" y="1153"/>
                    </a:lnTo>
                    <a:lnTo>
                      <a:pt x="1413" y="1217"/>
                    </a:lnTo>
                    <a:lnTo>
                      <a:pt x="1414" y="1265"/>
                    </a:lnTo>
                    <a:lnTo>
                      <a:pt x="1413" y="1313"/>
                    </a:lnTo>
                    <a:lnTo>
                      <a:pt x="1409" y="1359"/>
                    </a:lnTo>
                    <a:lnTo>
                      <a:pt x="1404" y="1402"/>
                    </a:lnTo>
                    <a:lnTo>
                      <a:pt x="1398" y="1447"/>
                    </a:lnTo>
                    <a:lnTo>
                      <a:pt x="1389" y="1493"/>
                    </a:lnTo>
                    <a:lnTo>
                      <a:pt x="1376" y="1543"/>
                    </a:lnTo>
                    <a:lnTo>
                      <a:pt x="1360" y="1594"/>
                    </a:lnTo>
                    <a:lnTo>
                      <a:pt x="1343" y="1642"/>
                    </a:lnTo>
                    <a:lnTo>
                      <a:pt x="1325" y="1688"/>
                    </a:lnTo>
                    <a:lnTo>
                      <a:pt x="1298" y="1733"/>
                    </a:lnTo>
                    <a:lnTo>
                      <a:pt x="1271" y="1778"/>
                    </a:lnTo>
                    <a:lnTo>
                      <a:pt x="855" y="1537"/>
                    </a:lnTo>
                    <a:lnTo>
                      <a:pt x="878" y="1492"/>
                    </a:lnTo>
                    <a:lnTo>
                      <a:pt x="893" y="1458"/>
                    </a:lnTo>
                    <a:lnTo>
                      <a:pt x="903" y="1420"/>
                    </a:lnTo>
                    <a:lnTo>
                      <a:pt x="913" y="1383"/>
                    </a:lnTo>
                    <a:lnTo>
                      <a:pt x="920" y="1350"/>
                    </a:lnTo>
                    <a:lnTo>
                      <a:pt x="922" y="1317"/>
                    </a:lnTo>
                    <a:lnTo>
                      <a:pt x="925" y="1284"/>
                    </a:lnTo>
                    <a:lnTo>
                      <a:pt x="925" y="1250"/>
                    </a:lnTo>
                    <a:lnTo>
                      <a:pt x="923" y="1210"/>
                    </a:lnTo>
                    <a:lnTo>
                      <a:pt x="917" y="1171"/>
                    </a:lnTo>
                    <a:lnTo>
                      <a:pt x="910" y="1128"/>
                    </a:lnTo>
                    <a:lnTo>
                      <a:pt x="900" y="1094"/>
                    </a:lnTo>
                    <a:lnTo>
                      <a:pt x="885" y="1055"/>
                    </a:lnTo>
                    <a:lnTo>
                      <a:pt x="871" y="1022"/>
                    </a:lnTo>
                    <a:lnTo>
                      <a:pt x="854" y="990"/>
                    </a:lnTo>
                    <a:lnTo>
                      <a:pt x="839" y="965"/>
                    </a:lnTo>
                    <a:lnTo>
                      <a:pt x="824" y="944"/>
                    </a:lnTo>
                    <a:lnTo>
                      <a:pt x="809" y="924"/>
                    </a:lnTo>
                    <a:lnTo>
                      <a:pt x="792" y="904"/>
                    </a:lnTo>
                    <a:lnTo>
                      <a:pt x="772" y="882"/>
                    </a:lnTo>
                    <a:lnTo>
                      <a:pt x="756" y="867"/>
                    </a:lnTo>
                    <a:lnTo>
                      <a:pt x="738" y="849"/>
                    </a:lnTo>
                    <a:lnTo>
                      <a:pt x="719" y="833"/>
                    </a:lnTo>
                    <a:lnTo>
                      <a:pt x="698" y="816"/>
                    </a:lnTo>
                    <a:lnTo>
                      <a:pt x="672" y="800"/>
                    </a:lnTo>
                    <a:lnTo>
                      <a:pt x="651" y="785"/>
                    </a:lnTo>
                    <a:lnTo>
                      <a:pt x="632" y="776"/>
                    </a:lnTo>
                    <a:lnTo>
                      <a:pt x="605" y="759"/>
                    </a:lnTo>
                    <a:lnTo>
                      <a:pt x="582" y="751"/>
                    </a:lnTo>
                    <a:lnTo>
                      <a:pt x="561" y="743"/>
                    </a:lnTo>
                    <a:lnTo>
                      <a:pt x="540" y="736"/>
                    </a:lnTo>
                    <a:lnTo>
                      <a:pt x="508" y="728"/>
                    </a:lnTo>
                    <a:lnTo>
                      <a:pt x="477" y="723"/>
                    </a:lnTo>
                    <a:lnTo>
                      <a:pt x="446" y="720"/>
                    </a:lnTo>
                    <a:lnTo>
                      <a:pt x="415" y="717"/>
                    </a:lnTo>
                    <a:lnTo>
                      <a:pt x="398" y="716"/>
                    </a:lnTo>
                    <a:lnTo>
                      <a:pt x="398" y="976"/>
                    </a:lnTo>
                    <a:lnTo>
                      <a:pt x="0" y="495"/>
                    </a:lnTo>
                    <a:lnTo>
                      <a:pt x="397" y="0"/>
                    </a:lnTo>
                    <a:lnTo>
                      <a:pt x="397" y="223"/>
                    </a:lnTo>
                    <a:lnTo>
                      <a:pt x="418" y="224"/>
                    </a:lnTo>
                    <a:lnTo>
                      <a:pt x="449" y="225"/>
                    </a:lnTo>
                    <a:lnTo>
                      <a:pt x="482" y="227"/>
                    </a:lnTo>
                    <a:lnTo>
                      <a:pt x="513" y="230"/>
                    </a:lnTo>
                    <a:lnTo>
                      <a:pt x="539" y="23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vi-VN"/>
              </a:p>
            </p:txBody>
          </p:sp>
          <p:sp>
            <p:nvSpPr>
              <p:cNvPr id="53" name="Freeform 11"/>
              <p:cNvSpPr>
                <a:spLocks/>
              </p:cNvSpPr>
              <p:nvPr/>
            </p:nvSpPr>
            <p:spPr bwMode="auto">
              <a:xfrm>
                <a:off x="2105" y="2175"/>
                <a:ext cx="1877" cy="988"/>
              </a:xfrm>
              <a:custGeom>
                <a:avLst/>
                <a:gdLst>
                  <a:gd name="T0" fmla="*/ 963 w 1877"/>
                  <a:gd name="T1" fmla="*/ 973 h 988"/>
                  <a:gd name="T2" fmla="*/ 1014 w 1877"/>
                  <a:gd name="T3" fmla="*/ 963 h 988"/>
                  <a:gd name="T4" fmla="*/ 1054 w 1877"/>
                  <a:gd name="T5" fmla="*/ 953 h 988"/>
                  <a:gd name="T6" fmla="*/ 1097 w 1877"/>
                  <a:gd name="T7" fmla="*/ 941 h 988"/>
                  <a:gd name="T8" fmla="*/ 1138 w 1877"/>
                  <a:gd name="T9" fmla="*/ 926 h 988"/>
                  <a:gd name="T10" fmla="*/ 1187 w 1877"/>
                  <a:gd name="T11" fmla="*/ 907 h 988"/>
                  <a:gd name="T12" fmla="*/ 1234 w 1877"/>
                  <a:gd name="T13" fmla="*/ 887 h 988"/>
                  <a:gd name="T14" fmla="*/ 1279 w 1877"/>
                  <a:gd name="T15" fmla="*/ 864 h 988"/>
                  <a:gd name="T16" fmla="*/ 1317 w 1877"/>
                  <a:gd name="T17" fmla="*/ 840 h 988"/>
                  <a:gd name="T18" fmla="*/ 1355 w 1877"/>
                  <a:gd name="T19" fmla="*/ 816 h 988"/>
                  <a:gd name="T20" fmla="*/ 1398 w 1877"/>
                  <a:gd name="T21" fmla="*/ 785 h 988"/>
                  <a:gd name="T22" fmla="*/ 1435 w 1877"/>
                  <a:gd name="T23" fmla="*/ 757 h 988"/>
                  <a:gd name="T24" fmla="*/ 1492 w 1877"/>
                  <a:gd name="T25" fmla="*/ 710 h 988"/>
                  <a:gd name="T26" fmla="*/ 1547 w 1877"/>
                  <a:gd name="T27" fmla="*/ 652 h 988"/>
                  <a:gd name="T28" fmla="*/ 1588 w 1877"/>
                  <a:gd name="T29" fmla="*/ 604 h 988"/>
                  <a:gd name="T30" fmla="*/ 1632 w 1877"/>
                  <a:gd name="T31" fmla="*/ 548 h 988"/>
                  <a:gd name="T32" fmla="*/ 1675 w 1877"/>
                  <a:gd name="T33" fmla="*/ 483 h 988"/>
                  <a:gd name="T34" fmla="*/ 1679 w 1877"/>
                  <a:gd name="T35" fmla="*/ 0 h 988"/>
                  <a:gd name="T36" fmla="*/ 1253 w 1877"/>
                  <a:gd name="T37" fmla="*/ 237 h 988"/>
                  <a:gd name="T38" fmla="*/ 1215 w 1877"/>
                  <a:gd name="T39" fmla="*/ 285 h 988"/>
                  <a:gd name="T40" fmla="*/ 1177 w 1877"/>
                  <a:gd name="T41" fmla="*/ 329 h 988"/>
                  <a:gd name="T42" fmla="*/ 1143 w 1877"/>
                  <a:gd name="T43" fmla="*/ 364 h 988"/>
                  <a:gd name="T44" fmla="*/ 1102 w 1877"/>
                  <a:gd name="T45" fmla="*/ 395 h 988"/>
                  <a:gd name="T46" fmla="*/ 1055 w 1877"/>
                  <a:gd name="T47" fmla="*/ 426 h 988"/>
                  <a:gd name="T48" fmla="*/ 1010 w 1877"/>
                  <a:gd name="T49" fmla="*/ 452 h 988"/>
                  <a:gd name="T50" fmla="*/ 966 w 1877"/>
                  <a:gd name="T51" fmla="*/ 468 h 988"/>
                  <a:gd name="T52" fmla="*/ 913 w 1877"/>
                  <a:gd name="T53" fmla="*/ 484 h 988"/>
                  <a:gd name="T54" fmla="*/ 851 w 1877"/>
                  <a:gd name="T55" fmla="*/ 492 h 988"/>
                  <a:gd name="T56" fmla="*/ 744 w 1877"/>
                  <a:gd name="T57" fmla="*/ 495 h 988"/>
                  <a:gd name="T58" fmla="*/ 656 w 1877"/>
                  <a:gd name="T59" fmla="*/ 479 h 988"/>
                  <a:gd name="T60" fmla="*/ 565 w 1877"/>
                  <a:gd name="T61" fmla="*/ 447 h 988"/>
                  <a:gd name="T62" fmla="*/ 483 w 1877"/>
                  <a:gd name="T63" fmla="*/ 400 h 988"/>
                  <a:gd name="T64" fmla="*/ 0 w 1877"/>
                  <a:gd name="T65" fmla="*/ 624 h 988"/>
                  <a:gd name="T66" fmla="*/ 44 w 1877"/>
                  <a:gd name="T67" fmla="*/ 670 h 988"/>
                  <a:gd name="T68" fmla="*/ 87 w 1877"/>
                  <a:gd name="T69" fmla="*/ 712 h 988"/>
                  <a:gd name="T70" fmla="*/ 134 w 1877"/>
                  <a:gd name="T71" fmla="*/ 754 h 988"/>
                  <a:gd name="T72" fmla="*/ 182 w 1877"/>
                  <a:gd name="T73" fmla="*/ 790 h 988"/>
                  <a:gd name="T74" fmla="*/ 234 w 1877"/>
                  <a:gd name="T75" fmla="*/ 825 h 988"/>
                  <a:gd name="T76" fmla="*/ 286 w 1877"/>
                  <a:gd name="T77" fmla="*/ 856 h 988"/>
                  <a:gd name="T78" fmla="*/ 334 w 1877"/>
                  <a:gd name="T79" fmla="*/ 882 h 988"/>
                  <a:gd name="T80" fmla="*/ 397 w 1877"/>
                  <a:gd name="T81" fmla="*/ 910 h 988"/>
                  <a:gd name="T82" fmla="*/ 457 w 1877"/>
                  <a:gd name="T83" fmla="*/ 933 h 988"/>
                  <a:gd name="T84" fmla="*/ 511 w 1877"/>
                  <a:gd name="T85" fmla="*/ 951 h 988"/>
                  <a:gd name="T86" fmla="*/ 567 w 1877"/>
                  <a:gd name="T87" fmla="*/ 965 h 988"/>
                  <a:gd name="T88" fmla="*/ 631 w 1877"/>
                  <a:gd name="T89" fmla="*/ 977 h 988"/>
                  <a:gd name="T90" fmla="*/ 699 w 1877"/>
                  <a:gd name="T91" fmla="*/ 984 h 988"/>
                  <a:gd name="T92" fmla="*/ 760 w 1877"/>
                  <a:gd name="T93" fmla="*/ 988 h 988"/>
                  <a:gd name="T94" fmla="*/ 824 w 1877"/>
                  <a:gd name="T95" fmla="*/ 987 h 988"/>
                  <a:gd name="T96" fmla="*/ 887 w 1877"/>
                  <a:gd name="T97" fmla="*/ 983 h 988"/>
                  <a:gd name="T98" fmla="*/ 943 w 1877"/>
                  <a:gd name="T99" fmla="*/ 976 h 98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77"/>
                  <a:gd name="T151" fmla="*/ 0 h 988"/>
                  <a:gd name="T152" fmla="*/ 1877 w 1877"/>
                  <a:gd name="T153" fmla="*/ 988 h 98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77" h="988">
                    <a:moveTo>
                      <a:pt x="943" y="976"/>
                    </a:moveTo>
                    <a:lnTo>
                      <a:pt x="963" y="973"/>
                    </a:lnTo>
                    <a:lnTo>
                      <a:pt x="988" y="968"/>
                    </a:lnTo>
                    <a:lnTo>
                      <a:pt x="1014" y="963"/>
                    </a:lnTo>
                    <a:lnTo>
                      <a:pt x="1033" y="959"/>
                    </a:lnTo>
                    <a:lnTo>
                      <a:pt x="1054" y="953"/>
                    </a:lnTo>
                    <a:lnTo>
                      <a:pt x="1076" y="947"/>
                    </a:lnTo>
                    <a:lnTo>
                      <a:pt x="1097" y="941"/>
                    </a:lnTo>
                    <a:lnTo>
                      <a:pt x="1116" y="935"/>
                    </a:lnTo>
                    <a:lnTo>
                      <a:pt x="1138" y="926"/>
                    </a:lnTo>
                    <a:lnTo>
                      <a:pt x="1165" y="917"/>
                    </a:lnTo>
                    <a:lnTo>
                      <a:pt x="1187" y="907"/>
                    </a:lnTo>
                    <a:lnTo>
                      <a:pt x="1209" y="897"/>
                    </a:lnTo>
                    <a:lnTo>
                      <a:pt x="1234" y="887"/>
                    </a:lnTo>
                    <a:lnTo>
                      <a:pt x="1257" y="875"/>
                    </a:lnTo>
                    <a:lnTo>
                      <a:pt x="1279" y="864"/>
                    </a:lnTo>
                    <a:lnTo>
                      <a:pt x="1298" y="851"/>
                    </a:lnTo>
                    <a:lnTo>
                      <a:pt x="1317" y="840"/>
                    </a:lnTo>
                    <a:lnTo>
                      <a:pt x="1335" y="827"/>
                    </a:lnTo>
                    <a:lnTo>
                      <a:pt x="1355" y="816"/>
                    </a:lnTo>
                    <a:lnTo>
                      <a:pt x="1378" y="801"/>
                    </a:lnTo>
                    <a:lnTo>
                      <a:pt x="1398" y="785"/>
                    </a:lnTo>
                    <a:lnTo>
                      <a:pt x="1418" y="770"/>
                    </a:lnTo>
                    <a:lnTo>
                      <a:pt x="1435" y="757"/>
                    </a:lnTo>
                    <a:lnTo>
                      <a:pt x="1465" y="734"/>
                    </a:lnTo>
                    <a:lnTo>
                      <a:pt x="1492" y="710"/>
                    </a:lnTo>
                    <a:lnTo>
                      <a:pt x="1519" y="683"/>
                    </a:lnTo>
                    <a:lnTo>
                      <a:pt x="1547" y="652"/>
                    </a:lnTo>
                    <a:lnTo>
                      <a:pt x="1566" y="629"/>
                    </a:lnTo>
                    <a:lnTo>
                      <a:pt x="1588" y="604"/>
                    </a:lnTo>
                    <a:lnTo>
                      <a:pt x="1611" y="576"/>
                    </a:lnTo>
                    <a:lnTo>
                      <a:pt x="1632" y="548"/>
                    </a:lnTo>
                    <a:lnTo>
                      <a:pt x="1651" y="518"/>
                    </a:lnTo>
                    <a:lnTo>
                      <a:pt x="1675" y="483"/>
                    </a:lnTo>
                    <a:lnTo>
                      <a:pt x="1877" y="601"/>
                    </a:lnTo>
                    <a:lnTo>
                      <a:pt x="1679" y="0"/>
                    </a:lnTo>
                    <a:lnTo>
                      <a:pt x="1037" y="114"/>
                    </a:lnTo>
                    <a:lnTo>
                      <a:pt x="1253" y="237"/>
                    </a:lnTo>
                    <a:lnTo>
                      <a:pt x="1235" y="263"/>
                    </a:lnTo>
                    <a:lnTo>
                      <a:pt x="1215" y="285"/>
                    </a:lnTo>
                    <a:lnTo>
                      <a:pt x="1196" y="308"/>
                    </a:lnTo>
                    <a:lnTo>
                      <a:pt x="1177" y="329"/>
                    </a:lnTo>
                    <a:lnTo>
                      <a:pt x="1161" y="345"/>
                    </a:lnTo>
                    <a:lnTo>
                      <a:pt x="1143" y="364"/>
                    </a:lnTo>
                    <a:lnTo>
                      <a:pt x="1124" y="379"/>
                    </a:lnTo>
                    <a:lnTo>
                      <a:pt x="1102" y="395"/>
                    </a:lnTo>
                    <a:lnTo>
                      <a:pt x="1077" y="412"/>
                    </a:lnTo>
                    <a:lnTo>
                      <a:pt x="1055" y="426"/>
                    </a:lnTo>
                    <a:lnTo>
                      <a:pt x="1037" y="437"/>
                    </a:lnTo>
                    <a:lnTo>
                      <a:pt x="1010" y="452"/>
                    </a:lnTo>
                    <a:lnTo>
                      <a:pt x="986" y="462"/>
                    </a:lnTo>
                    <a:lnTo>
                      <a:pt x="966" y="468"/>
                    </a:lnTo>
                    <a:lnTo>
                      <a:pt x="944" y="476"/>
                    </a:lnTo>
                    <a:lnTo>
                      <a:pt x="913" y="484"/>
                    </a:lnTo>
                    <a:lnTo>
                      <a:pt x="882" y="489"/>
                    </a:lnTo>
                    <a:lnTo>
                      <a:pt x="851" y="492"/>
                    </a:lnTo>
                    <a:lnTo>
                      <a:pt x="804" y="494"/>
                    </a:lnTo>
                    <a:lnTo>
                      <a:pt x="744" y="495"/>
                    </a:lnTo>
                    <a:lnTo>
                      <a:pt x="698" y="489"/>
                    </a:lnTo>
                    <a:lnTo>
                      <a:pt x="656" y="479"/>
                    </a:lnTo>
                    <a:lnTo>
                      <a:pt x="608" y="465"/>
                    </a:lnTo>
                    <a:lnTo>
                      <a:pt x="565" y="447"/>
                    </a:lnTo>
                    <a:lnTo>
                      <a:pt x="522" y="425"/>
                    </a:lnTo>
                    <a:lnTo>
                      <a:pt x="483" y="400"/>
                    </a:lnTo>
                    <a:lnTo>
                      <a:pt x="445" y="367"/>
                    </a:lnTo>
                    <a:lnTo>
                      <a:pt x="0" y="624"/>
                    </a:lnTo>
                    <a:lnTo>
                      <a:pt x="18" y="646"/>
                    </a:lnTo>
                    <a:lnTo>
                      <a:pt x="44" y="670"/>
                    </a:lnTo>
                    <a:lnTo>
                      <a:pt x="65" y="692"/>
                    </a:lnTo>
                    <a:lnTo>
                      <a:pt x="87" y="712"/>
                    </a:lnTo>
                    <a:lnTo>
                      <a:pt x="108" y="733"/>
                    </a:lnTo>
                    <a:lnTo>
                      <a:pt x="134" y="754"/>
                    </a:lnTo>
                    <a:lnTo>
                      <a:pt x="158" y="773"/>
                    </a:lnTo>
                    <a:lnTo>
                      <a:pt x="182" y="790"/>
                    </a:lnTo>
                    <a:lnTo>
                      <a:pt x="208" y="807"/>
                    </a:lnTo>
                    <a:lnTo>
                      <a:pt x="234" y="825"/>
                    </a:lnTo>
                    <a:lnTo>
                      <a:pt x="261" y="842"/>
                    </a:lnTo>
                    <a:lnTo>
                      <a:pt x="286" y="856"/>
                    </a:lnTo>
                    <a:lnTo>
                      <a:pt x="311" y="870"/>
                    </a:lnTo>
                    <a:lnTo>
                      <a:pt x="334" y="882"/>
                    </a:lnTo>
                    <a:lnTo>
                      <a:pt x="367" y="897"/>
                    </a:lnTo>
                    <a:lnTo>
                      <a:pt x="397" y="910"/>
                    </a:lnTo>
                    <a:lnTo>
                      <a:pt x="431" y="923"/>
                    </a:lnTo>
                    <a:lnTo>
                      <a:pt x="457" y="933"/>
                    </a:lnTo>
                    <a:lnTo>
                      <a:pt x="482" y="943"/>
                    </a:lnTo>
                    <a:lnTo>
                      <a:pt x="511" y="951"/>
                    </a:lnTo>
                    <a:lnTo>
                      <a:pt x="539" y="959"/>
                    </a:lnTo>
                    <a:lnTo>
                      <a:pt x="567" y="965"/>
                    </a:lnTo>
                    <a:lnTo>
                      <a:pt x="599" y="972"/>
                    </a:lnTo>
                    <a:lnTo>
                      <a:pt x="631" y="977"/>
                    </a:lnTo>
                    <a:lnTo>
                      <a:pt x="665" y="981"/>
                    </a:lnTo>
                    <a:lnTo>
                      <a:pt x="699" y="984"/>
                    </a:lnTo>
                    <a:lnTo>
                      <a:pt x="725" y="986"/>
                    </a:lnTo>
                    <a:lnTo>
                      <a:pt x="760" y="988"/>
                    </a:lnTo>
                    <a:lnTo>
                      <a:pt x="796" y="988"/>
                    </a:lnTo>
                    <a:lnTo>
                      <a:pt x="824" y="987"/>
                    </a:lnTo>
                    <a:lnTo>
                      <a:pt x="854" y="986"/>
                    </a:lnTo>
                    <a:lnTo>
                      <a:pt x="887" y="983"/>
                    </a:lnTo>
                    <a:lnTo>
                      <a:pt x="917" y="979"/>
                    </a:lnTo>
                    <a:lnTo>
                      <a:pt x="943" y="976"/>
                    </a:lnTo>
                    <a:close/>
                  </a:path>
                </a:pathLst>
              </a:custGeom>
              <a:solidFill>
                <a:srgbClr val="0051BA"/>
              </a:solidFill>
              <a:ln w="22225">
                <a:solidFill>
                  <a:srgbClr val="0051BA"/>
                </a:solidFill>
                <a:round/>
                <a:headEnd/>
                <a:tailEnd/>
              </a:ln>
            </p:spPr>
            <p:txBody>
              <a:bodyPr/>
              <a:lstStyle/>
              <a:p>
                <a:endParaRPr lang="vi-VN"/>
              </a:p>
            </p:txBody>
          </p:sp>
          <p:sp>
            <p:nvSpPr>
              <p:cNvPr id="54" name="Freeform 12"/>
              <p:cNvSpPr>
                <a:spLocks/>
              </p:cNvSpPr>
              <p:nvPr/>
            </p:nvSpPr>
            <p:spPr bwMode="auto">
              <a:xfrm>
                <a:off x="1781" y="1106"/>
                <a:ext cx="952" cy="1761"/>
              </a:xfrm>
              <a:custGeom>
                <a:avLst/>
                <a:gdLst>
                  <a:gd name="T0" fmla="*/ 932 w 952"/>
                  <a:gd name="T1" fmla="*/ 3 h 1761"/>
                  <a:gd name="T2" fmla="*/ 883 w 952"/>
                  <a:gd name="T3" fmla="*/ 13 h 1761"/>
                  <a:gd name="T4" fmla="*/ 841 w 952"/>
                  <a:gd name="T5" fmla="*/ 23 h 1761"/>
                  <a:gd name="T6" fmla="*/ 799 w 952"/>
                  <a:gd name="T7" fmla="*/ 35 h 1761"/>
                  <a:gd name="T8" fmla="*/ 757 w 952"/>
                  <a:gd name="T9" fmla="*/ 50 h 1761"/>
                  <a:gd name="T10" fmla="*/ 710 w 952"/>
                  <a:gd name="T11" fmla="*/ 70 h 1761"/>
                  <a:gd name="T12" fmla="*/ 664 w 952"/>
                  <a:gd name="T13" fmla="*/ 90 h 1761"/>
                  <a:gd name="T14" fmla="*/ 619 w 952"/>
                  <a:gd name="T15" fmla="*/ 113 h 1761"/>
                  <a:gd name="T16" fmla="*/ 580 w 952"/>
                  <a:gd name="T17" fmla="*/ 136 h 1761"/>
                  <a:gd name="T18" fmla="*/ 541 w 952"/>
                  <a:gd name="T19" fmla="*/ 161 h 1761"/>
                  <a:gd name="T20" fmla="*/ 498 w 952"/>
                  <a:gd name="T21" fmla="*/ 192 h 1761"/>
                  <a:gd name="T22" fmla="*/ 460 w 952"/>
                  <a:gd name="T23" fmla="*/ 220 h 1761"/>
                  <a:gd name="T24" fmla="*/ 400 w 952"/>
                  <a:gd name="T25" fmla="*/ 274 h 1761"/>
                  <a:gd name="T26" fmla="*/ 348 w 952"/>
                  <a:gd name="T27" fmla="*/ 327 h 1761"/>
                  <a:gd name="T28" fmla="*/ 308 w 952"/>
                  <a:gd name="T29" fmla="*/ 375 h 1761"/>
                  <a:gd name="T30" fmla="*/ 265 w 952"/>
                  <a:gd name="T31" fmla="*/ 431 h 1761"/>
                  <a:gd name="T32" fmla="*/ 226 w 952"/>
                  <a:gd name="T33" fmla="*/ 492 h 1761"/>
                  <a:gd name="T34" fmla="*/ 190 w 952"/>
                  <a:gd name="T35" fmla="*/ 553 h 1761"/>
                  <a:gd name="T36" fmla="*/ 160 w 952"/>
                  <a:gd name="T37" fmla="*/ 620 h 1761"/>
                  <a:gd name="T38" fmla="*/ 134 w 952"/>
                  <a:gd name="T39" fmla="*/ 693 h 1761"/>
                  <a:gd name="T40" fmla="*/ 108 w 952"/>
                  <a:gd name="T41" fmla="*/ 782 h 1761"/>
                  <a:gd name="T42" fmla="*/ 91 w 952"/>
                  <a:gd name="T43" fmla="*/ 869 h 1761"/>
                  <a:gd name="T44" fmla="*/ 78 w 952"/>
                  <a:gd name="T45" fmla="*/ 982 h 1761"/>
                  <a:gd name="T46" fmla="*/ 78 w 952"/>
                  <a:gd name="T47" fmla="*/ 1080 h 1761"/>
                  <a:gd name="T48" fmla="*/ 88 w 952"/>
                  <a:gd name="T49" fmla="*/ 1169 h 1761"/>
                  <a:gd name="T50" fmla="*/ 103 w 952"/>
                  <a:gd name="T51" fmla="*/ 1261 h 1761"/>
                  <a:gd name="T52" fmla="*/ 132 w 952"/>
                  <a:gd name="T53" fmla="*/ 1361 h 1761"/>
                  <a:gd name="T54" fmla="*/ 167 w 952"/>
                  <a:gd name="T55" fmla="*/ 1454 h 1761"/>
                  <a:gd name="T56" fmla="*/ 214 w 952"/>
                  <a:gd name="T57" fmla="*/ 1542 h 1761"/>
                  <a:gd name="T58" fmla="*/ 653 w 952"/>
                  <a:gd name="T59" fmla="*/ 1761 h 1761"/>
                  <a:gd name="T60" fmla="*/ 642 w 952"/>
                  <a:gd name="T61" fmla="*/ 1295 h 1761"/>
                  <a:gd name="T62" fmla="*/ 602 w 952"/>
                  <a:gd name="T63" fmla="*/ 1222 h 1761"/>
                  <a:gd name="T64" fmla="*/ 579 w 952"/>
                  <a:gd name="T65" fmla="*/ 1151 h 1761"/>
                  <a:gd name="T66" fmla="*/ 570 w 952"/>
                  <a:gd name="T67" fmla="*/ 1083 h 1761"/>
                  <a:gd name="T68" fmla="*/ 567 w 952"/>
                  <a:gd name="T69" fmla="*/ 1016 h 1761"/>
                  <a:gd name="T70" fmla="*/ 573 w 952"/>
                  <a:gd name="T71" fmla="*/ 938 h 1761"/>
                  <a:gd name="T72" fmla="*/ 592 w 952"/>
                  <a:gd name="T73" fmla="*/ 860 h 1761"/>
                  <a:gd name="T74" fmla="*/ 620 w 952"/>
                  <a:gd name="T75" fmla="*/ 788 h 1761"/>
                  <a:gd name="T76" fmla="*/ 653 w 952"/>
                  <a:gd name="T77" fmla="*/ 731 h 1761"/>
                  <a:gd name="T78" fmla="*/ 683 w 952"/>
                  <a:gd name="T79" fmla="*/ 690 h 1761"/>
                  <a:gd name="T80" fmla="*/ 719 w 952"/>
                  <a:gd name="T81" fmla="*/ 648 h 1761"/>
                  <a:gd name="T82" fmla="*/ 753 w 952"/>
                  <a:gd name="T83" fmla="*/ 614 h 1761"/>
                  <a:gd name="T84" fmla="*/ 793 w 952"/>
                  <a:gd name="T85" fmla="*/ 583 h 1761"/>
                  <a:gd name="T86" fmla="*/ 840 w 952"/>
                  <a:gd name="T87" fmla="*/ 552 h 1761"/>
                  <a:gd name="T88" fmla="*/ 885 w 952"/>
                  <a:gd name="T89" fmla="*/ 526 h 1761"/>
                  <a:gd name="T90" fmla="*/ 952 w 952"/>
                  <a:gd name="T91" fmla="*/ 503 h 17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52"/>
                  <a:gd name="T139" fmla="*/ 0 h 1761"/>
                  <a:gd name="T140" fmla="*/ 952 w 952"/>
                  <a:gd name="T141" fmla="*/ 1761 h 1761"/>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52" h="1761">
                    <a:moveTo>
                      <a:pt x="952" y="0"/>
                    </a:moveTo>
                    <a:lnTo>
                      <a:pt x="932" y="3"/>
                    </a:lnTo>
                    <a:lnTo>
                      <a:pt x="911" y="6"/>
                    </a:lnTo>
                    <a:lnTo>
                      <a:pt x="883" y="13"/>
                    </a:lnTo>
                    <a:lnTo>
                      <a:pt x="863" y="17"/>
                    </a:lnTo>
                    <a:lnTo>
                      <a:pt x="841" y="23"/>
                    </a:lnTo>
                    <a:lnTo>
                      <a:pt x="821" y="30"/>
                    </a:lnTo>
                    <a:lnTo>
                      <a:pt x="799" y="35"/>
                    </a:lnTo>
                    <a:lnTo>
                      <a:pt x="779" y="42"/>
                    </a:lnTo>
                    <a:lnTo>
                      <a:pt x="757" y="50"/>
                    </a:lnTo>
                    <a:lnTo>
                      <a:pt x="731" y="60"/>
                    </a:lnTo>
                    <a:lnTo>
                      <a:pt x="710" y="70"/>
                    </a:lnTo>
                    <a:lnTo>
                      <a:pt x="687" y="79"/>
                    </a:lnTo>
                    <a:lnTo>
                      <a:pt x="664" y="90"/>
                    </a:lnTo>
                    <a:lnTo>
                      <a:pt x="640" y="102"/>
                    </a:lnTo>
                    <a:lnTo>
                      <a:pt x="619" y="113"/>
                    </a:lnTo>
                    <a:lnTo>
                      <a:pt x="598" y="126"/>
                    </a:lnTo>
                    <a:lnTo>
                      <a:pt x="580" y="136"/>
                    </a:lnTo>
                    <a:lnTo>
                      <a:pt x="562" y="149"/>
                    </a:lnTo>
                    <a:lnTo>
                      <a:pt x="541" y="161"/>
                    </a:lnTo>
                    <a:lnTo>
                      <a:pt x="518" y="176"/>
                    </a:lnTo>
                    <a:lnTo>
                      <a:pt x="498" y="192"/>
                    </a:lnTo>
                    <a:lnTo>
                      <a:pt x="479" y="207"/>
                    </a:lnTo>
                    <a:lnTo>
                      <a:pt x="460" y="220"/>
                    </a:lnTo>
                    <a:lnTo>
                      <a:pt x="430" y="245"/>
                    </a:lnTo>
                    <a:lnTo>
                      <a:pt x="400" y="274"/>
                    </a:lnTo>
                    <a:lnTo>
                      <a:pt x="376" y="296"/>
                    </a:lnTo>
                    <a:lnTo>
                      <a:pt x="348" y="327"/>
                    </a:lnTo>
                    <a:lnTo>
                      <a:pt x="329" y="349"/>
                    </a:lnTo>
                    <a:lnTo>
                      <a:pt x="308" y="375"/>
                    </a:lnTo>
                    <a:lnTo>
                      <a:pt x="284" y="404"/>
                    </a:lnTo>
                    <a:lnTo>
                      <a:pt x="265" y="431"/>
                    </a:lnTo>
                    <a:lnTo>
                      <a:pt x="245" y="462"/>
                    </a:lnTo>
                    <a:lnTo>
                      <a:pt x="226" y="492"/>
                    </a:lnTo>
                    <a:lnTo>
                      <a:pt x="206" y="525"/>
                    </a:lnTo>
                    <a:lnTo>
                      <a:pt x="190" y="553"/>
                    </a:lnTo>
                    <a:lnTo>
                      <a:pt x="175" y="587"/>
                    </a:lnTo>
                    <a:lnTo>
                      <a:pt x="160" y="620"/>
                    </a:lnTo>
                    <a:lnTo>
                      <a:pt x="147" y="655"/>
                    </a:lnTo>
                    <a:lnTo>
                      <a:pt x="134" y="693"/>
                    </a:lnTo>
                    <a:lnTo>
                      <a:pt x="118" y="739"/>
                    </a:lnTo>
                    <a:lnTo>
                      <a:pt x="108" y="782"/>
                    </a:lnTo>
                    <a:lnTo>
                      <a:pt x="97" y="826"/>
                    </a:lnTo>
                    <a:lnTo>
                      <a:pt x="91" y="869"/>
                    </a:lnTo>
                    <a:lnTo>
                      <a:pt x="84" y="920"/>
                    </a:lnTo>
                    <a:lnTo>
                      <a:pt x="78" y="982"/>
                    </a:lnTo>
                    <a:lnTo>
                      <a:pt x="77" y="1031"/>
                    </a:lnTo>
                    <a:lnTo>
                      <a:pt x="78" y="1080"/>
                    </a:lnTo>
                    <a:lnTo>
                      <a:pt x="83" y="1126"/>
                    </a:lnTo>
                    <a:lnTo>
                      <a:pt x="88" y="1169"/>
                    </a:lnTo>
                    <a:lnTo>
                      <a:pt x="94" y="1214"/>
                    </a:lnTo>
                    <a:lnTo>
                      <a:pt x="103" y="1261"/>
                    </a:lnTo>
                    <a:lnTo>
                      <a:pt x="116" y="1310"/>
                    </a:lnTo>
                    <a:lnTo>
                      <a:pt x="132" y="1361"/>
                    </a:lnTo>
                    <a:lnTo>
                      <a:pt x="148" y="1408"/>
                    </a:lnTo>
                    <a:lnTo>
                      <a:pt x="167" y="1454"/>
                    </a:lnTo>
                    <a:lnTo>
                      <a:pt x="188" y="1499"/>
                    </a:lnTo>
                    <a:lnTo>
                      <a:pt x="214" y="1542"/>
                    </a:lnTo>
                    <a:lnTo>
                      <a:pt x="0" y="1664"/>
                    </a:lnTo>
                    <a:lnTo>
                      <a:pt x="653" y="1761"/>
                    </a:lnTo>
                    <a:lnTo>
                      <a:pt x="893" y="1161"/>
                    </a:lnTo>
                    <a:lnTo>
                      <a:pt x="642" y="1295"/>
                    </a:lnTo>
                    <a:lnTo>
                      <a:pt x="617" y="1256"/>
                    </a:lnTo>
                    <a:lnTo>
                      <a:pt x="602" y="1222"/>
                    </a:lnTo>
                    <a:lnTo>
                      <a:pt x="588" y="1186"/>
                    </a:lnTo>
                    <a:lnTo>
                      <a:pt x="579" y="1151"/>
                    </a:lnTo>
                    <a:lnTo>
                      <a:pt x="572" y="1116"/>
                    </a:lnTo>
                    <a:lnTo>
                      <a:pt x="570" y="1083"/>
                    </a:lnTo>
                    <a:lnTo>
                      <a:pt x="567" y="1050"/>
                    </a:lnTo>
                    <a:lnTo>
                      <a:pt x="567" y="1016"/>
                    </a:lnTo>
                    <a:lnTo>
                      <a:pt x="569" y="977"/>
                    </a:lnTo>
                    <a:lnTo>
                      <a:pt x="573" y="938"/>
                    </a:lnTo>
                    <a:lnTo>
                      <a:pt x="582" y="895"/>
                    </a:lnTo>
                    <a:lnTo>
                      <a:pt x="592" y="860"/>
                    </a:lnTo>
                    <a:lnTo>
                      <a:pt x="607" y="822"/>
                    </a:lnTo>
                    <a:lnTo>
                      <a:pt x="620" y="788"/>
                    </a:lnTo>
                    <a:lnTo>
                      <a:pt x="638" y="756"/>
                    </a:lnTo>
                    <a:lnTo>
                      <a:pt x="653" y="731"/>
                    </a:lnTo>
                    <a:lnTo>
                      <a:pt x="668" y="711"/>
                    </a:lnTo>
                    <a:lnTo>
                      <a:pt x="683" y="690"/>
                    </a:lnTo>
                    <a:lnTo>
                      <a:pt x="700" y="670"/>
                    </a:lnTo>
                    <a:lnTo>
                      <a:pt x="719" y="648"/>
                    </a:lnTo>
                    <a:lnTo>
                      <a:pt x="735" y="633"/>
                    </a:lnTo>
                    <a:lnTo>
                      <a:pt x="753" y="614"/>
                    </a:lnTo>
                    <a:lnTo>
                      <a:pt x="771" y="599"/>
                    </a:lnTo>
                    <a:lnTo>
                      <a:pt x="793" y="583"/>
                    </a:lnTo>
                    <a:lnTo>
                      <a:pt x="819" y="566"/>
                    </a:lnTo>
                    <a:lnTo>
                      <a:pt x="840" y="552"/>
                    </a:lnTo>
                    <a:lnTo>
                      <a:pt x="858" y="541"/>
                    </a:lnTo>
                    <a:lnTo>
                      <a:pt x="885" y="526"/>
                    </a:lnTo>
                    <a:lnTo>
                      <a:pt x="911" y="515"/>
                    </a:lnTo>
                    <a:lnTo>
                      <a:pt x="952" y="503"/>
                    </a:lnTo>
                    <a:lnTo>
                      <a:pt x="952" y="0"/>
                    </a:lnTo>
                    <a:close/>
                  </a:path>
                </a:pathLst>
              </a:custGeom>
              <a:solidFill>
                <a:srgbClr val="6A9913"/>
              </a:solidFill>
              <a:ln w="22225">
                <a:solidFill>
                  <a:srgbClr val="6A9913"/>
                </a:solidFill>
                <a:round/>
                <a:headEnd/>
                <a:tailEnd/>
              </a:ln>
            </p:spPr>
            <p:txBody>
              <a:bodyPr/>
              <a:lstStyle/>
              <a:p>
                <a:endParaRPr lang="vi-VN"/>
              </a:p>
            </p:txBody>
          </p:sp>
          <p:sp>
            <p:nvSpPr>
              <p:cNvPr id="55" name="Freeform 13"/>
              <p:cNvSpPr>
                <a:spLocks/>
              </p:cNvSpPr>
              <p:nvPr/>
            </p:nvSpPr>
            <p:spPr bwMode="auto">
              <a:xfrm>
                <a:off x="2516" y="867"/>
                <a:ext cx="1414" cy="1594"/>
              </a:xfrm>
              <a:custGeom>
                <a:avLst/>
                <a:gdLst>
                  <a:gd name="T0" fmla="*/ 558 w 1414"/>
                  <a:gd name="T1" fmla="*/ 237 h 1594"/>
                  <a:gd name="T2" fmla="*/ 610 w 1414"/>
                  <a:gd name="T3" fmla="*/ 247 h 1594"/>
                  <a:gd name="T4" fmla="*/ 650 w 1414"/>
                  <a:gd name="T5" fmla="*/ 257 h 1594"/>
                  <a:gd name="T6" fmla="*/ 691 w 1414"/>
                  <a:gd name="T7" fmla="*/ 270 h 1594"/>
                  <a:gd name="T8" fmla="*/ 733 w 1414"/>
                  <a:gd name="T9" fmla="*/ 284 h 1594"/>
                  <a:gd name="T10" fmla="*/ 782 w 1414"/>
                  <a:gd name="T11" fmla="*/ 303 h 1594"/>
                  <a:gd name="T12" fmla="*/ 828 w 1414"/>
                  <a:gd name="T13" fmla="*/ 324 h 1594"/>
                  <a:gd name="T14" fmla="*/ 873 w 1414"/>
                  <a:gd name="T15" fmla="*/ 346 h 1594"/>
                  <a:gd name="T16" fmla="*/ 912 w 1414"/>
                  <a:gd name="T17" fmla="*/ 370 h 1594"/>
                  <a:gd name="T18" fmla="*/ 951 w 1414"/>
                  <a:gd name="T19" fmla="*/ 395 h 1594"/>
                  <a:gd name="T20" fmla="*/ 994 w 1414"/>
                  <a:gd name="T21" fmla="*/ 425 h 1594"/>
                  <a:gd name="T22" fmla="*/ 1031 w 1414"/>
                  <a:gd name="T23" fmla="*/ 454 h 1594"/>
                  <a:gd name="T24" fmla="*/ 1091 w 1414"/>
                  <a:gd name="T25" fmla="*/ 507 h 1594"/>
                  <a:gd name="T26" fmla="*/ 1142 w 1414"/>
                  <a:gd name="T27" fmla="*/ 559 h 1594"/>
                  <a:gd name="T28" fmla="*/ 1183 w 1414"/>
                  <a:gd name="T29" fmla="*/ 608 h 1594"/>
                  <a:gd name="T30" fmla="*/ 1226 w 1414"/>
                  <a:gd name="T31" fmla="*/ 665 h 1594"/>
                  <a:gd name="T32" fmla="*/ 1266 w 1414"/>
                  <a:gd name="T33" fmla="*/ 726 h 1594"/>
                  <a:gd name="T34" fmla="*/ 1300 w 1414"/>
                  <a:gd name="T35" fmla="*/ 786 h 1594"/>
                  <a:gd name="T36" fmla="*/ 1332 w 1414"/>
                  <a:gd name="T37" fmla="*/ 854 h 1594"/>
                  <a:gd name="T38" fmla="*/ 1357 w 1414"/>
                  <a:gd name="T39" fmla="*/ 926 h 1594"/>
                  <a:gd name="T40" fmla="*/ 1384 w 1414"/>
                  <a:gd name="T41" fmla="*/ 1015 h 1594"/>
                  <a:gd name="T42" fmla="*/ 1400 w 1414"/>
                  <a:gd name="T43" fmla="*/ 1103 h 1594"/>
                  <a:gd name="T44" fmla="*/ 1413 w 1414"/>
                  <a:gd name="T45" fmla="*/ 1216 h 1594"/>
                  <a:gd name="T46" fmla="*/ 1413 w 1414"/>
                  <a:gd name="T47" fmla="*/ 1312 h 1594"/>
                  <a:gd name="T48" fmla="*/ 1404 w 1414"/>
                  <a:gd name="T49" fmla="*/ 1402 h 1594"/>
                  <a:gd name="T50" fmla="*/ 1389 w 1414"/>
                  <a:gd name="T51" fmla="*/ 1493 h 1594"/>
                  <a:gd name="T52" fmla="*/ 1360 w 1414"/>
                  <a:gd name="T53" fmla="*/ 1594 h 1594"/>
                  <a:gd name="T54" fmla="*/ 914 w 1414"/>
                  <a:gd name="T55" fmla="*/ 1366 h 1594"/>
                  <a:gd name="T56" fmla="*/ 925 w 1414"/>
                  <a:gd name="T57" fmla="*/ 1283 h 1594"/>
                  <a:gd name="T58" fmla="*/ 923 w 1414"/>
                  <a:gd name="T59" fmla="*/ 1209 h 1594"/>
                  <a:gd name="T60" fmla="*/ 910 w 1414"/>
                  <a:gd name="T61" fmla="*/ 1128 h 1594"/>
                  <a:gd name="T62" fmla="*/ 885 w 1414"/>
                  <a:gd name="T63" fmla="*/ 1055 h 1594"/>
                  <a:gd name="T64" fmla="*/ 854 w 1414"/>
                  <a:gd name="T65" fmla="*/ 990 h 1594"/>
                  <a:gd name="T66" fmla="*/ 824 w 1414"/>
                  <a:gd name="T67" fmla="*/ 944 h 1594"/>
                  <a:gd name="T68" fmla="*/ 792 w 1414"/>
                  <a:gd name="T69" fmla="*/ 904 h 1594"/>
                  <a:gd name="T70" fmla="*/ 756 w 1414"/>
                  <a:gd name="T71" fmla="*/ 867 h 1594"/>
                  <a:gd name="T72" fmla="*/ 719 w 1414"/>
                  <a:gd name="T73" fmla="*/ 833 h 1594"/>
                  <a:gd name="T74" fmla="*/ 672 w 1414"/>
                  <a:gd name="T75" fmla="*/ 800 h 1594"/>
                  <a:gd name="T76" fmla="*/ 632 w 1414"/>
                  <a:gd name="T77" fmla="*/ 776 h 1594"/>
                  <a:gd name="T78" fmla="*/ 582 w 1414"/>
                  <a:gd name="T79" fmla="*/ 751 h 1594"/>
                  <a:gd name="T80" fmla="*/ 540 w 1414"/>
                  <a:gd name="T81" fmla="*/ 736 h 1594"/>
                  <a:gd name="T82" fmla="*/ 477 w 1414"/>
                  <a:gd name="T83" fmla="*/ 723 h 1594"/>
                  <a:gd name="T84" fmla="*/ 415 w 1414"/>
                  <a:gd name="T85" fmla="*/ 717 h 1594"/>
                  <a:gd name="T86" fmla="*/ 398 w 1414"/>
                  <a:gd name="T87" fmla="*/ 976 h 1594"/>
                  <a:gd name="T88" fmla="*/ 397 w 1414"/>
                  <a:gd name="T89" fmla="*/ 0 h 1594"/>
                  <a:gd name="T90" fmla="*/ 418 w 1414"/>
                  <a:gd name="T91" fmla="*/ 224 h 1594"/>
                  <a:gd name="T92" fmla="*/ 482 w 1414"/>
                  <a:gd name="T93" fmla="*/ 227 h 1594"/>
                  <a:gd name="T94" fmla="*/ 539 w 1414"/>
                  <a:gd name="T95" fmla="*/ 233 h 159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414"/>
                  <a:gd name="T145" fmla="*/ 0 h 1594"/>
                  <a:gd name="T146" fmla="*/ 1414 w 1414"/>
                  <a:gd name="T147" fmla="*/ 1594 h 159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414" h="1594">
                    <a:moveTo>
                      <a:pt x="539" y="233"/>
                    </a:moveTo>
                    <a:lnTo>
                      <a:pt x="558" y="237"/>
                    </a:lnTo>
                    <a:lnTo>
                      <a:pt x="584" y="241"/>
                    </a:lnTo>
                    <a:lnTo>
                      <a:pt x="610" y="247"/>
                    </a:lnTo>
                    <a:lnTo>
                      <a:pt x="628" y="252"/>
                    </a:lnTo>
                    <a:lnTo>
                      <a:pt x="650" y="257"/>
                    </a:lnTo>
                    <a:lnTo>
                      <a:pt x="670" y="263"/>
                    </a:lnTo>
                    <a:lnTo>
                      <a:pt x="691" y="270"/>
                    </a:lnTo>
                    <a:lnTo>
                      <a:pt x="711" y="275"/>
                    </a:lnTo>
                    <a:lnTo>
                      <a:pt x="733" y="284"/>
                    </a:lnTo>
                    <a:lnTo>
                      <a:pt x="759" y="295"/>
                    </a:lnTo>
                    <a:lnTo>
                      <a:pt x="782" y="303"/>
                    </a:lnTo>
                    <a:lnTo>
                      <a:pt x="803" y="313"/>
                    </a:lnTo>
                    <a:lnTo>
                      <a:pt x="828" y="324"/>
                    </a:lnTo>
                    <a:lnTo>
                      <a:pt x="852" y="336"/>
                    </a:lnTo>
                    <a:lnTo>
                      <a:pt x="873" y="346"/>
                    </a:lnTo>
                    <a:lnTo>
                      <a:pt x="894" y="359"/>
                    </a:lnTo>
                    <a:lnTo>
                      <a:pt x="912" y="370"/>
                    </a:lnTo>
                    <a:lnTo>
                      <a:pt x="930" y="383"/>
                    </a:lnTo>
                    <a:lnTo>
                      <a:pt x="951" y="395"/>
                    </a:lnTo>
                    <a:lnTo>
                      <a:pt x="973" y="410"/>
                    </a:lnTo>
                    <a:lnTo>
                      <a:pt x="994" y="425"/>
                    </a:lnTo>
                    <a:lnTo>
                      <a:pt x="1013" y="440"/>
                    </a:lnTo>
                    <a:lnTo>
                      <a:pt x="1031" y="454"/>
                    </a:lnTo>
                    <a:lnTo>
                      <a:pt x="1060" y="479"/>
                    </a:lnTo>
                    <a:lnTo>
                      <a:pt x="1091" y="507"/>
                    </a:lnTo>
                    <a:lnTo>
                      <a:pt x="1114" y="528"/>
                    </a:lnTo>
                    <a:lnTo>
                      <a:pt x="1142" y="559"/>
                    </a:lnTo>
                    <a:lnTo>
                      <a:pt x="1162" y="582"/>
                    </a:lnTo>
                    <a:lnTo>
                      <a:pt x="1183" y="608"/>
                    </a:lnTo>
                    <a:lnTo>
                      <a:pt x="1207" y="637"/>
                    </a:lnTo>
                    <a:lnTo>
                      <a:pt x="1226" y="665"/>
                    </a:lnTo>
                    <a:lnTo>
                      <a:pt x="1246" y="696"/>
                    </a:lnTo>
                    <a:lnTo>
                      <a:pt x="1266" y="726"/>
                    </a:lnTo>
                    <a:lnTo>
                      <a:pt x="1283" y="758"/>
                    </a:lnTo>
                    <a:lnTo>
                      <a:pt x="1300" y="786"/>
                    </a:lnTo>
                    <a:lnTo>
                      <a:pt x="1317" y="821"/>
                    </a:lnTo>
                    <a:lnTo>
                      <a:pt x="1332" y="854"/>
                    </a:lnTo>
                    <a:lnTo>
                      <a:pt x="1345" y="888"/>
                    </a:lnTo>
                    <a:lnTo>
                      <a:pt x="1357" y="926"/>
                    </a:lnTo>
                    <a:lnTo>
                      <a:pt x="1374" y="972"/>
                    </a:lnTo>
                    <a:lnTo>
                      <a:pt x="1384" y="1015"/>
                    </a:lnTo>
                    <a:lnTo>
                      <a:pt x="1395" y="1060"/>
                    </a:lnTo>
                    <a:lnTo>
                      <a:pt x="1400" y="1103"/>
                    </a:lnTo>
                    <a:lnTo>
                      <a:pt x="1408" y="1153"/>
                    </a:lnTo>
                    <a:lnTo>
                      <a:pt x="1413" y="1216"/>
                    </a:lnTo>
                    <a:lnTo>
                      <a:pt x="1414" y="1264"/>
                    </a:lnTo>
                    <a:lnTo>
                      <a:pt x="1413" y="1312"/>
                    </a:lnTo>
                    <a:lnTo>
                      <a:pt x="1409" y="1359"/>
                    </a:lnTo>
                    <a:lnTo>
                      <a:pt x="1404" y="1402"/>
                    </a:lnTo>
                    <a:lnTo>
                      <a:pt x="1398" y="1447"/>
                    </a:lnTo>
                    <a:lnTo>
                      <a:pt x="1389" y="1493"/>
                    </a:lnTo>
                    <a:lnTo>
                      <a:pt x="1376" y="1543"/>
                    </a:lnTo>
                    <a:lnTo>
                      <a:pt x="1360" y="1594"/>
                    </a:lnTo>
                    <a:lnTo>
                      <a:pt x="1267" y="1306"/>
                    </a:lnTo>
                    <a:lnTo>
                      <a:pt x="914" y="1366"/>
                    </a:lnTo>
                    <a:lnTo>
                      <a:pt x="922" y="1316"/>
                    </a:lnTo>
                    <a:lnTo>
                      <a:pt x="925" y="1283"/>
                    </a:lnTo>
                    <a:lnTo>
                      <a:pt x="925" y="1249"/>
                    </a:lnTo>
                    <a:lnTo>
                      <a:pt x="923" y="1209"/>
                    </a:lnTo>
                    <a:lnTo>
                      <a:pt x="917" y="1171"/>
                    </a:lnTo>
                    <a:lnTo>
                      <a:pt x="910" y="1128"/>
                    </a:lnTo>
                    <a:lnTo>
                      <a:pt x="900" y="1094"/>
                    </a:lnTo>
                    <a:lnTo>
                      <a:pt x="885" y="1055"/>
                    </a:lnTo>
                    <a:lnTo>
                      <a:pt x="871" y="1022"/>
                    </a:lnTo>
                    <a:lnTo>
                      <a:pt x="854" y="990"/>
                    </a:lnTo>
                    <a:lnTo>
                      <a:pt x="839" y="965"/>
                    </a:lnTo>
                    <a:lnTo>
                      <a:pt x="824" y="944"/>
                    </a:lnTo>
                    <a:lnTo>
                      <a:pt x="809" y="924"/>
                    </a:lnTo>
                    <a:lnTo>
                      <a:pt x="792" y="904"/>
                    </a:lnTo>
                    <a:lnTo>
                      <a:pt x="772" y="882"/>
                    </a:lnTo>
                    <a:lnTo>
                      <a:pt x="756" y="867"/>
                    </a:lnTo>
                    <a:lnTo>
                      <a:pt x="738" y="849"/>
                    </a:lnTo>
                    <a:lnTo>
                      <a:pt x="719" y="833"/>
                    </a:lnTo>
                    <a:lnTo>
                      <a:pt x="698" y="816"/>
                    </a:lnTo>
                    <a:lnTo>
                      <a:pt x="672" y="800"/>
                    </a:lnTo>
                    <a:lnTo>
                      <a:pt x="651" y="785"/>
                    </a:lnTo>
                    <a:lnTo>
                      <a:pt x="632" y="776"/>
                    </a:lnTo>
                    <a:lnTo>
                      <a:pt x="605" y="759"/>
                    </a:lnTo>
                    <a:lnTo>
                      <a:pt x="582" y="751"/>
                    </a:lnTo>
                    <a:lnTo>
                      <a:pt x="561" y="743"/>
                    </a:lnTo>
                    <a:lnTo>
                      <a:pt x="540" y="736"/>
                    </a:lnTo>
                    <a:lnTo>
                      <a:pt x="508" y="728"/>
                    </a:lnTo>
                    <a:lnTo>
                      <a:pt x="477" y="723"/>
                    </a:lnTo>
                    <a:lnTo>
                      <a:pt x="446" y="720"/>
                    </a:lnTo>
                    <a:lnTo>
                      <a:pt x="415" y="717"/>
                    </a:lnTo>
                    <a:lnTo>
                      <a:pt x="398" y="716"/>
                    </a:lnTo>
                    <a:lnTo>
                      <a:pt x="398" y="976"/>
                    </a:lnTo>
                    <a:lnTo>
                      <a:pt x="0" y="495"/>
                    </a:lnTo>
                    <a:lnTo>
                      <a:pt x="397" y="0"/>
                    </a:lnTo>
                    <a:lnTo>
                      <a:pt x="397" y="223"/>
                    </a:lnTo>
                    <a:lnTo>
                      <a:pt x="418" y="224"/>
                    </a:lnTo>
                    <a:lnTo>
                      <a:pt x="449" y="225"/>
                    </a:lnTo>
                    <a:lnTo>
                      <a:pt x="482" y="227"/>
                    </a:lnTo>
                    <a:lnTo>
                      <a:pt x="513" y="230"/>
                    </a:lnTo>
                    <a:lnTo>
                      <a:pt x="539" y="233"/>
                    </a:lnTo>
                    <a:close/>
                  </a:path>
                </a:pathLst>
              </a:custGeom>
              <a:solidFill>
                <a:srgbClr val="008C82"/>
              </a:solidFill>
              <a:ln w="22225">
                <a:solidFill>
                  <a:srgbClr val="008C82"/>
                </a:solidFill>
                <a:round/>
                <a:headEnd/>
                <a:tailEnd/>
              </a:ln>
            </p:spPr>
            <p:txBody>
              <a:bodyPr/>
              <a:lstStyle/>
              <a:p>
                <a:endParaRPr lang="vi-VN"/>
              </a:p>
            </p:txBody>
          </p:sp>
          <p:sp>
            <p:nvSpPr>
              <p:cNvPr id="56" name="Rectangle 14"/>
              <p:cNvSpPr>
                <a:spLocks noChangeArrowheads="1"/>
              </p:cNvSpPr>
              <p:nvPr/>
            </p:nvSpPr>
            <p:spPr bwMode="auto">
              <a:xfrm>
                <a:off x="1456" y="1568"/>
                <a:ext cx="1140"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r>
                  <a:rPr lang="en-US" altLang="vi-VN" sz="2400" b="1" dirty="0"/>
                  <a:t>Decision – </a:t>
                </a:r>
              </a:p>
              <a:p>
                <a:r>
                  <a:rPr lang="en-US" altLang="vi-VN" sz="2400" b="1" dirty="0"/>
                  <a:t>Making</a:t>
                </a:r>
              </a:p>
            </p:txBody>
          </p:sp>
          <p:sp>
            <p:nvSpPr>
              <p:cNvPr id="57" name="Rectangle 15"/>
              <p:cNvSpPr>
                <a:spLocks noChangeArrowheads="1"/>
              </p:cNvSpPr>
              <p:nvPr/>
            </p:nvSpPr>
            <p:spPr bwMode="auto">
              <a:xfrm>
                <a:off x="3155" y="1378"/>
                <a:ext cx="1117"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r>
                  <a:rPr lang="en-US" altLang="vi-VN" sz="2400" b="1" dirty="0"/>
                  <a:t>Fares</a:t>
                </a:r>
              </a:p>
              <a:p>
                <a:r>
                  <a:rPr lang="en-US" altLang="vi-VN" sz="2400" b="1" dirty="0"/>
                  <a:t>Monitoring</a:t>
                </a:r>
              </a:p>
            </p:txBody>
          </p:sp>
          <p:sp>
            <p:nvSpPr>
              <p:cNvPr id="58" name="Rectangle 16"/>
              <p:cNvSpPr>
                <a:spLocks noChangeArrowheads="1"/>
              </p:cNvSpPr>
              <p:nvPr/>
            </p:nvSpPr>
            <p:spPr bwMode="auto">
              <a:xfrm>
                <a:off x="2683" y="2728"/>
                <a:ext cx="41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r>
                  <a:rPr lang="en-US" altLang="vi-VN" sz="2400" b="1" dirty="0"/>
                  <a:t>RM</a:t>
                </a:r>
              </a:p>
            </p:txBody>
          </p:sp>
        </p:grpSp>
      </p:grpSp>
    </p:spTree>
    <p:extLst>
      <p:ext uri="{BB962C8B-B14F-4D97-AF65-F5344CB8AC3E}">
        <p14:creationId xmlns:p14="http://schemas.microsoft.com/office/powerpoint/2010/main" val="1377041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Sign in 	</a:t>
            </a:r>
          </a:p>
        </p:txBody>
      </p:sp>
      <p:pic>
        <p:nvPicPr>
          <p:cNvPr id="10" name="Picture 9"/>
          <p:cNvPicPr>
            <a:picLocks noChangeAspect="1"/>
          </p:cNvPicPr>
          <p:nvPr/>
        </p:nvPicPr>
        <p:blipFill>
          <a:blip r:embed="rId2"/>
          <a:stretch>
            <a:fillRect/>
          </a:stretch>
        </p:blipFill>
        <p:spPr>
          <a:xfrm>
            <a:off x="4243387" y="0"/>
            <a:ext cx="7803833" cy="6806230"/>
          </a:xfrm>
          <a:prstGeom prst="rect">
            <a:avLst/>
          </a:prstGeom>
        </p:spPr>
      </p:pic>
      <p:sp>
        <p:nvSpPr>
          <p:cNvPr id="11" name="TextBox 10"/>
          <p:cNvSpPr txBox="1"/>
          <p:nvPr/>
        </p:nvSpPr>
        <p:spPr>
          <a:xfrm>
            <a:off x="144781" y="1565910"/>
            <a:ext cx="4098606" cy="923330"/>
          </a:xfrm>
          <a:prstGeom prst="rect">
            <a:avLst/>
          </a:prstGeom>
          <a:noFill/>
        </p:spPr>
        <p:txBody>
          <a:bodyPr wrap="square" rtlCol="0">
            <a:spAutoFit/>
          </a:bodyPr>
          <a:lstStyle/>
          <a:p>
            <a:r>
              <a:rPr lang="en-US" dirty="0">
                <a:hlinkClick r:id="rId3"/>
              </a:rPr>
              <a:t>https://pharos.infare.net</a:t>
            </a:r>
            <a:endParaRPr lang="en-US" dirty="0"/>
          </a:p>
          <a:p>
            <a:r>
              <a:rPr lang="en-US" dirty="0"/>
              <a:t>User: </a:t>
            </a:r>
            <a:r>
              <a:rPr lang="en-US" dirty="0">
                <a:hlinkClick r:id="rId4"/>
              </a:rPr>
              <a:t>PhuongTL@vietnamairlines.com</a:t>
            </a:r>
            <a:endParaRPr lang="en-US" dirty="0"/>
          </a:p>
          <a:p>
            <a:r>
              <a:rPr lang="en-US" dirty="0"/>
              <a:t>Pass: PRM@cpd2019</a:t>
            </a:r>
          </a:p>
        </p:txBody>
      </p:sp>
      <p:grpSp>
        <p:nvGrpSpPr>
          <p:cNvPr id="16" name="Group 15"/>
          <p:cNvGrpSpPr/>
          <p:nvPr/>
        </p:nvGrpSpPr>
        <p:grpSpPr>
          <a:xfrm>
            <a:off x="326571" y="2694214"/>
            <a:ext cx="3331029" cy="1649186"/>
            <a:chOff x="326571" y="2694214"/>
            <a:chExt cx="3331029" cy="1649186"/>
          </a:xfrm>
        </p:grpSpPr>
        <p:sp>
          <p:nvSpPr>
            <p:cNvPr id="14" name="Notched Right Arrow 13"/>
            <p:cNvSpPr/>
            <p:nvPr/>
          </p:nvSpPr>
          <p:spPr>
            <a:xfrm>
              <a:off x="326571" y="2694214"/>
              <a:ext cx="3331029" cy="164918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38200" y="3265714"/>
              <a:ext cx="2541814" cy="646331"/>
            </a:xfrm>
            <a:prstGeom prst="rect">
              <a:avLst/>
            </a:prstGeom>
            <a:noFill/>
          </p:spPr>
          <p:txBody>
            <a:bodyPr wrap="square" rtlCol="0">
              <a:spAutoFit/>
            </a:bodyPr>
            <a:lstStyle/>
            <a:p>
              <a:r>
                <a:rPr lang="en-US" dirty="0"/>
                <a:t>Sign out when idle.</a:t>
              </a:r>
            </a:p>
            <a:p>
              <a:r>
                <a:rPr lang="en-US" dirty="0"/>
                <a:t>SHARE THE RESOURCE</a:t>
              </a:r>
            </a:p>
          </p:txBody>
        </p:sp>
      </p:grpSp>
      <p:sp>
        <p:nvSpPr>
          <p:cNvPr id="17" name="Notched Right Arrow 16"/>
          <p:cNvSpPr/>
          <p:nvPr/>
        </p:nvSpPr>
        <p:spPr>
          <a:xfrm>
            <a:off x="292893" y="4548374"/>
            <a:ext cx="3331029" cy="164918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21178" y="5049801"/>
            <a:ext cx="2936422" cy="646331"/>
          </a:xfrm>
          <a:prstGeom prst="rect">
            <a:avLst/>
          </a:prstGeom>
          <a:noFill/>
        </p:spPr>
        <p:txBody>
          <a:bodyPr wrap="square" rtlCol="0">
            <a:spAutoFit/>
          </a:bodyPr>
          <a:lstStyle/>
          <a:p>
            <a:r>
              <a:rPr lang="en-US" b="1" dirty="0"/>
              <a:t>Key users: </a:t>
            </a:r>
            <a:r>
              <a:rPr lang="en-US" dirty="0" err="1"/>
              <a:t>DuongDT</a:t>
            </a:r>
            <a:r>
              <a:rPr lang="en-US" dirty="0"/>
              <a:t>/</a:t>
            </a:r>
            <a:r>
              <a:rPr lang="en-US" dirty="0" err="1"/>
              <a:t>LienLTH</a:t>
            </a:r>
            <a:r>
              <a:rPr lang="en-US" dirty="0"/>
              <a:t>/</a:t>
            </a:r>
          </a:p>
          <a:p>
            <a:r>
              <a:rPr lang="en-US" dirty="0" err="1"/>
              <a:t>NgaVV</a:t>
            </a:r>
            <a:r>
              <a:rPr lang="en-US" dirty="0"/>
              <a:t>/</a:t>
            </a:r>
            <a:r>
              <a:rPr lang="en-US" dirty="0" err="1"/>
              <a:t>Hangbt</a:t>
            </a:r>
            <a:endParaRPr lang="en-US" dirty="0"/>
          </a:p>
        </p:txBody>
      </p:sp>
      <p:pic>
        <p:nvPicPr>
          <p:cNvPr id="19" name="Picture 18"/>
          <p:cNvPicPr>
            <a:picLocks noChangeAspect="1"/>
          </p:cNvPicPr>
          <p:nvPr/>
        </p:nvPicPr>
        <p:blipFill>
          <a:blip r:embed="rId5"/>
          <a:stretch>
            <a:fillRect/>
          </a:stretch>
        </p:blipFill>
        <p:spPr>
          <a:xfrm>
            <a:off x="4209709" y="3588879"/>
            <a:ext cx="2362200" cy="3219450"/>
          </a:xfrm>
          <a:prstGeom prst="rect">
            <a:avLst/>
          </a:prstGeom>
        </p:spPr>
      </p:pic>
    </p:spTree>
    <p:extLst>
      <p:ext uri="{BB962C8B-B14F-4D97-AF65-F5344CB8AC3E}">
        <p14:creationId xmlns:p14="http://schemas.microsoft.com/office/powerpoint/2010/main" val="220878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 is all around</a:t>
            </a:r>
          </a:p>
        </p:txBody>
      </p:sp>
      <p:pic>
        <p:nvPicPr>
          <p:cNvPr id="4" name="Content Placeholder 3"/>
          <p:cNvPicPr>
            <a:picLocks noGrp="1" noChangeAspect="1"/>
          </p:cNvPicPr>
          <p:nvPr>
            <p:ph idx="1"/>
          </p:nvPr>
        </p:nvPicPr>
        <p:blipFill>
          <a:blip r:embed="rId2"/>
          <a:stretch>
            <a:fillRect/>
          </a:stretch>
        </p:blipFill>
        <p:spPr>
          <a:xfrm>
            <a:off x="984502" y="1690688"/>
            <a:ext cx="8419596" cy="4351338"/>
          </a:xfrm>
          <a:prstGeom prst="rect">
            <a:avLst/>
          </a:prstGeom>
        </p:spPr>
      </p:pic>
    </p:spTree>
    <p:extLst>
      <p:ext uri="{BB962C8B-B14F-4D97-AF65-F5344CB8AC3E}">
        <p14:creationId xmlns:p14="http://schemas.microsoft.com/office/powerpoint/2010/main" val="52477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92982"/>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Basic functions</a:t>
            </a:r>
          </a:p>
        </p:txBody>
      </p:sp>
      <p:sp>
        <p:nvSpPr>
          <p:cNvPr id="5" name="Content Placeholder 4"/>
          <p:cNvSpPr>
            <a:spLocks noGrp="1"/>
          </p:cNvSpPr>
          <p:nvPr>
            <p:ph idx="1"/>
          </p:nvPr>
        </p:nvSpPr>
        <p:spPr/>
        <p:txBody>
          <a:bodyPr/>
          <a:lstStyle/>
          <a:p>
            <a:r>
              <a:rPr lang="en-US" dirty="0"/>
              <a:t>Latest Price</a:t>
            </a:r>
          </a:p>
          <a:p>
            <a:r>
              <a:rPr lang="en-US" dirty="0"/>
              <a:t>Price Evolution</a:t>
            </a:r>
          </a:p>
          <a:p>
            <a:r>
              <a:rPr lang="en-US" dirty="0"/>
              <a:t>Average Price</a:t>
            </a:r>
          </a:p>
          <a:p>
            <a:r>
              <a:rPr lang="en-US" dirty="0"/>
              <a:t>Price Distribution</a:t>
            </a:r>
          </a:p>
        </p:txBody>
      </p:sp>
    </p:spTree>
    <p:extLst>
      <p:ext uri="{BB962C8B-B14F-4D97-AF65-F5344CB8AC3E}">
        <p14:creationId xmlns:p14="http://schemas.microsoft.com/office/powerpoint/2010/main" val="405117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92982"/>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Basic functions</a:t>
            </a:r>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171450" y="1115377"/>
            <a:ext cx="12020550" cy="5953125"/>
          </a:xfrm>
          <a:prstGeom prst="rect">
            <a:avLst/>
          </a:prstGeom>
        </p:spPr>
      </p:pic>
    </p:spTree>
    <p:extLst>
      <p:ext uri="{BB962C8B-B14F-4D97-AF65-F5344CB8AC3E}">
        <p14:creationId xmlns:p14="http://schemas.microsoft.com/office/powerpoint/2010/main" val="331042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130630"/>
            <a:ext cx="10515600" cy="457199"/>
          </a:xfrm>
        </p:spPr>
        <p:txBody>
          <a:bodyPr>
            <a:normAutofit fontScale="90000"/>
          </a:bodyPr>
          <a:lstStyle/>
          <a:p>
            <a:r>
              <a:rPr lang="en-US" dirty="0"/>
              <a:t>Basic Function: Latest Price</a:t>
            </a:r>
          </a:p>
        </p:txBody>
      </p:sp>
      <p:sp>
        <p:nvSpPr>
          <p:cNvPr id="3" name="Content Placeholder 2"/>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772886" y="587829"/>
            <a:ext cx="9732101" cy="6228919"/>
          </a:xfrm>
          <a:prstGeom prst="rect">
            <a:avLst/>
          </a:prstGeom>
        </p:spPr>
      </p:pic>
    </p:spTree>
    <p:extLst>
      <p:ext uri="{BB962C8B-B14F-4D97-AF65-F5344CB8AC3E}">
        <p14:creationId xmlns:p14="http://schemas.microsoft.com/office/powerpoint/2010/main" val="284482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886" y="130630"/>
            <a:ext cx="10515600" cy="457199"/>
          </a:xfrm>
        </p:spPr>
        <p:txBody>
          <a:bodyPr>
            <a:normAutofit fontScale="90000"/>
          </a:bodyPr>
          <a:lstStyle/>
          <a:p>
            <a:r>
              <a:rPr lang="en-US" dirty="0"/>
              <a:t>Basic Function: Filter conditions</a:t>
            </a:r>
          </a:p>
        </p:txBody>
      </p:sp>
      <p:pic>
        <p:nvPicPr>
          <p:cNvPr id="4" name="Content Placeholder 3"/>
          <p:cNvPicPr>
            <a:picLocks noGrp="1" noChangeAspect="1"/>
          </p:cNvPicPr>
          <p:nvPr>
            <p:ph idx="1"/>
          </p:nvPr>
        </p:nvPicPr>
        <p:blipFill>
          <a:blip r:embed="rId2"/>
          <a:stretch>
            <a:fillRect/>
          </a:stretch>
        </p:blipFill>
        <p:spPr>
          <a:xfrm>
            <a:off x="252386" y="587829"/>
            <a:ext cx="11760544" cy="6351702"/>
          </a:xfrm>
          <a:prstGeom prst="rect">
            <a:avLst/>
          </a:prstGeom>
        </p:spPr>
      </p:pic>
      <p:sp>
        <p:nvSpPr>
          <p:cNvPr id="5" name="TextBox 4"/>
          <p:cNvSpPr txBox="1"/>
          <p:nvPr/>
        </p:nvSpPr>
        <p:spPr>
          <a:xfrm>
            <a:off x="2480310" y="2388870"/>
            <a:ext cx="3566160" cy="646331"/>
          </a:xfrm>
          <a:prstGeom prst="rect">
            <a:avLst/>
          </a:prstGeom>
          <a:noFill/>
        </p:spPr>
        <p:txBody>
          <a:bodyPr wrap="square" rtlCol="0">
            <a:spAutoFit/>
          </a:bodyPr>
          <a:lstStyle/>
          <a:p>
            <a:r>
              <a:rPr lang="en-US" dirty="0">
                <a:solidFill>
                  <a:srgbClr val="FF0000"/>
                </a:solidFill>
              </a:rPr>
              <a:t>RT: Round trip fares</a:t>
            </a:r>
          </a:p>
          <a:p>
            <a:r>
              <a:rPr lang="en-US" dirty="0">
                <a:solidFill>
                  <a:srgbClr val="FF0000"/>
                </a:solidFill>
              </a:rPr>
              <a:t>3: Max stay 3 days.</a:t>
            </a:r>
          </a:p>
        </p:txBody>
      </p:sp>
      <p:sp>
        <p:nvSpPr>
          <p:cNvPr id="6" name="TextBox 5"/>
          <p:cNvSpPr txBox="1"/>
          <p:nvPr/>
        </p:nvSpPr>
        <p:spPr>
          <a:xfrm>
            <a:off x="575740" y="1722358"/>
            <a:ext cx="1371600" cy="369332"/>
          </a:xfrm>
          <a:prstGeom prst="rect">
            <a:avLst/>
          </a:prstGeom>
          <a:noFill/>
        </p:spPr>
        <p:txBody>
          <a:bodyPr wrap="square" rtlCol="0">
            <a:spAutoFit/>
          </a:bodyPr>
          <a:lstStyle/>
          <a:p>
            <a:r>
              <a:rPr lang="en-US" dirty="0">
                <a:solidFill>
                  <a:srgbClr val="FF0000"/>
                </a:solidFill>
              </a:rPr>
              <a:t>O&amp;D</a:t>
            </a:r>
          </a:p>
        </p:txBody>
      </p:sp>
      <p:sp>
        <p:nvSpPr>
          <p:cNvPr id="7" name="TextBox 6"/>
          <p:cNvSpPr txBox="1"/>
          <p:nvPr/>
        </p:nvSpPr>
        <p:spPr>
          <a:xfrm>
            <a:off x="6446520" y="2011680"/>
            <a:ext cx="184731" cy="369332"/>
          </a:xfrm>
          <a:prstGeom prst="rect">
            <a:avLst/>
          </a:prstGeom>
          <a:noFill/>
        </p:spPr>
        <p:txBody>
          <a:bodyPr wrap="none" rtlCol="0">
            <a:spAutoFit/>
          </a:bodyPr>
          <a:lstStyle/>
          <a:p>
            <a:endParaRPr lang="en-US" dirty="0"/>
          </a:p>
        </p:txBody>
      </p:sp>
      <p:pic>
        <p:nvPicPr>
          <p:cNvPr id="8" name="Picture 7"/>
          <p:cNvPicPr>
            <a:picLocks noChangeAspect="1"/>
          </p:cNvPicPr>
          <p:nvPr/>
        </p:nvPicPr>
        <p:blipFill>
          <a:blip r:embed="rId3"/>
          <a:stretch>
            <a:fillRect/>
          </a:stretch>
        </p:blipFill>
        <p:spPr>
          <a:xfrm>
            <a:off x="5520690" y="1356598"/>
            <a:ext cx="845820" cy="1100852"/>
          </a:xfrm>
          <a:prstGeom prst="rect">
            <a:avLst/>
          </a:prstGeom>
        </p:spPr>
      </p:pic>
      <p:pic>
        <p:nvPicPr>
          <p:cNvPr id="9" name="Picture 8"/>
          <p:cNvPicPr>
            <a:picLocks noChangeAspect="1"/>
          </p:cNvPicPr>
          <p:nvPr/>
        </p:nvPicPr>
        <p:blipFill>
          <a:blip r:embed="rId4"/>
          <a:stretch>
            <a:fillRect/>
          </a:stretch>
        </p:blipFill>
        <p:spPr>
          <a:xfrm>
            <a:off x="6405815" y="1383030"/>
            <a:ext cx="662165" cy="1089422"/>
          </a:xfrm>
          <a:prstGeom prst="rect">
            <a:avLst/>
          </a:prstGeom>
        </p:spPr>
      </p:pic>
      <p:pic>
        <p:nvPicPr>
          <p:cNvPr id="10" name="Picture 9"/>
          <p:cNvPicPr>
            <a:picLocks noChangeAspect="1"/>
          </p:cNvPicPr>
          <p:nvPr/>
        </p:nvPicPr>
        <p:blipFill>
          <a:blip r:embed="rId5"/>
          <a:stretch>
            <a:fillRect/>
          </a:stretch>
        </p:blipFill>
        <p:spPr>
          <a:xfrm>
            <a:off x="6961070" y="1383030"/>
            <a:ext cx="701488" cy="1937861"/>
          </a:xfrm>
          <a:prstGeom prst="rect">
            <a:avLst/>
          </a:prstGeom>
        </p:spPr>
      </p:pic>
      <p:pic>
        <p:nvPicPr>
          <p:cNvPr id="11" name="Picture 10"/>
          <p:cNvPicPr>
            <a:picLocks noChangeAspect="1"/>
          </p:cNvPicPr>
          <p:nvPr/>
        </p:nvPicPr>
        <p:blipFill>
          <a:blip r:embed="rId6"/>
          <a:stretch>
            <a:fillRect/>
          </a:stretch>
        </p:blipFill>
        <p:spPr>
          <a:xfrm>
            <a:off x="7623235" y="2258913"/>
            <a:ext cx="1748948" cy="1552575"/>
          </a:xfrm>
          <a:prstGeom prst="rect">
            <a:avLst/>
          </a:prstGeom>
        </p:spPr>
      </p:pic>
      <p:sp>
        <p:nvSpPr>
          <p:cNvPr id="12" name="TextBox 11"/>
          <p:cNvSpPr txBox="1"/>
          <p:nvPr/>
        </p:nvSpPr>
        <p:spPr>
          <a:xfrm>
            <a:off x="7662558" y="3589020"/>
            <a:ext cx="2472042" cy="646331"/>
          </a:xfrm>
          <a:prstGeom prst="rect">
            <a:avLst/>
          </a:prstGeom>
          <a:noFill/>
        </p:spPr>
        <p:txBody>
          <a:bodyPr wrap="square" rtlCol="0">
            <a:spAutoFit/>
          </a:bodyPr>
          <a:lstStyle/>
          <a:p>
            <a:r>
              <a:rPr lang="en-US" dirty="0">
                <a:solidFill>
                  <a:srgbClr val="FF0000"/>
                </a:solidFill>
              </a:rPr>
              <a:t>Black: Date with data</a:t>
            </a:r>
          </a:p>
          <a:p>
            <a:r>
              <a:rPr lang="en-US" dirty="0">
                <a:solidFill>
                  <a:srgbClr val="FF0000"/>
                </a:solidFill>
              </a:rPr>
              <a:t>Gray: Date without data</a:t>
            </a:r>
          </a:p>
        </p:txBody>
      </p:sp>
      <p:sp>
        <p:nvSpPr>
          <p:cNvPr id="15" name="Down Arrow 14"/>
          <p:cNvSpPr/>
          <p:nvPr/>
        </p:nvSpPr>
        <p:spPr>
          <a:xfrm>
            <a:off x="7886700" y="1611630"/>
            <a:ext cx="182880" cy="777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75740" y="5817870"/>
            <a:ext cx="9368360" cy="369332"/>
          </a:xfrm>
          <a:prstGeom prst="rect">
            <a:avLst/>
          </a:prstGeom>
          <a:noFill/>
        </p:spPr>
        <p:txBody>
          <a:bodyPr wrap="square" rtlCol="0">
            <a:spAutoFit/>
          </a:bodyPr>
          <a:lstStyle/>
          <a:p>
            <a:pPr algn="ctr"/>
            <a:r>
              <a:rPr lang="en-US" dirty="0">
                <a:solidFill>
                  <a:srgbClr val="FF0000"/>
                </a:solidFill>
              </a:rPr>
              <a:t>Departure dates</a:t>
            </a:r>
          </a:p>
        </p:txBody>
      </p:sp>
    </p:spTree>
    <p:extLst>
      <p:ext uri="{BB962C8B-B14F-4D97-AF65-F5344CB8AC3E}">
        <p14:creationId xmlns:p14="http://schemas.microsoft.com/office/powerpoint/2010/main" val="128196680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OLD_ID xmlns="e189f61e-1295-4779-a752-040c7fad5177" xsi:nil="true"/>
    <ItemId xmlns="e189f61e-1295-4779-a752-040c7fad5177">0</ItemId>
    <FileName xmlns="e189f61e-1295-4779-a752-040c7fad5177">PP Master Template 2016.pptx</FileName>
    <SubLibName xmlns="b6015720-aa74-4be3-ba0d-eab08776cb9b" xsi:nil="true"/>
    <ListName xmlns="e189f61e-1295-4779-a752-040c7fad5177">Doc_DocumentTemplate</ListNam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EF5E1C733973145B1493C5B4700F6CB" ma:contentTypeVersion="5" ma:contentTypeDescription="Create a new document." ma:contentTypeScope="" ma:versionID="b4bf6c0a6cb4f258a4615597a45bab2a">
  <xsd:schema xmlns:xsd="http://www.w3.org/2001/XMLSchema" xmlns:xs="http://www.w3.org/2001/XMLSchema" xmlns:p="http://schemas.microsoft.com/office/2006/metadata/properties" xmlns:ns2="e189f61e-1295-4779-a752-040c7fad5177" xmlns:ns3="b6015720-aa74-4be3-ba0d-eab08776cb9b" targetNamespace="http://schemas.microsoft.com/office/2006/metadata/properties" ma:root="true" ma:fieldsID="845901ca3156af1b619572223efb002b" ns2:_="" ns3:_="">
    <xsd:import namespace="e189f61e-1295-4779-a752-040c7fad5177"/>
    <xsd:import namespace="b6015720-aa74-4be3-ba0d-eab08776cb9b"/>
    <xsd:element name="properties">
      <xsd:complexType>
        <xsd:sequence>
          <xsd:element name="documentManagement">
            <xsd:complexType>
              <xsd:all>
                <xsd:element ref="ns2:ListName" minOccurs="0"/>
                <xsd:element ref="ns2:ItemId" minOccurs="0"/>
                <xsd:element ref="ns2:FileName" minOccurs="0"/>
                <xsd:element ref="ns2:OLD_ID" minOccurs="0"/>
                <xsd:element ref="ns3:SubLibNa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89f61e-1295-4779-a752-040c7fad5177" elementFormDefault="qualified">
    <xsd:import namespace="http://schemas.microsoft.com/office/2006/documentManagement/types"/>
    <xsd:import namespace="http://schemas.microsoft.com/office/infopath/2007/PartnerControls"/>
    <xsd:element name="ListName" ma:index="8" nillable="true" ma:displayName="ListName" ma:internalName="ListName">
      <xsd:simpleType>
        <xsd:restriction base="dms:Text">
          <xsd:maxLength value="255"/>
        </xsd:restriction>
      </xsd:simpleType>
    </xsd:element>
    <xsd:element name="ItemId" ma:index="9" nillable="true" ma:displayName="ItemId" ma:internalName="ItemId">
      <xsd:simpleType>
        <xsd:restriction base="dms:Text">
          <xsd:maxLength value="255"/>
        </xsd:restriction>
      </xsd:simpleType>
    </xsd:element>
    <xsd:element name="FileName" ma:index="10" nillable="true" ma:displayName="FileName" ma:internalName="FileName">
      <xsd:simpleType>
        <xsd:restriction base="dms:Text">
          <xsd:maxLength value="255"/>
        </xsd:restriction>
      </xsd:simpleType>
    </xsd:element>
    <xsd:element name="OLD_ID" ma:index="11" nillable="true" ma:displayName="OLD_ID" ma:internalName="OLD_ID">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b6015720-aa74-4be3-ba0d-eab08776cb9b" elementFormDefault="qualified">
    <xsd:import namespace="http://schemas.microsoft.com/office/2006/documentManagement/types"/>
    <xsd:import namespace="http://schemas.microsoft.com/office/infopath/2007/PartnerControls"/>
    <xsd:element name="SubLibName" ma:index="12" nillable="true" ma:displayName="SubLibName" ma:internalName="SubLibNam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A219C2-FAAD-4A0F-AC2B-9F43DA845766}">
  <ds:schemaRefs>
    <ds:schemaRef ds:uri="http://schemas.microsoft.com/sharepoint/v3/contenttype/forms"/>
  </ds:schemaRefs>
</ds:datastoreItem>
</file>

<file path=customXml/itemProps2.xml><?xml version="1.0" encoding="utf-8"?>
<ds:datastoreItem xmlns:ds="http://schemas.openxmlformats.org/officeDocument/2006/customXml" ds:itemID="{0676CAF0-D0DF-42B0-8271-4BCB4BDE3629}">
  <ds:schemaRefs>
    <ds:schemaRef ds:uri="http://www.w3.org/XML/1998/namespace"/>
    <ds:schemaRef ds:uri="e189f61e-1295-4779-a752-040c7fad5177"/>
    <ds:schemaRef ds:uri="http://purl.org/dc/terms/"/>
    <ds:schemaRef ds:uri="http://schemas.microsoft.com/office/infopath/2007/PartnerControl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b6015720-aa74-4be3-ba0d-eab08776cb9b"/>
    <ds:schemaRef ds:uri="http://purl.org/dc/dcmitype/"/>
  </ds:schemaRefs>
</ds:datastoreItem>
</file>

<file path=customXml/itemProps3.xml><?xml version="1.0" encoding="utf-8"?>
<ds:datastoreItem xmlns:ds="http://schemas.openxmlformats.org/officeDocument/2006/customXml" ds:itemID="{95C5AD25-EE32-4785-A185-F0C1CD4C08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89f61e-1295-4779-a752-040c7fad5177"/>
    <ds:schemaRef ds:uri="b6015720-aa74-4be3-ba0d-eab08776cb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7513</TotalTime>
  <Words>427</Words>
  <Application>Microsoft Macintosh PowerPoint</Application>
  <PresentationFormat>Widescreen</PresentationFormat>
  <Paragraphs>93</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vt:lpstr>
      <vt:lpstr>Times New Roman</vt:lpstr>
      <vt:lpstr>Custom Design</vt:lpstr>
      <vt:lpstr>WEB FARES</vt:lpstr>
      <vt:lpstr>WEB FARES – OVER VIEW</vt:lpstr>
      <vt:lpstr>AIRLINES PRICING PROCESS</vt:lpstr>
      <vt:lpstr>Sign in  </vt:lpstr>
      <vt:lpstr>Help is all around</vt:lpstr>
      <vt:lpstr>Basic functions</vt:lpstr>
      <vt:lpstr>Basic functions</vt:lpstr>
      <vt:lpstr>Basic Function: Latest Price</vt:lpstr>
      <vt:lpstr>Basic Function: Filter conditions</vt:lpstr>
      <vt:lpstr>Basic Function: Latest Price</vt:lpstr>
      <vt:lpstr>Basic Function: Latest Price</vt:lpstr>
      <vt:lpstr>Basic Function: Latest Price</vt:lpstr>
      <vt:lpstr>Basic Function: Latest Price</vt:lpstr>
      <vt:lpstr>Basic Function: Latest Price</vt:lpstr>
      <vt:lpstr>Basic Function: Latest Price</vt:lpstr>
      <vt:lpstr>Basic Function: Latest Price</vt:lpstr>
      <vt:lpstr>Basic Function: Latest Price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 Master Template 2016.pptx</dc:title>
  <dc:creator>Admin</dc:creator>
  <cp:lastModifiedBy>Justin Jones</cp:lastModifiedBy>
  <cp:revision>470</cp:revision>
  <cp:lastPrinted>2017-07-20T14:30:05Z</cp:lastPrinted>
  <dcterms:created xsi:type="dcterms:W3CDTF">2016-10-31T10:10:33Z</dcterms:created>
  <dcterms:modified xsi:type="dcterms:W3CDTF">2024-05-17T16:42:53Z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0x0101002EF5E1C733973145B1493C5B4700F6CB</vt:lpwstr>
  </property>
</Properties>
</file>