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21" r:id="rId2"/>
    <p:sldId id="324" r:id="rId3"/>
    <p:sldId id="300" r:id="rId4"/>
    <p:sldId id="322" r:id="rId5"/>
    <p:sldId id="32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4595"/>
  </p:normalViewPr>
  <p:slideViewPr>
    <p:cSldViewPr>
      <p:cViewPr varScale="1">
        <p:scale>
          <a:sx n="109" d="100"/>
          <a:sy n="109" d="100"/>
        </p:scale>
        <p:origin x="58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4A02D-D5B8-4DB9-B946-FD0EF57F2258}" type="datetimeFigureOut">
              <a:rPr lang="en-US" smtClean="0"/>
              <a:t>6/9/15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07CAA-5098-4C6A-99D1-51BCCAD4E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4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Optical Method</a:t>
            </a:r>
            <a:r>
              <a:rPr lang="en-US" baseline="0" dirty="0" smtClean="0"/>
              <a:t>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9309-5027-4C62-B2A6-A340056D10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6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Optical Method</a:t>
            </a:r>
            <a:r>
              <a:rPr lang="en-US" baseline="0" dirty="0" smtClean="0"/>
              <a:t>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9309-5027-4C62-B2A6-A340056D10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4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0A8C-B63E-4DFA-961A-8A089ADDC065}" type="datetimeFigureOut">
              <a:rPr lang="en-US" smtClean="0"/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7B07-1E85-45DD-8ED4-104D50B6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0A8C-B63E-4DFA-961A-8A089ADDC065}" type="datetimeFigureOut">
              <a:rPr lang="en-US" smtClean="0"/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7B07-1E85-45DD-8ED4-104D50B6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4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0A8C-B63E-4DFA-961A-8A089ADDC065}" type="datetimeFigureOut">
              <a:rPr lang="en-US" smtClean="0"/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7B07-1E85-45DD-8ED4-104D50B6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6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0A8C-B63E-4DFA-961A-8A089ADDC065}" type="datetimeFigureOut">
              <a:rPr lang="en-US" smtClean="0"/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7B07-1E85-45DD-8ED4-104D50B6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9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0A8C-B63E-4DFA-961A-8A089ADDC065}" type="datetimeFigureOut">
              <a:rPr lang="en-US" smtClean="0"/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7B07-1E85-45DD-8ED4-104D50B6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4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0A8C-B63E-4DFA-961A-8A089ADDC065}" type="datetimeFigureOut">
              <a:rPr lang="en-US" smtClean="0"/>
              <a:t>6/9/15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7B07-1E85-45DD-8ED4-104D50B6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0A8C-B63E-4DFA-961A-8A089ADDC065}" type="datetimeFigureOut">
              <a:rPr lang="en-US" smtClean="0"/>
              <a:t>6/9/15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7B07-1E85-45DD-8ED4-104D50B6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2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0A8C-B63E-4DFA-961A-8A089ADDC065}" type="datetimeFigureOut">
              <a:rPr lang="en-US" smtClean="0"/>
              <a:t>6/9/15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7B07-1E85-45DD-8ED4-104D50B6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3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0A8C-B63E-4DFA-961A-8A089ADDC065}" type="datetimeFigureOut">
              <a:rPr lang="en-US" smtClean="0"/>
              <a:t>6/9/15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7B07-1E85-45DD-8ED4-104D50B6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4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0A8C-B63E-4DFA-961A-8A089ADDC065}" type="datetimeFigureOut">
              <a:rPr lang="en-US" smtClean="0"/>
              <a:t>6/9/15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7B07-1E85-45DD-8ED4-104D50B6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9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0A8C-B63E-4DFA-961A-8A089ADDC065}" type="datetimeFigureOut">
              <a:rPr lang="en-US" smtClean="0"/>
              <a:t>6/9/15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7B07-1E85-45DD-8ED4-104D50B6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4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F0A8C-B63E-4DFA-961A-8A089ADDC065}" type="datetimeFigureOut">
              <a:rPr lang="en-US" smtClean="0"/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97B07-1E85-45DD-8ED4-104D50B6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5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3.png"/><Relationship Id="rId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 txBox="1">
            <a:spLocks/>
          </p:cNvSpPr>
          <p:nvPr/>
        </p:nvSpPr>
        <p:spPr>
          <a:xfrm>
            <a:off x="1403549" y="3645024"/>
            <a:ext cx="6400800" cy="1558280"/>
          </a:xfrm>
          <a:prstGeom prst="rect">
            <a:avLst/>
          </a:prstGeom>
          <a:ln>
            <a:noFill/>
          </a:ln>
        </p:spPr>
        <p:txBody>
          <a:bodyPr anchor="b">
            <a:noAutofit/>
          </a:bodyPr>
          <a:lstStyle/>
          <a:p>
            <a:pPr algn="ctr" hangingPunct="0"/>
            <a:endParaRPr lang="en-US" sz="2000" b="1" dirty="0">
              <a:latin typeface="Microsoft Sans Serif" pitchFamily="34" charset="0"/>
              <a:cs typeface="Microsoft Sans Serif" pitchFamily="34" charset="0"/>
            </a:endParaRPr>
          </a:p>
          <a:p>
            <a:pPr algn="ctr" hangingPunct="0"/>
            <a:endParaRPr lang="en-US" sz="2000" b="1" dirty="0" smtClean="0">
              <a:latin typeface="Microsoft Sans Serif" pitchFamily="34" charset="0"/>
              <a:cs typeface="Microsoft Sans Serif" pitchFamily="34" charset="0"/>
            </a:endParaRPr>
          </a:p>
          <a:p>
            <a:pPr algn="ctr" hangingPunct="0"/>
            <a:endParaRPr lang="en-US" sz="2000" b="1" dirty="0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17" name="Picture 16" descr="C:\Aerospace\Oregon\Fall 2013\Engineering Numerical Analysis\HW1\P7C\Oregon State University_files\osu-tag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663" y="609600"/>
            <a:ext cx="557857" cy="63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Straight Connector 25"/>
          <p:cNvCxnSpPr/>
          <p:nvPr/>
        </p:nvCxnSpPr>
        <p:spPr>
          <a:xfrm>
            <a:off x="8748464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27126" y="1158383"/>
            <a:ext cx="2743200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-293934" y="438303"/>
            <a:ext cx="5661251" cy="72008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/>
          <a:p>
            <a:pPr marL="482600" indent="-307975" algn="ctr" rtl="0">
              <a:spcBef>
                <a:spcPts val="0"/>
              </a:spcBef>
              <a:buSzPct val="100000"/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>
            <a:stCxn id="27" idx="2"/>
          </p:cNvCxnSpPr>
          <p:nvPr/>
        </p:nvCxnSpPr>
        <p:spPr>
          <a:xfrm flipV="1">
            <a:off x="1089845" y="332657"/>
            <a:ext cx="7226862" cy="8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67544" y="858416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>
            <a:off x="467544" y="332656"/>
            <a:ext cx="1224136" cy="1152128"/>
          </a:xfrm>
          <a:prstGeom prst="arc">
            <a:avLst>
              <a:gd name="adj1" fmla="val 10863945"/>
              <a:gd name="adj2" fmla="val 1626107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Arc 28"/>
          <p:cNvSpPr/>
          <p:nvPr/>
        </p:nvSpPr>
        <p:spPr>
          <a:xfrm>
            <a:off x="7461555" y="5401072"/>
            <a:ext cx="1286909" cy="1152128"/>
          </a:xfrm>
          <a:prstGeom prst="arc">
            <a:avLst>
              <a:gd name="adj1" fmla="val 33207"/>
              <a:gd name="adj2" fmla="val 536372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467545" y="6552517"/>
            <a:ext cx="7668222" cy="683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467544" y="6324600"/>
            <a:ext cx="18288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fld id="{C0A806DF-DBEE-430A-A4B3-99549174A00D}" type="datetime4">
              <a:rPr lang="en-US" altLang="en-US" smtClean="0">
                <a:solidFill>
                  <a:srgbClr val="717171"/>
                </a:solidFill>
                <a:latin typeface="Verdana" panose="020B0604030504040204" pitchFamily="34" charset="0"/>
              </a:rPr>
              <a:pPr/>
              <a:t>June 9, 2015</a:t>
            </a:fld>
            <a:endParaRPr lang="en-US" altLang="en-US" dirty="0" smtClean="0">
              <a:solidFill>
                <a:srgbClr val="717171"/>
              </a:solidFill>
              <a:latin typeface="Verdana" panose="020B060403050404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60651" y="1551896"/>
            <a:ext cx="4282009" cy="436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Understand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requirements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160651" y="2209800"/>
            <a:ext cx="4282009" cy="436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Process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156854" y="2901914"/>
            <a:ext cx="4282009" cy="430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Analyze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133738" y="3657600"/>
            <a:ext cx="4282009" cy="436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Study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papers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V</a:t>
            </a:r>
            <a:r>
              <a:rPr kumimoji="1" lang="en-US" altLang="zh-CN" dirty="0" smtClean="0"/>
              <a:t>ector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F</a:t>
            </a:r>
            <a:r>
              <a:rPr kumimoji="1" lang="en-US" altLang="zh-CN" dirty="0" smtClean="0"/>
              <a:t>ield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133738" y="4365554"/>
            <a:ext cx="1653145" cy="436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Study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papers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about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Tensor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Field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4305401" y="4365554"/>
            <a:ext cx="2110346" cy="436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Focus</a:t>
            </a:r>
            <a:r>
              <a:rPr kumimoji="1" lang="zh-CN" altLang="en-US" sz="1400" dirty="0"/>
              <a:t> </a:t>
            </a:r>
            <a:r>
              <a:rPr kumimoji="1" lang="en-US" altLang="zh-CN" sz="1400" dirty="0" smtClean="0"/>
              <a:t>on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Asymmetric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Tensor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Field</a:t>
            </a:r>
            <a:r>
              <a:rPr kumimoji="1" lang="zh-CN" altLang="en-US" sz="1400" dirty="0" smtClean="0"/>
              <a:t> </a:t>
            </a:r>
            <a:endParaRPr kumimoji="1" lang="zh-CN" altLang="en-US" sz="1400" dirty="0"/>
          </a:p>
        </p:txBody>
      </p:sp>
      <p:cxnSp>
        <p:nvCxnSpPr>
          <p:cNvPr id="6" name="直线箭头连接符 5"/>
          <p:cNvCxnSpPr>
            <a:stCxn id="3" idx="2"/>
            <a:endCxn id="21" idx="0"/>
          </p:cNvCxnSpPr>
          <p:nvPr/>
        </p:nvCxnSpPr>
        <p:spPr>
          <a:xfrm>
            <a:off x="4301656" y="1988880"/>
            <a:ext cx="0" cy="22092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1" idx="2"/>
          </p:cNvCxnSpPr>
          <p:nvPr/>
        </p:nvCxnSpPr>
        <p:spPr>
          <a:xfrm flipH="1">
            <a:off x="4297859" y="2646784"/>
            <a:ext cx="3797" cy="2551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4274742" y="3332584"/>
            <a:ext cx="0" cy="35015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2916799" y="4069190"/>
            <a:ext cx="1" cy="32112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31" idx="3"/>
            <a:endCxn id="32" idx="1"/>
          </p:cNvCxnSpPr>
          <p:nvPr/>
        </p:nvCxnSpPr>
        <p:spPr>
          <a:xfrm>
            <a:off x="3786883" y="4584046"/>
            <a:ext cx="51851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32" idx="0"/>
          </p:cNvCxnSpPr>
          <p:nvPr/>
        </p:nvCxnSpPr>
        <p:spPr>
          <a:xfrm flipV="1">
            <a:off x="5360574" y="4085245"/>
            <a:ext cx="0" cy="28030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2127546" y="5105400"/>
                <a:ext cx="4282009" cy="4306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Focus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/>
                  <a:t>r</a:t>
                </a:r>
                <a:r>
                  <a:rPr kumimoji="1" lang="en-US" altLang="zh-CN" dirty="0" smtClean="0"/>
                  <a:t>elevant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methods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i.e.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Γ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Function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546" y="5105400"/>
                <a:ext cx="4282009" cy="430670"/>
              </a:xfrm>
              <a:prstGeom prst="rect">
                <a:avLst/>
              </a:prstGeom>
              <a:blipFill rotWithShape="0">
                <a:blip r:embed="rId4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肘形连接符 53"/>
          <p:cNvCxnSpPr>
            <a:stCxn id="28" idx="3"/>
            <a:endCxn id="51" idx="0"/>
          </p:cNvCxnSpPr>
          <p:nvPr/>
        </p:nvCxnSpPr>
        <p:spPr>
          <a:xfrm flipH="1">
            <a:off x="4268551" y="3876092"/>
            <a:ext cx="2147196" cy="1229308"/>
          </a:xfrm>
          <a:prstGeom prst="bentConnector4">
            <a:avLst>
              <a:gd name="adj1" fmla="val -10646"/>
              <a:gd name="adj2" fmla="val 8558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10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 txBox="1">
            <a:spLocks/>
          </p:cNvSpPr>
          <p:nvPr/>
        </p:nvSpPr>
        <p:spPr>
          <a:xfrm>
            <a:off x="1403549" y="3645024"/>
            <a:ext cx="6400800" cy="1558280"/>
          </a:xfrm>
          <a:prstGeom prst="rect">
            <a:avLst/>
          </a:prstGeom>
          <a:ln>
            <a:noFill/>
          </a:ln>
        </p:spPr>
        <p:txBody>
          <a:bodyPr anchor="b">
            <a:noAutofit/>
          </a:bodyPr>
          <a:lstStyle/>
          <a:p>
            <a:pPr algn="ctr" hangingPunct="0"/>
            <a:endParaRPr lang="en-US" sz="2000" b="1" dirty="0">
              <a:latin typeface="Microsoft Sans Serif" pitchFamily="34" charset="0"/>
              <a:cs typeface="Microsoft Sans Serif" pitchFamily="34" charset="0"/>
            </a:endParaRPr>
          </a:p>
          <a:p>
            <a:pPr algn="ctr" hangingPunct="0"/>
            <a:endParaRPr lang="en-US" sz="2000" b="1" dirty="0" smtClean="0">
              <a:latin typeface="Microsoft Sans Serif" pitchFamily="34" charset="0"/>
              <a:cs typeface="Microsoft Sans Serif" pitchFamily="34" charset="0"/>
            </a:endParaRPr>
          </a:p>
          <a:p>
            <a:pPr algn="ctr" hangingPunct="0"/>
            <a:endParaRPr lang="en-US" sz="2000" b="1" dirty="0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17" name="Picture 16" descr="C:\Aerospace\Oregon\Fall 2013\Engineering Numerical Analysis\HW1\P7C\Oregon State University_files\osu-tag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663" y="609600"/>
            <a:ext cx="557857" cy="63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Straight Connector 25"/>
          <p:cNvCxnSpPr/>
          <p:nvPr/>
        </p:nvCxnSpPr>
        <p:spPr>
          <a:xfrm>
            <a:off x="8748464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27126" y="1158383"/>
            <a:ext cx="2743200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-293934" y="438303"/>
            <a:ext cx="5661251" cy="72008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/>
          <a:p>
            <a:pPr marL="482600" indent="-307975" algn="ctr" rtl="0">
              <a:spcBef>
                <a:spcPts val="0"/>
              </a:spcBef>
              <a:buSzPct val="100000"/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>
            <a:stCxn id="27" idx="2"/>
          </p:cNvCxnSpPr>
          <p:nvPr/>
        </p:nvCxnSpPr>
        <p:spPr>
          <a:xfrm flipV="1">
            <a:off x="1089845" y="332657"/>
            <a:ext cx="7226862" cy="8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67544" y="858416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>
            <a:off x="467544" y="332656"/>
            <a:ext cx="1224136" cy="1152128"/>
          </a:xfrm>
          <a:prstGeom prst="arc">
            <a:avLst>
              <a:gd name="adj1" fmla="val 10863945"/>
              <a:gd name="adj2" fmla="val 1626107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Arc 28"/>
          <p:cNvSpPr/>
          <p:nvPr/>
        </p:nvSpPr>
        <p:spPr>
          <a:xfrm>
            <a:off x="7461555" y="5401072"/>
            <a:ext cx="1286909" cy="1152128"/>
          </a:xfrm>
          <a:prstGeom prst="arc">
            <a:avLst>
              <a:gd name="adj1" fmla="val 33207"/>
              <a:gd name="adj2" fmla="val 536372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467545" y="6552517"/>
            <a:ext cx="7668222" cy="683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93706" y="2833997"/>
                <a:ext cx="4943335" cy="899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Γ</m:t>
                    </m:r>
                    <m:r>
                      <a:rPr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𝑀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𝑀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𝑃𝑀</m:t>
                                    </m:r>
                                  </m:e>
                                </m:acc>
                                <m:r>
                                  <a:rPr lang="el-GR" altLang="zh-CN" sz="2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l-GR" altLang="zh-CN" sz="20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l-GR" altLang="zh-CN" sz="200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  <m:r>
                              <a:rPr lang="zh-CN" alt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∙</m:t>
                            </m:r>
                            <m:acc>
                              <m:accPr>
                                <m:chr m:val="̂"/>
                                <m:ctrlPr>
                                  <a:rPr lang="zh-CN" altLang="en-US" sz="2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𝑍</m:t>
                                </m:r>
                              </m:e>
                            </m:acc>
                            <m:r>
                              <a:rPr lang="en-US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𝑑𝐴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𝑃𝑀</m:t>
                                    </m:r>
                                  </m:e>
                                </m:acc>
                                <m:r>
                                  <a:rPr lang="zh-CN" alt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d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l-GR" altLang="zh-CN" sz="20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l-GR" altLang="zh-CN" sz="20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  <m:r>
                              <a:rPr lang="en-US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sz="20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:endParaRPr lang="en-US" sz="2000" dirty="0" smtClean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US" dirty="0" smtClean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06" y="2833997"/>
                <a:ext cx="4943335" cy="8999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467544" y="6324600"/>
            <a:ext cx="18288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fld id="{C0A806DF-DBEE-430A-A4B3-99549174A00D}" type="datetime4">
              <a:rPr lang="en-US" altLang="en-US" smtClean="0">
                <a:solidFill>
                  <a:srgbClr val="717171"/>
                </a:solidFill>
                <a:latin typeface="Verdana" panose="020B0604030504040204" pitchFamily="34" charset="0"/>
              </a:rPr>
              <a:pPr/>
              <a:t>June 9, 2015</a:t>
            </a:fld>
            <a:endParaRPr lang="en-US" altLang="en-US" dirty="0" smtClean="0">
              <a:solidFill>
                <a:srgbClr val="717171"/>
              </a:solidFill>
              <a:latin typeface="Verdana" panose="020B060403050404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2677" y="1512277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Gamma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19908" y="2016369"/>
            <a:ext cx="4347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proposed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Swirl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strength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parameter</a:t>
            </a:r>
            <a:endParaRPr kumimoji="1" lang="zh-CN" altLang="en-US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Calculate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orientation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930253" y="3691921"/>
                <a:ext cx="6080147" cy="123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: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selected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area</a:t>
                </a:r>
                <a:endParaRPr kumimoji="1" lang="zh-CN" altLang="en-US" dirty="0" smtClean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zh-CN" alt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𝑃𝑀</m:t>
                        </m:r>
                      </m:e>
                    </m:acc>
                  </m:oMath>
                </a14:m>
                <a:r>
                  <a:rPr kumimoji="1" lang="en-US" altLang="zh-CN" dirty="0" smtClean="0"/>
                  <a:t>: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position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vector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and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</a:t>
                </a:r>
                <a:endParaRPr kumimoji="1" lang="zh-CN" altLang="en-US" dirty="0" smtClean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zh-CN" altLang="en-US" i="1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en-US" altLang="zh-CN" dirty="0" smtClean="0"/>
                  <a:t>: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Velocity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vector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</a:t>
                </a:r>
                <a:endParaRPr kumimoji="1" lang="zh-CN" altLang="en-US" dirty="0" smtClean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zh-CN" alt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: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Unit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vector</a:t>
                </a:r>
                <a:r>
                  <a:rPr kumimoji="1" lang="zh-CN" altLang="en-US" dirty="0" smtClean="0"/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53" y="3691921"/>
                <a:ext cx="6080147" cy="1233479"/>
              </a:xfrm>
              <a:prstGeom prst="rect">
                <a:avLst/>
              </a:prstGeom>
              <a:blipFill rotWithShape="0">
                <a:blip r:embed="rId5"/>
                <a:stretch>
                  <a:fillRect l="-702" t="-2970" b="-5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 descr="QQ20150609-1@2x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625" y="1158382"/>
            <a:ext cx="3303261" cy="233880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367317" y="3509741"/>
            <a:ext cx="373682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By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paper</a:t>
            </a:r>
            <a:r>
              <a:rPr kumimoji="1" lang="zh-CN" altLang="en-US" sz="1200" dirty="0" smtClean="0"/>
              <a:t> </a:t>
            </a:r>
            <a:r>
              <a:rPr kumimoji="1" lang="en-US" altLang="zh-CN" sz="1200" i="1" dirty="0" smtClean="0"/>
              <a:t>MULTISCALE </a:t>
            </a:r>
            <a:r>
              <a:rPr kumimoji="1" lang="en-US" altLang="zh-CN" sz="1200" i="1" dirty="0"/>
              <a:t>FEATURE DETECTION IN UNSTEADY SEPARATED </a:t>
            </a:r>
            <a:r>
              <a:rPr kumimoji="1" lang="en-US" altLang="zh-CN" sz="1200" i="1" dirty="0" smtClean="0"/>
              <a:t>FLOWS</a:t>
            </a:r>
            <a:r>
              <a:rPr kumimoji="1" lang="zh-CN" altLang="en-US" sz="1200" i="1" dirty="0" smtClean="0"/>
              <a:t>  </a:t>
            </a:r>
          </a:p>
          <a:p>
            <a:r>
              <a:rPr kumimoji="1" lang="en-US" altLang="zh-CN" sz="1000" i="1" dirty="0" smtClean="0"/>
              <a:t>GUONING </a:t>
            </a:r>
            <a:r>
              <a:rPr kumimoji="1" lang="en-US" altLang="zh-CN" sz="1000" i="1" dirty="0"/>
              <a:t>CHEN, ZHONGZANG LIN, DANIEL MORSE, STEPHEN SNIDER, SOURABH APTE, JAMES LIBURDY, AND EUGENE ZHANG</a:t>
            </a:r>
            <a:endParaRPr kumimoji="1" lang="zh-CN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465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7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95707" y="2051379"/>
                <a:ext cx="6552728" cy="2448273"/>
              </a:xfrm>
            </p:spPr>
            <p:txBody>
              <a:bodyPr/>
              <a:lstStyle/>
              <a:p>
                <a:pPr marL="285750" indent="-285750" algn="l" rtl="0">
                  <a:buFont typeface="Arial" charset="0"/>
                  <a:buChar char="•"/>
                </a:pP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previous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equation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based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Velocity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Vector</a:t>
                </a:r>
                <a:endParaRPr lang="zh-CN" altLang="en-US" dirty="0" smtClean="0"/>
              </a:p>
              <a:p>
                <a:pPr marL="342900" indent="-342900" algn="l" rtl="0">
                  <a:buFont typeface="Arial" charset="0"/>
                  <a:buChar char="•"/>
                </a:pPr>
                <a:r>
                  <a:rPr lang="en-US" altLang="zh-CN" dirty="0" smtClean="0"/>
                  <a:t>This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one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based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pressure-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gradient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vector</a:t>
                </a:r>
                <a:endParaRPr lang="zh-CN" altLang="en-US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x</m:t>
                          </m:r>
                          <m: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y</m:t>
                          </m:r>
                        </m:e>
                      </m:d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𝑀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𝑃𝑀</m:t>
                                  </m:r>
                                </m:e>
                              </m:acc>
                              <m:r>
                                <a:rPr lang="zh-CN" alt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</m:t>
                              </m:r>
                              <m:acc>
                                <m:accPr>
                                  <m:chr m:val="̅"/>
                                  <m:ctrlPr>
                                    <a:rPr lang="zh-CN" altLang="en-US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𝑃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`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𝑍</m:t>
                                  </m:r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d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𝑃𝑀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altLang="zh-CN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`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b="0" dirty="0" smtClean="0">
                  <a:solidFill>
                    <a:schemeClr val="tx1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`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sz="20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 smtClean="0"/>
                  <a:t>:</a:t>
                </a:r>
                <a:r>
                  <a:rPr lang="zh-CN" altLang="en-US" sz="2000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pressure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gradient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field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rotated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90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°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rtl="0">
                  <a:buFont typeface="Arial" pitchFamily="34" charset="0"/>
                  <a:buChar char="•"/>
                </a:pP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Sub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95707" y="2051379"/>
                <a:ext cx="6552728" cy="2448273"/>
              </a:xfrm>
              <a:blipFill rotWithShape="0">
                <a:blip r:embed="rId2"/>
                <a:stretch>
                  <a:fillRect l="-651" t="-2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itle 1"/>
          <p:cNvSpPr txBox="1">
            <a:spLocks/>
          </p:cNvSpPr>
          <p:nvPr/>
        </p:nvSpPr>
        <p:spPr>
          <a:xfrm>
            <a:off x="1905000" y="1752600"/>
            <a:ext cx="6400800" cy="1558280"/>
          </a:xfrm>
          <a:prstGeom prst="rect">
            <a:avLst/>
          </a:prstGeom>
          <a:ln>
            <a:noFill/>
          </a:ln>
        </p:spPr>
        <p:txBody>
          <a:bodyPr anchor="b">
            <a:noAutofit/>
          </a:bodyPr>
          <a:lstStyle/>
          <a:p>
            <a:pPr algn="ctr" hangingPunct="0"/>
            <a:endParaRPr lang="en-US" sz="2000" b="1" dirty="0">
              <a:latin typeface="Myriad Web Pro" pitchFamily="34" charset="0"/>
              <a:cs typeface="Microsoft Sans Serif" pitchFamily="34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1403549" y="3645024"/>
            <a:ext cx="6400800" cy="1558280"/>
          </a:xfrm>
          <a:prstGeom prst="rect">
            <a:avLst/>
          </a:prstGeom>
          <a:ln>
            <a:noFill/>
          </a:ln>
        </p:spPr>
        <p:txBody>
          <a:bodyPr anchor="b">
            <a:noAutofit/>
          </a:bodyPr>
          <a:lstStyle/>
          <a:p>
            <a:pPr algn="ctr" hangingPunct="0"/>
            <a:endParaRPr lang="en-US" sz="2000" b="1" dirty="0">
              <a:latin typeface="Microsoft Sans Serif" pitchFamily="34" charset="0"/>
              <a:cs typeface="Microsoft Sans Serif" pitchFamily="34" charset="0"/>
            </a:endParaRPr>
          </a:p>
          <a:p>
            <a:pPr algn="ctr" hangingPunct="0"/>
            <a:endParaRPr lang="en-US" sz="2000" b="1" dirty="0" smtClean="0">
              <a:latin typeface="Microsoft Sans Serif" pitchFamily="34" charset="0"/>
              <a:cs typeface="Microsoft Sans Serif" pitchFamily="34" charset="0"/>
            </a:endParaRPr>
          </a:p>
          <a:p>
            <a:pPr algn="ctr" hangingPunct="0"/>
            <a:endParaRPr lang="en-US" sz="2000" b="1" dirty="0"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61" name="Straight Connector 60"/>
          <p:cNvCxnSpPr>
            <a:stCxn id="33" idx="2"/>
          </p:cNvCxnSpPr>
          <p:nvPr/>
        </p:nvCxnSpPr>
        <p:spPr>
          <a:xfrm flipV="1">
            <a:off x="1089845" y="332657"/>
            <a:ext cx="7226862" cy="8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67544" y="858416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C:\Aerospace\Oregon\Fall 2013\Engineering Numerical Analysis\HW1\P7C\Oregon State University_files\osu-tag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663" y="679327"/>
            <a:ext cx="557857" cy="63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Arc 32"/>
          <p:cNvSpPr/>
          <p:nvPr/>
        </p:nvSpPr>
        <p:spPr>
          <a:xfrm>
            <a:off x="467544" y="332656"/>
            <a:ext cx="1224136" cy="1152128"/>
          </a:xfrm>
          <a:prstGeom prst="arc">
            <a:avLst>
              <a:gd name="adj1" fmla="val 10863945"/>
              <a:gd name="adj2" fmla="val 1626107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9590" y="1705493"/>
            <a:ext cx="588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Gamma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r>
              <a:rPr lang="zh-CN" altLang="en-US" dirty="0"/>
              <a:t>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 </a:t>
            </a:r>
            <a:r>
              <a:rPr lang="en-US" altLang="zh-CN" dirty="0" smtClean="0"/>
              <a:t>Gamma</a:t>
            </a:r>
            <a:r>
              <a:rPr lang="zh-CN" altLang="en-US" dirty="0" smtClean="0"/>
              <a:t> </a:t>
            </a:r>
            <a:r>
              <a:rPr lang="en-US" altLang="zh-CN" dirty="0" smtClean="0"/>
              <a:t>P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75656" y="1315616"/>
            <a:ext cx="2715344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292448" y="595536"/>
            <a:ext cx="3009208" cy="72008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/>
          <a:p>
            <a:pPr marL="482600" indent="-307975" algn="l" rtl="0">
              <a:spcBef>
                <a:spcPts val="0"/>
              </a:spcBef>
              <a:buSzPct val="100000"/>
              <a:defRPr/>
            </a:pPr>
            <a:endParaRPr lang="en-US" sz="2800" dirty="0" smtClean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-108520" y="1764457"/>
            <a:ext cx="648072" cy="3816424"/>
          </a:xfrm>
          <a:prstGeom prst="rect">
            <a:avLst/>
          </a:prstGeom>
        </p:spPr>
        <p:txBody>
          <a:bodyPr vert="vert270" anchor="b">
            <a:normAutofit/>
          </a:bodyPr>
          <a:lstStyle/>
          <a:p>
            <a:pPr lvl="0" algn="ctr" rtl="0">
              <a:defRPr/>
            </a:pPr>
            <a:endParaRPr lang="en-US" sz="2800" dirty="0"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8748464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7461555" y="5419328"/>
            <a:ext cx="1286909" cy="1152128"/>
          </a:xfrm>
          <a:prstGeom prst="arc">
            <a:avLst>
              <a:gd name="adj1" fmla="val 33207"/>
              <a:gd name="adj2" fmla="val 536372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467545" y="6570773"/>
            <a:ext cx="7668222" cy="683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>
          <a:xfrm>
            <a:off x="-108520" y="532644"/>
            <a:ext cx="5661251" cy="72008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/>
          <a:p>
            <a:pPr marL="482600" indent="-307975" algn="ctr" rtl="0">
              <a:spcBef>
                <a:spcPts val="0"/>
              </a:spcBef>
              <a:buSzPct val="100000"/>
              <a:defRPr/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 descr="QQ20150609-2@2x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32" y="3886509"/>
            <a:ext cx="3784600" cy="25273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79612" y="5877048"/>
            <a:ext cx="373682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By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paper</a:t>
            </a:r>
            <a:r>
              <a:rPr kumimoji="1" lang="zh-CN" altLang="en-US" sz="1200" dirty="0" smtClean="0"/>
              <a:t> </a:t>
            </a:r>
            <a:r>
              <a:rPr kumimoji="1" lang="en-US" altLang="zh-CN" sz="1200" i="1" dirty="0" smtClean="0"/>
              <a:t>MULTISCALE </a:t>
            </a:r>
            <a:r>
              <a:rPr kumimoji="1" lang="en-US" altLang="zh-CN" sz="1200" i="1" dirty="0"/>
              <a:t>FEATURE DETECTION IN UNSTEADY SEPARATED </a:t>
            </a:r>
            <a:r>
              <a:rPr kumimoji="1" lang="en-US" altLang="zh-CN" sz="1200" i="1" dirty="0" smtClean="0"/>
              <a:t>FLOWS</a:t>
            </a:r>
            <a:r>
              <a:rPr kumimoji="1" lang="zh-CN" altLang="en-US" sz="1200" i="1" dirty="0" smtClean="0"/>
              <a:t>  </a:t>
            </a:r>
          </a:p>
          <a:p>
            <a:r>
              <a:rPr kumimoji="1" lang="en-US" altLang="zh-CN" sz="1000" i="1" dirty="0" smtClean="0"/>
              <a:t>GUONING </a:t>
            </a:r>
            <a:r>
              <a:rPr kumimoji="1" lang="en-US" altLang="zh-CN" sz="1000" i="1" dirty="0"/>
              <a:t>CHEN, ZHONGZANG LIN, DANIEL MORSE, STEPHEN SNIDER, SOURABH APTE, JAMES LIBURDY, AND EUGENE ZHANG</a:t>
            </a:r>
            <a:endParaRPr kumimoji="1" lang="zh-CN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14047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095707" y="2051379"/>
            <a:ext cx="6552728" cy="2448273"/>
          </a:xfrm>
        </p:spPr>
        <p:txBody>
          <a:bodyPr>
            <a:normAutofit/>
          </a:bodyPr>
          <a:lstStyle/>
          <a:p>
            <a:pPr marL="285750" indent="-285750" algn="l" rtl="0"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We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have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/>
              <a:t>implement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endParaRPr lang="zh-CN" altLang="en-US" dirty="0" smtClean="0"/>
          </a:p>
          <a:p>
            <a:pPr marL="285750" indent="-285750" algn="l" rtl="0">
              <a:buFont typeface="Arial" charset="0"/>
              <a:buChar char="•"/>
            </a:pP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LIC</a:t>
            </a:r>
            <a:r>
              <a:rPr lang="zh-CN" altLang="en-US" dirty="0" smtClean="0"/>
              <a:t> </a:t>
            </a:r>
            <a:r>
              <a:rPr lang="en-US" altLang="zh-CN" dirty="0" smtClean="0"/>
              <a:t>visualization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combined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bunch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real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zh-CN" altLang="en-US" dirty="0"/>
          </a:p>
          <a:p>
            <a:pPr marL="285750" indent="-285750" algn="l" rtl="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905000" y="1752600"/>
            <a:ext cx="6400800" cy="1558280"/>
          </a:xfrm>
          <a:prstGeom prst="rect">
            <a:avLst/>
          </a:prstGeom>
          <a:ln>
            <a:noFill/>
          </a:ln>
        </p:spPr>
        <p:txBody>
          <a:bodyPr anchor="b">
            <a:noAutofit/>
          </a:bodyPr>
          <a:lstStyle/>
          <a:p>
            <a:pPr algn="ctr" hangingPunct="0"/>
            <a:endParaRPr lang="en-US" sz="2000" b="1" dirty="0">
              <a:latin typeface="Myriad Web Pro" pitchFamily="34" charset="0"/>
              <a:cs typeface="Microsoft Sans Serif" pitchFamily="34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1403549" y="3645024"/>
            <a:ext cx="6400800" cy="1558280"/>
          </a:xfrm>
          <a:prstGeom prst="rect">
            <a:avLst/>
          </a:prstGeom>
          <a:ln>
            <a:noFill/>
          </a:ln>
        </p:spPr>
        <p:txBody>
          <a:bodyPr anchor="b">
            <a:noAutofit/>
          </a:bodyPr>
          <a:lstStyle/>
          <a:p>
            <a:pPr algn="ctr" hangingPunct="0"/>
            <a:endParaRPr lang="en-US" sz="2000" b="1" dirty="0">
              <a:latin typeface="Microsoft Sans Serif" pitchFamily="34" charset="0"/>
              <a:cs typeface="Microsoft Sans Serif" pitchFamily="34" charset="0"/>
            </a:endParaRPr>
          </a:p>
          <a:p>
            <a:pPr algn="ctr" hangingPunct="0"/>
            <a:endParaRPr lang="en-US" sz="2000" b="1" dirty="0" smtClean="0">
              <a:latin typeface="Microsoft Sans Serif" pitchFamily="34" charset="0"/>
              <a:cs typeface="Microsoft Sans Serif" pitchFamily="34" charset="0"/>
            </a:endParaRPr>
          </a:p>
          <a:p>
            <a:pPr algn="ctr" hangingPunct="0"/>
            <a:endParaRPr lang="en-US" sz="2000" b="1" dirty="0"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61" name="Straight Connector 60"/>
          <p:cNvCxnSpPr>
            <a:stCxn id="33" idx="2"/>
          </p:cNvCxnSpPr>
          <p:nvPr/>
        </p:nvCxnSpPr>
        <p:spPr>
          <a:xfrm flipV="1">
            <a:off x="1089845" y="332657"/>
            <a:ext cx="7226862" cy="8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67544" y="858416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C:\Aerospace\Oregon\Fall 2013\Engineering Numerical Analysis\HW1\P7C\Oregon State University_files\osu-tag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663" y="679327"/>
            <a:ext cx="557857" cy="63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Arc 32"/>
          <p:cNvSpPr/>
          <p:nvPr/>
        </p:nvSpPr>
        <p:spPr>
          <a:xfrm>
            <a:off x="467544" y="332656"/>
            <a:ext cx="1224136" cy="1152128"/>
          </a:xfrm>
          <a:prstGeom prst="arc">
            <a:avLst>
              <a:gd name="adj1" fmla="val 10863945"/>
              <a:gd name="adj2" fmla="val 1626107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9590" y="1705493"/>
            <a:ext cx="588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LIC</a:t>
            </a:r>
            <a:r>
              <a:rPr lang="zh-CN" altLang="en-US" dirty="0" smtClean="0"/>
              <a:t> </a:t>
            </a:r>
            <a:r>
              <a:rPr lang="en-US" altLang="zh-CN" dirty="0" smtClean="0"/>
              <a:t>visualization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75656" y="1315616"/>
            <a:ext cx="2715344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292448" y="595536"/>
            <a:ext cx="3009208" cy="72008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/>
          <a:p>
            <a:pPr marL="482600" indent="-307975" algn="l" rtl="0">
              <a:spcBef>
                <a:spcPts val="0"/>
              </a:spcBef>
              <a:buSzPct val="100000"/>
              <a:defRPr/>
            </a:pPr>
            <a:endParaRPr lang="en-US" sz="2800" dirty="0" smtClean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-108520" y="1764457"/>
            <a:ext cx="648072" cy="3816424"/>
          </a:xfrm>
          <a:prstGeom prst="rect">
            <a:avLst/>
          </a:prstGeom>
        </p:spPr>
        <p:txBody>
          <a:bodyPr vert="vert270" anchor="b">
            <a:normAutofit/>
          </a:bodyPr>
          <a:lstStyle/>
          <a:p>
            <a:pPr lvl="0" algn="ctr" rtl="0">
              <a:defRPr/>
            </a:pPr>
            <a:endParaRPr lang="en-US" sz="2800" dirty="0"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8748464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7461555" y="5419328"/>
            <a:ext cx="1286909" cy="1152128"/>
          </a:xfrm>
          <a:prstGeom prst="arc">
            <a:avLst>
              <a:gd name="adj1" fmla="val 33207"/>
              <a:gd name="adj2" fmla="val 536372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467545" y="6570773"/>
            <a:ext cx="7668222" cy="683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>
          <a:xfrm>
            <a:off x="-108520" y="532644"/>
            <a:ext cx="5661251" cy="72008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/>
          <a:p>
            <a:pPr marL="482600" indent="-307975" algn="ctr" rtl="0">
              <a:spcBef>
                <a:spcPts val="0"/>
              </a:spcBef>
              <a:buSzPct val="100000"/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448" y="3399384"/>
            <a:ext cx="2394452" cy="22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095707" y="1772816"/>
            <a:ext cx="6552728" cy="2448273"/>
          </a:xfrm>
        </p:spPr>
        <p:txBody>
          <a:bodyPr>
            <a:normAutofit/>
          </a:bodyPr>
          <a:lstStyle/>
          <a:p>
            <a:pPr marL="285750" indent="-285750" algn="l" rtl="0">
              <a:buFont typeface="Arial" charset="0"/>
              <a:buChar char="•"/>
            </a:pPr>
            <a:r>
              <a:rPr lang="en-US" dirty="0" smtClean="0"/>
              <a:t>Good way </a:t>
            </a:r>
            <a:r>
              <a:rPr lang="en-US" dirty="0"/>
              <a:t>t</a:t>
            </a:r>
            <a:r>
              <a:rPr lang="en-US" dirty="0" smtClean="0"/>
              <a:t>o see more details about vectors</a:t>
            </a:r>
          </a:p>
          <a:p>
            <a:pPr marL="285750" indent="-285750" algn="l" rtl="0">
              <a:buFont typeface="Arial" charset="0"/>
              <a:buChar char="•"/>
            </a:pPr>
            <a:r>
              <a:rPr lang="en-US" dirty="0" smtClean="0"/>
              <a:t>Rainbow color mapping</a:t>
            </a:r>
            <a:endParaRPr lang="zh-CN" altLang="en-US" dirty="0" smtClean="0"/>
          </a:p>
          <a:p>
            <a:pPr marL="285750" indent="-285750" algn="l" rtl="0">
              <a:buFont typeface="Arial" charset="0"/>
              <a:buChar char="•"/>
            </a:pPr>
            <a:r>
              <a:rPr lang="en-US" altLang="zh-CN" dirty="0" smtClean="0"/>
              <a:t>Color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mapping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depends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curl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velocity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values</a:t>
            </a:r>
            <a:endParaRPr lang="en-US" dirty="0" smtClean="0"/>
          </a:p>
          <a:p>
            <a:pPr marL="285750" indent="-285750" algn="l" rtl="0"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Red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indicate</a:t>
            </a:r>
            <a:r>
              <a:rPr lang="en-US" altLang="zh-CN" dirty="0" smtClean="0"/>
              <a:t>s</a:t>
            </a:r>
            <a:r>
              <a:rPr lang="zh-CN" altLang="en-US" dirty="0" smtClean="0"/>
              <a:t> </a:t>
            </a:r>
            <a:r>
              <a:rPr lang="en-US" altLang="zh-CN" dirty="0" smtClean="0"/>
              <a:t>larger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magnitudes</a:t>
            </a:r>
            <a:endParaRPr lang="zh-CN" altLang="en-US" dirty="0"/>
          </a:p>
          <a:p>
            <a:pPr marL="285750" indent="-285750" algn="l" rtl="0"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Blue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indicates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small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magnitudes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905000" y="1752600"/>
            <a:ext cx="6400800" cy="1558280"/>
          </a:xfrm>
          <a:prstGeom prst="rect">
            <a:avLst/>
          </a:prstGeom>
          <a:ln>
            <a:noFill/>
          </a:ln>
        </p:spPr>
        <p:txBody>
          <a:bodyPr anchor="b">
            <a:noAutofit/>
          </a:bodyPr>
          <a:lstStyle/>
          <a:p>
            <a:pPr algn="ctr" hangingPunct="0"/>
            <a:endParaRPr lang="en-US" sz="2000" b="1" dirty="0">
              <a:latin typeface="Myriad Web Pro" pitchFamily="34" charset="0"/>
              <a:cs typeface="Microsoft Sans Serif" pitchFamily="34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1403549" y="3645024"/>
            <a:ext cx="6400800" cy="1558280"/>
          </a:xfrm>
          <a:prstGeom prst="rect">
            <a:avLst/>
          </a:prstGeom>
          <a:ln>
            <a:noFill/>
          </a:ln>
        </p:spPr>
        <p:txBody>
          <a:bodyPr anchor="b">
            <a:noAutofit/>
          </a:bodyPr>
          <a:lstStyle/>
          <a:p>
            <a:pPr algn="ctr" hangingPunct="0"/>
            <a:endParaRPr lang="en-US" sz="2000" b="1" dirty="0">
              <a:latin typeface="Microsoft Sans Serif" pitchFamily="34" charset="0"/>
              <a:cs typeface="Microsoft Sans Serif" pitchFamily="34" charset="0"/>
            </a:endParaRPr>
          </a:p>
          <a:p>
            <a:pPr algn="ctr" hangingPunct="0"/>
            <a:endParaRPr lang="en-US" sz="2000" b="1" dirty="0" smtClean="0">
              <a:latin typeface="Microsoft Sans Serif" pitchFamily="34" charset="0"/>
              <a:cs typeface="Microsoft Sans Serif" pitchFamily="34" charset="0"/>
            </a:endParaRPr>
          </a:p>
          <a:p>
            <a:pPr algn="ctr" hangingPunct="0"/>
            <a:endParaRPr lang="en-US" sz="2000" b="1" dirty="0"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61" name="Straight Connector 60"/>
          <p:cNvCxnSpPr>
            <a:stCxn id="33" idx="2"/>
          </p:cNvCxnSpPr>
          <p:nvPr/>
        </p:nvCxnSpPr>
        <p:spPr>
          <a:xfrm flipV="1">
            <a:off x="1089845" y="332657"/>
            <a:ext cx="7226862" cy="8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67544" y="858416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C:\Aerospace\Oregon\Fall 2013\Engineering Numerical Analysis\HW1\P7C\Oregon State University_files\osu-tag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663" y="679327"/>
            <a:ext cx="557857" cy="63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Arc 32"/>
          <p:cNvSpPr/>
          <p:nvPr/>
        </p:nvSpPr>
        <p:spPr>
          <a:xfrm>
            <a:off x="467544" y="332656"/>
            <a:ext cx="1224136" cy="1152128"/>
          </a:xfrm>
          <a:prstGeom prst="arc">
            <a:avLst>
              <a:gd name="adj1" fmla="val 10863945"/>
              <a:gd name="adj2" fmla="val 1626107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75656" y="1315616"/>
            <a:ext cx="2715344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292448" y="595536"/>
            <a:ext cx="3009208" cy="72008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/>
          <a:p>
            <a:pPr marL="482600" indent="-307975" algn="l" rtl="0">
              <a:spcBef>
                <a:spcPts val="0"/>
              </a:spcBef>
              <a:buSzPct val="100000"/>
              <a:defRPr/>
            </a:pPr>
            <a:endParaRPr lang="en-US" sz="2800" dirty="0" smtClean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-108520" y="1764457"/>
            <a:ext cx="648072" cy="3816424"/>
          </a:xfrm>
          <a:prstGeom prst="rect">
            <a:avLst/>
          </a:prstGeom>
        </p:spPr>
        <p:txBody>
          <a:bodyPr vert="vert270" anchor="b">
            <a:normAutofit/>
          </a:bodyPr>
          <a:lstStyle/>
          <a:p>
            <a:pPr lvl="0" algn="ctr" rtl="0">
              <a:defRPr/>
            </a:pPr>
            <a:endParaRPr lang="en-US" sz="2800" dirty="0"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8748464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7461555" y="5419328"/>
            <a:ext cx="1286909" cy="1152128"/>
          </a:xfrm>
          <a:prstGeom prst="arc">
            <a:avLst>
              <a:gd name="adj1" fmla="val 33207"/>
              <a:gd name="adj2" fmla="val 536372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467545" y="6570773"/>
            <a:ext cx="7668222" cy="683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>
          <a:xfrm>
            <a:off x="-108520" y="532644"/>
            <a:ext cx="5661251" cy="72008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/>
          <a:p>
            <a:pPr marL="482600" indent="-307975" algn="ctr" rtl="0">
              <a:spcBef>
                <a:spcPts val="0"/>
              </a:spcBef>
              <a:buSzPct val="100000"/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 descr="QQ20150609-3@2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3672669"/>
            <a:ext cx="3022600" cy="236570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68400" y="6077103"/>
            <a:ext cx="3190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i="1" dirty="0" smtClean="0"/>
              <a:t>By</a:t>
            </a:r>
            <a:r>
              <a:rPr kumimoji="1" lang="zh-CN" altLang="en-US" sz="1100" i="1" dirty="0" smtClean="0"/>
              <a:t> </a:t>
            </a:r>
            <a:r>
              <a:rPr kumimoji="1" lang="en-US" altLang="zh-CN" sz="1100" i="1" dirty="0" err="1" smtClean="0"/>
              <a:t>Pingliu</a:t>
            </a:r>
            <a:r>
              <a:rPr kumimoji="1" lang="zh-CN" altLang="en-US" sz="1100" i="1" dirty="0" smtClean="0"/>
              <a:t> </a:t>
            </a:r>
            <a:r>
              <a:rPr kumimoji="1" lang="en-US" altLang="zh-CN" sz="1100" i="1" dirty="0" smtClean="0"/>
              <a:t>Zhan</a:t>
            </a:r>
            <a:r>
              <a:rPr kumimoji="1" lang="zh-CN" altLang="en-US" sz="1100" i="1" dirty="0" smtClean="0"/>
              <a:t> </a:t>
            </a:r>
            <a:r>
              <a:rPr lang="en-US" altLang="zh-CN" sz="1100" i="1" dirty="0"/>
              <a:t> Magnitude-based color-mapped LIC.</a:t>
            </a:r>
            <a:endParaRPr kumimoji="1" lang="zh-CN" alt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211730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10380</TotalTime>
  <Words>214</Words>
  <Application>Microsoft Macintosh PowerPoint</Application>
  <PresentationFormat>全屏显示(4:3)</PresentationFormat>
  <Paragraphs>49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Calibri</vt:lpstr>
      <vt:lpstr>Calibri Light</vt:lpstr>
      <vt:lpstr>Cambria Math</vt:lpstr>
      <vt:lpstr>CMU Serif</vt:lpstr>
      <vt:lpstr>Microsoft Sans Serif</vt:lpstr>
      <vt:lpstr>ＭＳ Ｐゴシック</vt:lpstr>
      <vt:lpstr>Myriad Web Pro</vt:lpstr>
      <vt:lpstr>Times New Roman</vt:lpstr>
      <vt:lpstr>Verdana</vt:lpstr>
      <vt:lpstr>宋体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Oregon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MohammadiZiazi, Reza</dc:creator>
  <cp:lastModifiedBy>Zhang, Yu - ONID</cp:lastModifiedBy>
  <cp:revision>141</cp:revision>
  <dcterms:created xsi:type="dcterms:W3CDTF">2014-02-06T09:31:25Z</dcterms:created>
  <dcterms:modified xsi:type="dcterms:W3CDTF">2015-06-10T06:06:25Z</dcterms:modified>
</cp:coreProperties>
</file>