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4616113" cy="8243888"/>
  <p:notesSz cx="6858000" cy="9144000"/>
  <p:defaultTextStyle>
    <a:defPPr>
      <a:defRPr lang="zh-CN"/>
    </a:defPPr>
    <a:lvl1pPr marL="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28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843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457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07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68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299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89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258A-45D3-4A45-A432-98BCCE0FD56A}" type="datetimeFigureOut">
              <a:rPr lang="zh-CN" altLang="en-US" smtClean="0"/>
              <a:t>17.11.10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442-6B15-49DD-951B-2B6B0319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8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5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0714" y="7813100"/>
            <a:ext cx="1228714" cy="2890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C577-3D6F-904E-B0C3-8838B3F52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56756" y="274798"/>
            <a:ext cx="13500151" cy="52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6756" y="1099185"/>
            <a:ext cx="13500151" cy="17105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80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" y="0"/>
            <a:ext cx="14606428" cy="8243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99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06" y="680387"/>
            <a:ext cx="13885307" cy="5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4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706" y="770322"/>
            <a:ext cx="13901397" cy="760829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021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32706" y="1691457"/>
            <a:ext cx="13901397" cy="1522829"/>
          </a:xfrm>
          <a:prstGeom prst="rect">
            <a:avLst/>
          </a:prstGeom>
          <a:ln>
            <a:noFill/>
          </a:ln>
        </p:spPr>
        <p:txBody>
          <a:bodyPr vert="horz" anchor="t">
            <a:noAutofit/>
          </a:bodyPr>
          <a:lstStyle>
            <a:lvl1pPr marL="359686" indent="-359686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  <a:defRPr lang="en-US" sz="2266" b="0" i="0" u="none" strike="noStrike" cap="none" spc="0" baseline="0" dirty="0" smtClean="0">
                <a:ln>
                  <a:noFill/>
                </a:ln>
                <a:solidFill>
                  <a:srgbClr val="0365C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defRPr>
            </a:lvl1pPr>
            <a:lvl2pPr marL="799300" indent="-399650">
              <a:spcBef>
                <a:spcPts val="1510"/>
              </a:spcBef>
              <a:buSzPct val="100000"/>
              <a:buFont typeface="Symbol" panose="05050102010706020507" pitchFamily="18" charset="2"/>
              <a:buChar char="-"/>
              <a:defRPr sz="2014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62764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14616113" cy="5106631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54500" y="7638981"/>
            <a:ext cx="1007397" cy="3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0796" y="4344676"/>
            <a:ext cx="13592985" cy="513724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1662"/>
              </a:spcBef>
              <a:buNone/>
              <a:defRPr sz="274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645" y="6155438"/>
            <a:ext cx="13592985" cy="547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84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796" y="3615777"/>
            <a:ext cx="13592985" cy="813940"/>
          </a:xfrm>
          <a:prstGeom prst="rect">
            <a:avLst/>
          </a:prstGeom>
        </p:spPr>
        <p:txBody>
          <a:bodyPr anchor="b" anchorCtr="0"/>
          <a:lstStyle>
            <a:lvl1pPr>
              <a:defRPr sz="6052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730" y="293225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60000"/>
                    <a:lumOff val="40000"/>
                  </a:prstClr>
                </a:solidFill>
              </a:rPr>
              <a:t>GBS Solutions &amp; Platforms</a:t>
            </a:r>
            <a:endParaRPr lang="en-US" dirty="0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28 Jan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09" y="290723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3334" y="7133126"/>
            <a:ext cx="13151972" cy="258596"/>
          </a:xfrm>
          <a:prstGeom prst="rect">
            <a:avLst/>
          </a:prstGeom>
        </p:spPr>
        <p:txBody>
          <a:bodyPr/>
          <a:lstStyle>
            <a:lvl1pPr>
              <a:defRPr sz="1005"/>
            </a:lvl1pPr>
            <a:lvl2pPr>
              <a:defRPr sz="1005"/>
            </a:lvl2pPr>
            <a:lvl3pPr>
              <a:defRPr sz="1005"/>
            </a:lvl3pPr>
            <a:lvl4pPr>
              <a:defRPr sz="1005"/>
            </a:lvl4pPr>
            <a:lvl5pPr>
              <a:defRPr sz="1005"/>
            </a:lvl5pPr>
          </a:lstStyle>
          <a:p>
            <a:pPr lvl="0"/>
            <a:r>
              <a:rPr lang="en-US" dirty="0"/>
              <a:t>Sources or notes as applicable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GBS Solutions &amp; Platforms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28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67567" y="3086372"/>
            <a:ext cx="1080983" cy="10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0796" y="4288555"/>
            <a:ext cx="13592985" cy="399571"/>
          </a:xfrm>
          <a:prstGeom prst="rect">
            <a:avLst/>
          </a:prstGeom>
        </p:spPr>
        <p:txBody>
          <a:bodyPr anchor="b"/>
          <a:lstStyle>
            <a:lvl1pPr algn="ctr">
              <a:defRPr sz="302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406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517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5pPr>
      <a:lvl6pPr marL="542547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6pPr>
      <a:lvl7pPr marL="1085095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7pPr>
      <a:lvl8pPr marL="1627643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8pPr>
      <a:lvl9pPr marL="2170190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9pPr>
    </p:titleStyle>
    <p:bodyStyle>
      <a:lvl1pPr marL="205340" marR="0" indent="-205340" algn="l" defTabSz="1085095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2153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604715" marR="0" indent="-194037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937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1015393" marR="0" indent="-205340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721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427955" indent="-205340" algn="l" rtl="0" fontAlgn="base">
        <a:spcBef>
          <a:spcPct val="20000"/>
        </a:spcBef>
        <a:spcAft>
          <a:spcPct val="0"/>
        </a:spcAft>
        <a:buClr>
          <a:schemeClr val="bg1"/>
        </a:buClr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82733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369878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6pPr>
      <a:lvl7pPr marL="2912425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7pPr>
      <a:lvl8pPr marL="3454972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8pPr>
      <a:lvl9pPr marL="399752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1pPr>
      <a:lvl2pPr marL="54254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8509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3pPr>
      <a:lvl4pPr marL="162764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4pPr>
      <a:lvl5pPr marL="217019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5pPr>
      <a:lvl6pPr marL="271273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6pPr>
      <a:lvl7pPr marL="325528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7pPr>
      <a:lvl8pPr marL="379783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8pPr>
      <a:lvl9pPr marL="434038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hyperlink" Target="http://9.98.12.81:10081/" TargetMode="External"/><Relationship Id="rId26" Type="http://schemas.openxmlformats.org/officeDocument/2006/relationships/hyperlink" Target="http://9.98.12.81:8082/" TargetMode="External"/><Relationship Id="rId39" Type="http://schemas.openxmlformats.org/officeDocument/2006/relationships/hyperlink" Target="http://9.98.12.81:5601/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34" Type="http://schemas.openxmlformats.org/officeDocument/2006/relationships/hyperlink" Target="http://9.98.12.81:8086/" TargetMode="External"/><Relationship Id="rId7" Type="http://schemas.openxmlformats.org/officeDocument/2006/relationships/hyperlink" Target="http://9.98.12.81:10088/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38" Type="http://schemas.openxmlformats.org/officeDocument/2006/relationships/image" Target="../media/image25.png"/><Relationship Id="rId2" Type="http://schemas.openxmlformats.org/officeDocument/2006/relationships/hyperlink" Target="https://ibm.box.com/s/tb5p9cinmb6h16uhf7luqj1bf5grpz1q" TargetMode="External"/><Relationship Id="rId16" Type="http://schemas.openxmlformats.org/officeDocument/2006/relationships/hyperlink" Target="http://9.98.12.81:19000/" TargetMode="External"/><Relationship Id="rId20" Type="http://schemas.openxmlformats.org/officeDocument/2006/relationships/hyperlink" Target="http://9.98.12.81:8081/" TargetMode="External"/><Relationship Id="rId29" Type="http://schemas.openxmlformats.org/officeDocument/2006/relationships/hyperlink" Target="http://9.98.12.81:8888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0.png"/><Relationship Id="rId24" Type="http://schemas.openxmlformats.org/officeDocument/2006/relationships/hyperlink" Target="http://9.98.12.81:3000/" TargetMode="External"/><Relationship Id="rId32" Type="http://schemas.openxmlformats.org/officeDocument/2006/relationships/hyperlink" Target="http://9.98.12.81:3001/" TargetMode="External"/><Relationship Id="rId37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hyperlink" Target="http://192.168.56.102:8084/" TargetMode="External"/><Relationship Id="rId36" Type="http://schemas.openxmlformats.org/officeDocument/2006/relationships/hyperlink" Target="http://9.98.12.81:8085/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hyperlink" Target="http://9.98.12.81:11080/" TargetMode="External"/><Relationship Id="rId14" Type="http://schemas.openxmlformats.org/officeDocument/2006/relationships/image" Target="../media/image13.png"/><Relationship Id="rId22" Type="http://schemas.openxmlformats.org/officeDocument/2006/relationships/hyperlink" Target="http://9.98.12.81:9000/" TargetMode="External"/><Relationship Id="rId27" Type="http://schemas.openxmlformats.org/officeDocument/2006/relationships/image" Target="../media/image20.png"/><Relationship Id="rId30" Type="http://schemas.openxmlformats.org/officeDocument/2006/relationships/hyperlink" Target="mailto:wangziyu@cn.ibm.com" TargetMode="External"/><Relationship Id="rId3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080" y="153520"/>
            <a:ext cx="14175158" cy="8657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项目或小型组织级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Pipeline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；全部基于开源免费产品；点击带“小手”图标的工具可以看到部署在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Bluezone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；提供一键式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本地安装包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，包含基本的工具间集成</a:t>
            </a:r>
          </a:p>
        </p:txBody>
      </p:sp>
      <p:sp>
        <p:nvSpPr>
          <p:cNvPr id="90" name="Can 56"/>
          <p:cNvSpPr/>
          <p:nvPr/>
        </p:nvSpPr>
        <p:spPr>
          <a:xfrm rot="5400000">
            <a:off x="6471554" y="-1298456"/>
            <a:ext cx="1609300" cy="11183142"/>
          </a:xfrm>
          <a:prstGeom prst="can">
            <a:avLst/>
          </a:prstGeom>
          <a:noFill/>
          <a:ln w="28575" cap="flat" cmpd="sng" algn="ctr">
            <a:solidFill>
              <a:srgbClr val="1F5180"/>
            </a:solidFill>
            <a:prstDash val="solid"/>
          </a:ln>
          <a:effectLst/>
        </p:spPr>
        <p:txBody>
          <a:bodyPr lIns="114461" tIns="57232" rIns="114461" bIns="57232" anchor="ctr"/>
          <a:lstStyle/>
          <a:p>
            <a:pPr algn="ctr" defTabSz="1150933">
              <a:defRPr/>
            </a:pPr>
            <a:endParaRPr lang="en-US" sz="151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1" name="Picture 10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02" y="3503347"/>
            <a:ext cx="10255911" cy="15824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"/>
          <p:cNvCxnSpPr/>
          <p:nvPr/>
        </p:nvCxnSpPr>
        <p:spPr>
          <a:xfrm>
            <a:off x="2167555" y="2491330"/>
            <a:ext cx="7326" cy="1157005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4" name="Straight Connector 66"/>
          <p:cNvCxnSpPr/>
          <p:nvPr/>
        </p:nvCxnSpPr>
        <p:spPr>
          <a:xfrm>
            <a:off x="2870289" y="4877352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5" name="Straight Connector 73"/>
          <p:cNvCxnSpPr>
            <a:cxnSpLocks/>
          </p:cNvCxnSpPr>
          <p:nvPr/>
        </p:nvCxnSpPr>
        <p:spPr>
          <a:xfrm>
            <a:off x="4696742" y="4887278"/>
            <a:ext cx="0" cy="3841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7" name="Straight Connector 87"/>
          <p:cNvCxnSpPr/>
          <p:nvPr/>
        </p:nvCxnSpPr>
        <p:spPr>
          <a:xfrm>
            <a:off x="2070992" y="6609805"/>
            <a:ext cx="9908867" cy="133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1" name="Straight Connector 91"/>
          <p:cNvCxnSpPr/>
          <p:nvPr/>
        </p:nvCxnSpPr>
        <p:spPr>
          <a:xfrm flipH="1">
            <a:off x="2072971" y="4725418"/>
            <a:ext cx="5994" cy="18843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4" name="Straight Connector 102"/>
          <p:cNvCxnSpPr/>
          <p:nvPr/>
        </p:nvCxnSpPr>
        <p:spPr>
          <a:xfrm>
            <a:off x="7791432" y="2145614"/>
            <a:ext cx="4177112" cy="29376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5" name="Straight Connector 120"/>
          <p:cNvCxnSpPr/>
          <p:nvPr/>
        </p:nvCxnSpPr>
        <p:spPr>
          <a:xfrm>
            <a:off x="3634971" y="3403205"/>
            <a:ext cx="12732" cy="406326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6" name="Straight Connector 129"/>
          <p:cNvCxnSpPr/>
          <p:nvPr/>
        </p:nvCxnSpPr>
        <p:spPr>
          <a:xfrm>
            <a:off x="6743655" y="3377965"/>
            <a:ext cx="0" cy="395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7" name="Straight Connector 132"/>
          <p:cNvCxnSpPr/>
          <p:nvPr/>
        </p:nvCxnSpPr>
        <p:spPr>
          <a:xfrm>
            <a:off x="6733004" y="3390566"/>
            <a:ext cx="1526699" cy="5995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8" name="Straight Connector 133"/>
          <p:cNvCxnSpPr/>
          <p:nvPr/>
        </p:nvCxnSpPr>
        <p:spPr>
          <a:xfrm>
            <a:off x="8251703" y="3396619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9" name="Straight Connector 134"/>
          <p:cNvCxnSpPr/>
          <p:nvPr/>
        </p:nvCxnSpPr>
        <p:spPr>
          <a:xfrm flipH="1">
            <a:off x="11983178" y="4725418"/>
            <a:ext cx="5994" cy="1884394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0" name="Straight Connector 137"/>
          <p:cNvCxnSpPr/>
          <p:nvPr/>
        </p:nvCxnSpPr>
        <p:spPr>
          <a:xfrm>
            <a:off x="5765821" y="4927239"/>
            <a:ext cx="0" cy="22380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4" name="Straight Connector 140"/>
          <p:cNvCxnSpPr/>
          <p:nvPr/>
        </p:nvCxnSpPr>
        <p:spPr>
          <a:xfrm>
            <a:off x="4920542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5" name="Straight Connector 141"/>
          <p:cNvCxnSpPr/>
          <p:nvPr/>
        </p:nvCxnSpPr>
        <p:spPr>
          <a:xfrm>
            <a:off x="6447240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6" name="Straight Connector 146"/>
          <p:cNvCxnSpPr/>
          <p:nvPr/>
        </p:nvCxnSpPr>
        <p:spPr>
          <a:xfrm>
            <a:off x="11968607" y="2174918"/>
            <a:ext cx="11253" cy="1548018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0" name="Straight Connector 153"/>
          <p:cNvCxnSpPr/>
          <p:nvPr/>
        </p:nvCxnSpPr>
        <p:spPr>
          <a:xfrm>
            <a:off x="9116972" y="5198355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1" name="Straight Connector 154"/>
          <p:cNvCxnSpPr/>
          <p:nvPr/>
        </p:nvCxnSpPr>
        <p:spPr>
          <a:xfrm>
            <a:off x="9114967" y="4800690"/>
            <a:ext cx="0" cy="397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2" name="Straight Connector 155"/>
          <p:cNvCxnSpPr/>
          <p:nvPr/>
        </p:nvCxnSpPr>
        <p:spPr>
          <a:xfrm>
            <a:off x="10643663" y="4810747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pic>
        <p:nvPicPr>
          <p:cNvPr id="144" name="Picture 103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2" y="5345869"/>
            <a:ext cx="303547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8"/>
          <p:cNvSpPr txBox="1">
            <a:spLocks noChangeArrowheads="1"/>
          </p:cNvSpPr>
          <p:nvPr/>
        </p:nvSpPr>
        <p:spPr bwMode="auto">
          <a:xfrm>
            <a:off x="4503220" y="5276252"/>
            <a:ext cx="955056" cy="4604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源代码控制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cxnSp>
        <p:nvCxnSpPr>
          <p:cNvPr id="153" name="Straight Connector 167"/>
          <p:cNvCxnSpPr>
            <a:cxnSpLocks/>
          </p:cNvCxnSpPr>
          <p:nvPr/>
        </p:nvCxnSpPr>
        <p:spPr>
          <a:xfrm>
            <a:off x="7791433" y="2145624"/>
            <a:ext cx="0" cy="38554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57" name="TextBox 1047"/>
          <p:cNvSpPr txBox="1">
            <a:spLocks noChangeArrowheads="1"/>
          </p:cNvSpPr>
          <p:nvPr/>
        </p:nvSpPr>
        <p:spPr bwMode="auto">
          <a:xfrm>
            <a:off x="9154936" y="3428516"/>
            <a:ext cx="2826933" cy="38674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461" tIns="57232" rIns="114461" bIns="5723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762" b="1" dirty="0">
                <a:solidFill>
                  <a:srgbClr val="2259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Runtime Environments</a:t>
            </a:r>
          </a:p>
        </p:txBody>
      </p:sp>
      <p:sp>
        <p:nvSpPr>
          <p:cNvPr id="168" name="Right Arrow 5"/>
          <p:cNvSpPr/>
          <p:nvPr/>
        </p:nvSpPr>
        <p:spPr bwMode="auto">
          <a:xfrm>
            <a:off x="303814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69" name="Right Arrow 82"/>
          <p:cNvSpPr/>
          <p:nvPr/>
        </p:nvSpPr>
        <p:spPr bwMode="auto">
          <a:xfrm>
            <a:off x="3933385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0" name="Right Arrow 83"/>
          <p:cNvSpPr/>
          <p:nvPr/>
        </p:nvSpPr>
        <p:spPr bwMode="auto">
          <a:xfrm>
            <a:off x="4977828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1" name="Right Arrow 84"/>
          <p:cNvSpPr/>
          <p:nvPr/>
        </p:nvSpPr>
        <p:spPr bwMode="auto">
          <a:xfrm>
            <a:off x="599029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2" name="Right Arrow 85"/>
          <p:cNvSpPr/>
          <p:nvPr/>
        </p:nvSpPr>
        <p:spPr bwMode="auto">
          <a:xfrm>
            <a:off x="7034741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3" name="Right Arrow 86"/>
          <p:cNvSpPr/>
          <p:nvPr/>
        </p:nvSpPr>
        <p:spPr bwMode="auto">
          <a:xfrm>
            <a:off x="8196416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4" name="Right Arrow 88"/>
          <p:cNvSpPr/>
          <p:nvPr/>
        </p:nvSpPr>
        <p:spPr bwMode="auto">
          <a:xfrm>
            <a:off x="9496644" y="405331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93" name="TextBox 6"/>
          <p:cNvSpPr txBox="1">
            <a:spLocks noChangeArrowheads="1"/>
          </p:cNvSpPr>
          <p:nvPr/>
        </p:nvSpPr>
        <p:spPr bwMode="auto">
          <a:xfrm>
            <a:off x="1974603" y="1832168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Bookstack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wiki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9B158-DB17-4969-AB7D-3C9249E4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415" y="1927471"/>
            <a:ext cx="281794" cy="281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26512-6086-497F-AED2-B69CABC52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01" y="2225296"/>
            <a:ext cx="201106" cy="223188"/>
          </a:xfrm>
          <a:prstGeom prst="rect">
            <a:avLst/>
          </a:prstGeom>
        </p:spPr>
      </p:pic>
      <p:sp>
        <p:nvSpPr>
          <p:cNvPr id="5" name="矩形 4">
            <a:hlinkClick r:id="rId7"/>
            <a:extLst>
              <a:ext uri="{FF2B5EF4-FFF2-40B4-BE49-F238E27FC236}">
                <a16:creationId xmlns:a16="http://schemas.microsoft.com/office/drawing/2014/main" id="{97E229FB-FBAE-4896-A423-F8FE8EC03C8F}"/>
              </a:ext>
            </a:extLst>
          </p:cNvPr>
          <p:cNvSpPr/>
          <p:nvPr/>
        </p:nvSpPr>
        <p:spPr bwMode="auto">
          <a:xfrm>
            <a:off x="1741553" y="1916051"/>
            <a:ext cx="1475483" cy="491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3179102" y="2431371"/>
            <a:ext cx="1400790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Gitlab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功能用于敏捷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的实现，其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功能提供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B84B86-3FD1-4F13-B9B0-7CA822C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292" y="2567241"/>
            <a:ext cx="300350" cy="2744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AC07D34E-15B9-4331-8FA7-E78D9F2A9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77" y="2857724"/>
            <a:ext cx="201106" cy="223188"/>
          </a:xfrm>
          <a:prstGeom prst="rect">
            <a:avLst/>
          </a:prstGeom>
        </p:spPr>
      </p:pic>
      <p:sp>
        <p:nvSpPr>
          <p:cNvPr id="181" name="矩形 180">
            <a:hlinkClick r:id="rId9"/>
            <a:extLst>
              <a:ext uri="{FF2B5EF4-FFF2-40B4-BE49-F238E27FC236}">
                <a16:creationId xmlns:a16="http://schemas.microsoft.com/office/drawing/2014/main" id="{7732B716-DDB5-49EF-8035-E337ED7CACF0}"/>
              </a:ext>
            </a:extLst>
          </p:cNvPr>
          <p:cNvSpPr/>
          <p:nvPr/>
        </p:nvSpPr>
        <p:spPr bwMode="auto">
          <a:xfrm>
            <a:off x="2940294" y="2531172"/>
            <a:ext cx="1475483" cy="790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5329377" y="5334817"/>
            <a:ext cx="1252150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7A36D2-D5B6-4C99-A453-6094287EBE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9054" y="5237032"/>
            <a:ext cx="568129" cy="162616"/>
          </a:xfrm>
          <a:prstGeom prst="rect">
            <a:avLst/>
          </a:prstGeom>
        </p:spPr>
      </p:pic>
      <p:pic>
        <p:nvPicPr>
          <p:cNvPr id="183" name="图片 94">
            <a:extLst>
              <a:ext uri="{FF2B5EF4-FFF2-40B4-BE49-F238E27FC236}">
                <a16:creationId xmlns:a16="http://schemas.microsoft.com/office/drawing/2014/main" id="{E987760D-DD13-4286-A35F-051F33AFA9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5" y="5871426"/>
            <a:ext cx="555417" cy="21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34">
            <a:extLst>
              <a:ext uri="{FF2B5EF4-FFF2-40B4-BE49-F238E27FC236}">
                <a16:creationId xmlns:a16="http://schemas.microsoft.com/office/drawing/2014/main" id="{59522AA7-8B88-49B6-9121-EEF9113B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78" y="6042586"/>
            <a:ext cx="1270114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72FE36-0998-4474-9B74-98B14BA3B5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0107" y="2257071"/>
            <a:ext cx="397126" cy="302087"/>
          </a:xfrm>
          <a:prstGeom prst="rect">
            <a:avLst/>
          </a:prstGeom>
        </p:spPr>
      </p:pic>
      <p:sp>
        <p:nvSpPr>
          <p:cNvPr id="197" name="TextBox 161">
            <a:extLst>
              <a:ext uri="{FF2B5EF4-FFF2-40B4-BE49-F238E27FC236}">
                <a16:creationId xmlns:a16="http://schemas.microsoft.com/office/drawing/2014/main" id="{B5F42170-53E9-4EDD-A738-F3762E9A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05" y="2166568"/>
            <a:ext cx="1542289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用于单个节点的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2A0D3-A930-4E9F-B280-4B07B19CD8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7681" y="2915383"/>
            <a:ext cx="399491" cy="395053"/>
          </a:xfrm>
          <a:prstGeom prst="rect">
            <a:avLst/>
          </a:prstGeom>
        </p:spPr>
      </p:pic>
      <p:sp>
        <p:nvSpPr>
          <p:cNvPr id="198" name="TextBox 161">
            <a:extLst>
              <a:ext uri="{FF2B5EF4-FFF2-40B4-BE49-F238E27FC236}">
                <a16:creationId xmlns:a16="http://schemas.microsoft.com/office/drawing/2014/main" id="{08672A43-BBB7-4524-B488-56D913E9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57" y="2821016"/>
            <a:ext cx="1528635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Swarm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用于多个节点的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D2E8BA5-66B6-418E-B6C2-459D4D90D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890" y="6703395"/>
            <a:ext cx="731651" cy="18219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DFFDD5C5-837F-45F8-AE56-DB43FDB0F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01" y="6708661"/>
            <a:ext cx="201106" cy="223188"/>
          </a:xfrm>
          <a:prstGeom prst="rect">
            <a:avLst/>
          </a:prstGeom>
        </p:spPr>
      </p:pic>
      <p:sp>
        <p:nvSpPr>
          <p:cNvPr id="199" name="TextBox 34">
            <a:extLst>
              <a:ext uri="{FF2B5EF4-FFF2-40B4-BE49-F238E27FC236}">
                <a16:creationId xmlns:a16="http://schemas.microsoft.com/office/drawing/2014/main" id="{7AEC5687-58E2-4D2A-B32A-3184A514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912" y="6837623"/>
            <a:ext cx="1483386" cy="712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hygieia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项目看板，用于监控迭代进度，代码提交，编译打包和代码质量等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958FAF6-E32D-4235-8824-5C7DCC8EAC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4537" y="1715260"/>
            <a:ext cx="465859" cy="258526"/>
          </a:xfrm>
          <a:prstGeom prst="rect">
            <a:avLst/>
          </a:prstGeom>
        </p:spPr>
      </p:pic>
      <p:sp>
        <p:nvSpPr>
          <p:cNvPr id="186" name="TextBox 161">
            <a:extLst>
              <a:ext uri="{FF2B5EF4-FFF2-40B4-BE49-F238E27FC236}">
                <a16:creationId xmlns:a16="http://schemas.microsoft.com/office/drawing/2014/main" id="{5D8815FC-5649-4ACD-AAFD-0F1489AC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984" y="1621811"/>
            <a:ext cx="1243674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SonarQube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用于静态代码扫描，进行代码质量检查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409E9E2C-9C79-4C7B-B690-CD1C8E5D1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74" y="1991405"/>
            <a:ext cx="201106" cy="223188"/>
          </a:xfrm>
          <a:prstGeom prst="rect">
            <a:avLst/>
          </a:prstGeom>
        </p:spPr>
      </p:pic>
      <p:sp>
        <p:nvSpPr>
          <p:cNvPr id="201" name="矩形 200">
            <a:hlinkClick r:id="rId16"/>
            <a:extLst>
              <a:ext uri="{FF2B5EF4-FFF2-40B4-BE49-F238E27FC236}">
                <a16:creationId xmlns:a16="http://schemas.microsoft.com/office/drawing/2014/main" id="{049A57A5-0BE9-41A7-882B-92A355853D27}"/>
              </a:ext>
            </a:extLst>
          </p:cNvPr>
          <p:cNvSpPr/>
          <p:nvPr/>
        </p:nvSpPr>
        <p:spPr bwMode="auto">
          <a:xfrm>
            <a:off x="4760898" y="1698385"/>
            <a:ext cx="1460742" cy="653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Straight Connector 80"/>
          <p:cNvCxnSpPr/>
          <p:nvPr/>
        </p:nvCxnSpPr>
        <p:spPr>
          <a:xfrm>
            <a:off x="4920546" y="3382569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48" name="TextBox 161"/>
          <p:cNvSpPr txBox="1">
            <a:spLocks noChangeArrowheads="1"/>
          </p:cNvSpPr>
          <p:nvPr/>
        </p:nvSpPr>
        <p:spPr bwMode="auto">
          <a:xfrm>
            <a:off x="5149692" y="2437399"/>
            <a:ext cx="1243674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作为持续集成和持续交付引擎，编排和驱动其他自动化工具工作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89A522-685B-4C92-A552-B8EA5CF233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6380" y="2540843"/>
            <a:ext cx="256713" cy="34483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18FBC7B8-CBE5-49F9-8B4D-64C96E0D9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7" y="2905958"/>
            <a:ext cx="201106" cy="223188"/>
          </a:xfrm>
          <a:prstGeom prst="rect">
            <a:avLst/>
          </a:prstGeom>
        </p:spPr>
      </p:pic>
      <p:sp>
        <p:nvSpPr>
          <p:cNvPr id="202" name="矩形 201">
            <a:hlinkClick r:id="rId18"/>
            <a:extLst>
              <a:ext uri="{FF2B5EF4-FFF2-40B4-BE49-F238E27FC236}">
                <a16:creationId xmlns:a16="http://schemas.microsoft.com/office/drawing/2014/main" id="{433E9A48-A774-43A7-B5C4-FEA3B2FE3CA6}"/>
              </a:ext>
            </a:extLst>
          </p:cNvPr>
          <p:cNvSpPr/>
          <p:nvPr/>
        </p:nvSpPr>
        <p:spPr bwMode="auto">
          <a:xfrm>
            <a:off x="4935732" y="2523550"/>
            <a:ext cx="1232027" cy="797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Box 165"/>
          <p:cNvSpPr txBox="1">
            <a:spLocks noChangeArrowheads="1"/>
          </p:cNvSpPr>
          <p:nvPr/>
        </p:nvSpPr>
        <p:spPr bwMode="auto">
          <a:xfrm>
            <a:off x="6839308" y="2600086"/>
            <a:ext cx="1758189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Sonatype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 </a:t>
            </a: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Nexus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等工具的私有库，同时也用于依赖库的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332DF2-F108-4850-B6BC-435EC1CE4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248" y="2707328"/>
            <a:ext cx="286619" cy="26792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A63CCBC3-ABE4-4B67-A2FC-229B2A9B3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9" y="3011771"/>
            <a:ext cx="201106" cy="223188"/>
          </a:xfrm>
          <a:prstGeom prst="rect">
            <a:avLst/>
          </a:prstGeom>
        </p:spPr>
      </p:pic>
      <p:sp>
        <p:nvSpPr>
          <p:cNvPr id="203" name="矩形 202">
            <a:hlinkClick r:id="rId20"/>
            <a:extLst>
              <a:ext uri="{FF2B5EF4-FFF2-40B4-BE49-F238E27FC236}">
                <a16:creationId xmlns:a16="http://schemas.microsoft.com/office/drawing/2014/main" id="{8E010935-F873-4AC7-94BF-13002C6EFDDB}"/>
              </a:ext>
            </a:extLst>
          </p:cNvPr>
          <p:cNvSpPr/>
          <p:nvPr/>
        </p:nvSpPr>
        <p:spPr bwMode="auto">
          <a:xfrm>
            <a:off x="6615300" y="2695375"/>
            <a:ext cx="1806536" cy="63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91D82A8-4306-484A-90DB-D9753C1D6F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87140" y="1297116"/>
            <a:ext cx="268430" cy="363172"/>
          </a:xfrm>
          <a:prstGeom prst="rect">
            <a:avLst/>
          </a:prstGeom>
        </p:spPr>
      </p:pic>
      <p:sp>
        <p:nvSpPr>
          <p:cNvPr id="188" name="TextBox 161">
            <a:extLst>
              <a:ext uri="{FF2B5EF4-FFF2-40B4-BE49-F238E27FC236}">
                <a16:creationId xmlns:a16="http://schemas.microsoft.com/office/drawing/2014/main" id="{25BBD324-EA46-4549-AC1B-00989DD1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9656" y="1219486"/>
            <a:ext cx="1479685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Portainer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swarm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的可视化运维，便于临时修改和启停各个工具的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6E49687A-B48E-4E5F-A5AA-FCF7D78D7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45" y="1687695"/>
            <a:ext cx="201106" cy="223188"/>
          </a:xfrm>
          <a:prstGeom prst="rect">
            <a:avLst/>
          </a:prstGeom>
        </p:spPr>
      </p:pic>
      <p:sp>
        <p:nvSpPr>
          <p:cNvPr id="204" name="矩形 203">
            <a:hlinkClick r:id="rId22"/>
            <a:extLst>
              <a:ext uri="{FF2B5EF4-FFF2-40B4-BE49-F238E27FC236}">
                <a16:creationId xmlns:a16="http://schemas.microsoft.com/office/drawing/2014/main" id="{D2D5BC45-87CB-4375-B14B-737158E94AA4}"/>
              </a:ext>
            </a:extLst>
          </p:cNvPr>
          <p:cNvSpPr/>
          <p:nvPr/>
        </p:nvSpPr>
        <p:spPr bwMode="auto">
          <a:xfrm>
            <a:off x="8382847" y="1278494"/>
            <a:ext cx="1563359" cy="825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F2D02E-DDCD-4817-88FB-C3E8FD877F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28163" y="6722988"/>
            <a:ext cx="264529" cy="282565"/>
          </a:xfrm>
          <a:prstGeom prst="rect">
            <a:avLst/>
          </a:prstGeom>
        </p:spPr>
      </p:pic>
      <p:sp>
        <p:nvSpPr>
          <p:cNvPr id="190" name="TextBox 161">
            <a:extLst>
              <a:ext uri="{FF2B5EF4-FFF2-40B4-BE49-F238E27FC236}">
                <a16:creationId xmlns:a16="http://schemas.microsoft.com/office/drawing/2014/main" id="{6D706AAA-CD0A-4284-907C-6E262640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716" y="6609806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Grafana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5" name="图片 194">
            <a:extLst>
              <a:ext uri="{FF2B5EF4-FFF2-40B4-BE49-F238E27FC236}">
                <a16:creationId xmlns:a16="http://schemas.microsoft.com/office/drawing/2014/main" id="{255F3D09-B837-440B-8727-C3463AA33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92" y="7032110"/>
            <a:ext cx="201106" cy="223188"/>
          </a:xfrm>
          <a:prstGeom prst="rect">
            <a:avLst/>
          </a:prstGeom>
        </p:spPr>
      </p:pic>
      <p:sp>
        <p:nvSpPr>
          <p:cNvPr id="205" name="矩形 204">
            <a:hlinkClick r:id="rId24"/>
            <a:extLst>
              <a:ext uri="{FF2B5EF4-FFF2-40B4-BE49-F238E27FC236}">
                <a16:creationId xmlns:a16="http://schemas.microsoft.com/office/drawing/2014/main" id="{90146CAE-9C02-4687-A2A3-9DB25CD11631}"/>
              </a:ext>
            </a:extLst>
          </p:cNvPr>
          <p:cNvSpPr/>
          <p:nvPr/>
        </p:nvSpPr>
        <p:spPr bwMode="auto">
          <a:xfrm>
            <a:off x="7826719" y="6700388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0608B02-320D-454B-8880-BB4357629E8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21701" y="6714905"/>
            <a:ext cx="244531" cy="315252"/>
          </a:xfrm>
          <a:prstGeom prst="rect">
            <a:avLst/>
          </a:prstGeom>
        </p:spPr>
      </p:pic>
      <p:sp>
        <p:nvSpPr>
          <p:cNvPr id="189" name="TextBox 161">
            <a:extLst>
              <a:ext uri="{FF2B5EF4-FFF2-40B4-BE49-F238E27FC236}">
                <a16:creationId xmlns:a16="http://schemas.microsoft.com/office/drawing/2014/main" id="{6C6CBFBF-0655-47DB-B47A-45ACA886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14" y="6609805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cAdvisor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66DCD04-EDBD-4426-AF4F-B3FC5D5E2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29" y="7030388"/>
            <a:ext cx="201106" cy="223188"/>
          </a:xfrm>
          <a:prstGeom prst="rect">
            <a:avLst/>
          </a:prstGeom>
        </p:spPr>
      </p:pic>
      <p:sp>
        <p:nvSpPr>
          <p:cNvPr id="206" name="矩形 205">
            <a:hlinkClick r:id="rId26"/>
            <a:extLst>
              <a:ext uri="{FF2B5EF4-FFF2-40B4-BE49-F238E27FC236}">
                <a16:creationId xmlns:a16="http://schemas.microsoft.com/office/drawing/2014/main" id="{B69EF879-30A1-4FD0-B2BB-E11F6FF20649}"/>
              </a:ext>
            </a:extLst>
          </p:cNvPr>
          <p:cNvSpPr/>
          <p:nvPr/>
        </p:nvSpPr>
        <p:spPr bwMode="auto">
          <a:xfrm>
            <a:off x="6534099" y="6673709"/>
            <a:ext cx="1165438" cy="6425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838219" y="5258406"/>
            <a:ext cx="1299552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OpenLDAP</a:t>
            </a:r>
            <a:endParaRPr lang="en-US" altLang="zh-CN" sz="138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用于用户创建和维护，不再需要在各个工具中单独创建用户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4758D7-6CE4-4F0C-97A1-645E6D5A7F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8388" y="5351022"/>
            <a:ext cx="314526" cy="238858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92F40BE8-39E0-4D6B-88E7-C94A2E32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1" y="5642233"/>
            <a:ext cx="201106" cy="223188"/>
          </a:xfrm>
          <a:prstGeom prst="rect">
            <a:avLst/>
          </a:prstGeom>
        </p:spPr>
      </p:pic>
      <p:sp>
        <p:nvSpPr>
          <p:cNvPr id="179" name="矩形 178">
            <a:hlinkClick r:id="rId28"/>
            <a:extLst>
              <a:ext uri="{FF2B5EF4-FFF2-40B4-BE49-F238E27FC236}">
                <a16:creationId xmlns:a16="http://schemas.microsoft.com/office/drawing/2014/main" id="{C165BC8A-3E26-490B-9552-AAFC43246DC0}"/>
              </a:ext>
            </a:extLst>
          </p:cNvPr>
          <p:cNvSpPr/>
          <p:nvPr/>
        </p:nvSpPr>
        <p:spPr bwMode="auto">
          <a:xfrm>
            <a:off x="596101" y="5324250"/>
            <a:ext cx="1385028" cy="814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>
            <a:hlinkClick r:id="rId29"/>
            <a:extLst>
              <a:ext uri="{FF2B5EF4-FFF2-40B4-BE49-F238E27FC236}">
                <a16:creationId xmlns:a16="http://schemas.microsoft.com/office/drawing/2014/main" id="{42B2ADB3-BC24-4A36-847F-5248F0926DCA}"/>
              </a:ext>
            </a:extLst>
          </p:cNvPr>
          <p:cNvSpPr/>
          <p:nvPr/>
        </p:nvSpPr>
        <p:spPr bwMode="auto">
          <a:xfrm>
            <a:off x="2616241" y="6687747"/>
            <a:ext cx="1317144" cy="844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7CEA83-6F04-4FF1-84F6-E18FBA65ABAA}"/>
              </a:ext>
            </a:extLst>
          </p:cNvPr>
          <p:cNvSpPr/>
          <p:nvPr/>
        </p:nvSpPr>
        <p:spPr>
          <a:xfrm>
            <a:off x="10132175" y="7890256"/>
            <a:ext cx="4386072" cy="286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用户名密码请联系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Justin Wang(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0"/>
              </a:rPr>
              <a:t>wangziyu@cn.ibm.com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7124E388-DEDE-4685-99EE-DC5F9E46104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216648" y="5380305"/>
            <a:ext cx="268859" cy="231774"/>
          </a:xfrm>
          <a:prstGeom prst="rect">
            <a:avLst/>
          </a:prstGeom>
        </p:spPr>
      </p:pic>
      <p:sp>
        <p:nvSpPr>
          <p:cNvPr id="118" name="TextBox 161">
            <a:extLst>
              <a:ext uri="{FF2B5EF4-FFF2-40B4-BE49-F238E27FC236}">
                <a16:creationId xmlns:a16="http://schemas.microsoft.com/office/drawing/2014/main" id="{D0EA0E64-C0E5-4DAF-BF5E-6F49EA07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0332" y="5284390"/>
            <a:ext cx="137285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Rocket.Chat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用于群组在线聊天和自动通知，还有移动端支持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BA426C85-DA27-4566-9496-75907FEAD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58" y="5660520"/>
            <a:ext cx="201106" cy="223188"/>
          </a:xfrm>
          <a:prstGeom prst="rect">
            <a:avLst/>
          </a:prstGeom>
        </p:spPr>
      </p:pic>
      <p:sp>
        <p:nvSpPr>
          <p:cNvPr id="112" name="矩形 111">
            <a:hlinkClick r:id="rId32"/>
            <a:extLst>
              <a:ext uri="{FF2B5EF4-FFF2-40B4-BE49-F238E27FC236}">
                <a16:creationId xmlns:a16="http://schemas.microsoft.com/office/drawing/2014/main" id="{A9ED8874-E727-4D16-954D-D394D235D36E}"/>
              </a:ext>
            </a:extLst>
          </p:cNvPr>
          <p:cNvSpPr/>
          <p:nvPr/>
        </p:nvSpPr>
        <p:spPr bwMode="auto">
          <a:xfrm>
            <a:off x="12193014" y="5359366"/>
            <a:ext cx="1375843" cy="656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61">
            <a:extLst>
              <a:ext uri="{FF2B5EF4-FFF2-40B4-BE49-F238E27FC236}">
                <a16:creationId xmlns:a16="http://schemas.microsoft.com/office/drawing/2014/main" id="{A3F869EB-CFC4-436F-8452-BBC50FF2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6316" y="1190143"/>
            <a:ext cx="1535059" cy="9835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 Visualizer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用于方便地查看各个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service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的容器启动在哪个节点上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8E9FFF77-E6E6-45F4-A02E-E7148C00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797" y="1595374"/>
            <a:ext cx="201106" cy="223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A52D5-BDFE-416E-A200-AB31EE12D27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197803" y="1286046"/>
            <a:ext cx="357702" cy="267144"/>
          </a:xfrm>
          <a:prstGeom prst="rect">
            <a:avLst/>
          </a:prstGeom>
        </p:spPr>
      </p:pic>
      <p:sp>
        <p:nvSpPr>
          <p:cNvPr id="123" name="矩形 122">
            <a:hlinkClick r:id="rId34"/>
            <a:extLst>
              <a:ext uri="{FF2B5EF4-FFF2-40B4-BE49-F238E27FC236}">
                <a16:creationId xmlns:a16="http://schemas.microsoft.com/office/drawing/2014/main" id="{4E91A70C-AAA9-49CB-AE3C-1748A101C692}"/>
              </a:ext>
            </a:extLst>
          </p:cNvPr>
          <p:cNvSpPr/>
          <p:nvPr/>
        </p:nvSpPr>
        <p:spPr bwMode="auto">
          <a:xfrm>
            <a:off x="10185938" y="1283694"/>
            <a:ext cx="1671844" cy="8531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1030A8-6CAB-483C-BF23-2EE5E7A0E4ED}"/>
              </a:ext>
            </a:extLst>
          </p:cNvPr>
          <p:cNvCxnSpPr/>
          <p:nvPr/>
        </p:nvCxnSpPr>
        <p:spPr bwMode="auto">
          <a:xfrm>
            <a:off x="176253" y="994444"/>
            <a:ext cx="1421030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3467742A-399D-4A16-8467-B8520FAA758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51285" y="2845084"/>
            <a:ext cx="267231" cy="261991"/>
          </a:xfrm>
          <a:prstGeom prst="rect">
            <a:avLst/>
          </a:prstGeom>
        </p:spPr>
      </p:pic>
      <p:sp>
        <p:nvSpPr>
          <p:cNvPr id="96" name="TextBox 6">
            <a:extLst>
              <a:ext uri="{FF2B5EF4-FFF2-40B4-BE49-F238E27FC236}">
                <a16:creationId xmlns:a16="http://schemas.microsoft.com/office/drawing/2014/main" id="{7A328545-A4AD-4142-9824-2B18727D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50" y="2778741"/>
            <a:ext cx="112112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Frontpage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将所有工具的入口在一页显示，方便使用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594E25B7-E916-46A1-9B4E-DD29A16E3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8" y="3171869"/>
            <a:ext cx="201106" cy="223188"/>
          </a:xfrm>
          <a:prstGeom prst="rect">
            <a:avLst/>
          </a:prstGeom>
        </p:spPr>
      </p:pic>
      <p:sp>
        <p:nvSpPr>
          <p:cNvPr id="100" name="矩形 99">
            <a:hlinkClick r:id="rId36"/>
            <a:extLst>
              <a:ext uri="{FF2B5EF4-FFF2-40B4-BE49-F238E27FC236}">
                <a16:creationId xmlns:a16="http://schemas.microsoft.com/office/drawing/2014/main" id="{32F7FCC5-049D-44EC-ACB2-5020DBEE691B}"/>
              </a:ext>
            </a:extLst>
          </p:cNvPr>
          <p:cNvSpPr/>
          <p:nvPr/>
        </p:nvSpPr>
        <p:spPr bwMode="auto">
          <a:xfrm>
            <a:off x="728676" y="2822678"/>
            <a:ext cx="1228057" cy="668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6A5DF-5537-433D-A7BE-52181210F3B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825615" y="6708272"/>
            <a:ext cx="239991" cy="23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9D1C39-8092-4D78-BE44-93743C4A4A8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04166" y="6717256"/>
            <a:ext cx="256503" cy="261566"/>
          </a:xfrm>
          <a:prstGeom prst="rect">
            <a:avLst/>
          </a:prstGeom>
        </p:spPr>
      </p:pic>
      <p:sp>
        <p:nvSpPr>
          <p:cNvPr id="102" name="TextBox 161">
            <a:extLst>
              <a:ext uri="{FF2B5EF4-FFF2-40B4-BE49-F238E27FC236}">
                <a16:creationId xmlns:a16="http://schemas.microsoft.com/office/drawing/2014/main" id="{1B586853-5ED3-4034-990A-4051F701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755" y="6637849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ELK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用于收集和监控整个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4FDF411D-F42D-426A-B2DD-B2BC1D4FF9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58" y="7015147"/>
            <a:ext cx="201106" cy="223188"/>
          </a:xfrm>
          <a:prstGeom prst="rect">
            <a:avLst/>
          </a:prstGeom>
        </p:spPr>
      </p:pic>
      <p:sp>
        <p:nvSpPr>
          <p:cNvPr id="105" name="矩形 104">
            <a:hlinkClick r:id="rId39"/>
            <a:extLst>
              <a:ext uri="{FF2B5EF4-FFF2-40B4-BE49-F238E27FC236}">
                <a16:creationId xmlns:a16="http://schemas.microsoft.com/office/drawing/2014/main" id="{D05F0B0B-5FBA-4B35-A21D-124A9B8C49AF}"/>
              </a:ext>
            </a:extLst>
          </p:cNvPr>
          <p:cNvSpPr/>
          <p:nvPr/>
        </p:nvSpPr>
        <p:spPr bwMode="auto">
          <a:xfrm>
            <a:off x="10825615" y="6687473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61">
            <a:extLst>
              <a:ext uri="{FF2B5EF4-FFF2-40B4-BE49-F238E27FC236}">
                <a16:creationId xmlns:a16="http://schemas.microsoft.com/office/drawing/2014/main" id="{EE9F8DEA-D59F-4CEE-9F5C-CFFF831A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510" y="6628702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Logspout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8699836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317</Words>
  <Application>Microsoft Office PowerPoint</Application>
  <PresentationFormat>自定义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Helvetica Light</vt:lpstr>
      <vt:lpstr>HelveticaNeueLT Std</vt:lpstr>
      <vt:lpstr>HelvNeue Light for IBM</vt:lpstr>
      <vt:lpstr>等线</vt:lpstr>
      <vt:lpstr>微软雅黑</vt:lpstr>
      <vt:lpstr>Arial</vt:lpstr>
      <vt:lpstr>Calibri</vt:lpstr>
      <vt:lpstr>Symbol</vt:lpstr>
      <vt:lpstr>Wingdings</vt:lpstr>
      <vt:lpstr>1_10 September 2009</vt:lpstr>
      <vt:lpstr>项目或小型组织级DevOps Pipeline；全部基于开源免费产品；点击带“小手”图标的工具可以看到部署在DST Bluezone的demo*；提供一键式本地安装包(点击下载)，包含基本的工具间集成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 Wang</dc:creator>
  <cp:lastModifiedBy>Justin Wang</cp:lastModifiedBy>
  <cp:revision>46</cp:revision>
  <dcterms:created xsi:type="dcterms:W3CDTF">2017-10-23T06:27:12Z</dcterms:created>
  <dcterms:modified xsi:type="dcterms:W3CDTF">2017-11-10T08:32:24Z</dcterms:modified>
</cp:coreProperties>
</file>