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7" r:id="rId2"/>
  </p:sldIdLst>
  <p:sldSz cx="14616113" cy="8243888"/>
  <p:notesSz cx="6858000" cy="9144000"/>
  <p:defaultTextStyle>
    <a:defPPr>
      <a:defRPr lang="zh-CN"/>
    </a:defPPr>
    <a:lvl1pPr marL="0" algn="l" defTabSz="1097228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1pPr>
    <a:lvl2pPr marL="548614" algn="l" defTabSz="1097228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2pPr>
    <a:lvl3pPr marL="1097228" algn="l" defTabSz="1097228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3pPr>
    <a:lvl4pPr marL="1645843" algn="l" defTabSz="1097228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4pPr>
    <a:lvl5pPr marL="2194457" algn="l" defTabSz="1097228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5pPr>
    <a:lvl6pPr marL="2743070" algn="l" defTabSz="1097228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6pPr>
    <a:lvl7pPr marL="3291684" algn="l" defTabSz="1097228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7pPr>
    <a:lvl8pPr marL="3840299" algn="l" defTabSz="1097228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8pPr>
    <a:lvl9pPr marL="4388914" algn="l" defTabSz="1097228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174" autoAdjust="0"/>
    <p:restoredTop sz="94660"/>
  </p:normalViewPr>
  <p:slideViewPr>
    <p:cSldViewPr snapToGrid="0">
      <p:cViewPr>
        <p:scale>
          <a:sx n="75" d="100"/>
          <a:sy n="75" d="100"/>
        </p:scale>
        <p:origin x="1488" y="6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5258A-45D3-4A45-A432-98BCCE0FD56A}" type="datetimeFigureOut">
              <a:rPr lang="zh-CN" altLang="en-US" smtClean="0"/>
              <a:t>2018/7/3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93738" y="1143000"/>
            <a:ext cx="54705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78442-6B15-49DD-951B-2B6B031999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24884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97280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1pPr>
    <a:lvl2pPr marL="548640" algn="l" defTabSz="1097280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2pPr>
    <a:lvl3pPr marL="1097280" algn="l" defTabSz="1097280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3pPr>
    <a:lvl4pPr marL="1645920" algn="l" defTabSz="1097280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4pPr>
    <a:lvl5pPr marL="2194560" algn="l" defTabSz="1097280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5pPr>
    <a:lvl6pPr marL="2743200" algn="l" defTabSz="1097280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6pPr>
    <a:lvl7pPr marL="3291840" algn="l" defTabSz="1097280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7pPr>
    <a:lvl8pPr marL="3840480" algn="l" defTabSz="1097280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8pPr>
    <a:lvl9pPr marL="4389120" algn="l" defTabSz="1097280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476509" y="282081"/>
            <a:ext cx="13500151" cy="741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0" numCol="1" anchor="t" anchorCtr="0" compatLnSpc="1">
            <a:prstTxWarp prst="textNoShape">
              <a:avLst/>
            </a:prstTxWarp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11579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509" y="282081"/>
            <a:ext cx="13500151" cy="741344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080714" y="7813100"/>
            <a:ext cx="1228714" cy="289087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33C577-3D6F-904E-B0C3-8838B3F52A5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0296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0"/>
          <p:cNvSpPr>
            <a:spLocks noGrp="1"/>
          </p:cNvSpPr>
          <p:nvPr>
            <p:ph type="title"/>
          </p:nvPr>
        </p:nvSpPr>
        <p:spPr>
          <a:xfrm>
            <a:off x="456756" y="274798"/>
            <a:ext cx="13500151" cy="52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0" numCol="1" anchor="t" anchorCtr="0" compatLnSpc="1">
            <a:prstTxWarp prst="textNoShape">
              <a:avLst/>
            </a:prstTxWarp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456756" y="1099185"/>
            <a:ext cx="13500151" cy="1710509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solidFill>
                  <a:schemeClr val="bg2">
                    <a:lumMod val="25000"/>
                  </a:schemeClr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solidFill>
                  <a:schemeClr val="bg2">
                    <a:lumMod val="25000"/>
                  </a:schemeClr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368001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8" y="0"/>
            <a:ext cx="14606428" cy="824388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2829924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ag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30806" y="680387"/>
            <a:ext cx="13885307" cy="591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73401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as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332706" y="770322"/>
            <a:ext cx="13901397" cy="760829"/>
          </a:xfrm>
          <a:prstGeom prst="rect">
            <a:avLst/>
          </a:prstGeom>
        </p:spPr>
        <p:txBody>
          <a:bodyPr vert="horz">
            <a:normAutofit/>
          </a:bodyPr>
          <a:lstStyle>
            <a:lvl1pPr algn="l">
              <a:defRPr sz="3021" b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332706" y="1691457"/>
            <a:ext cx="13901397" cy="1522829"/>
          </a:xfrm>
          <a:prstGeom prst="rect">
            <a:avLst/>
          </a:prstGeom>
          <a:ln>
            <a:noFill/>
          </a:ln>
        </p:spPr>
        <p:txBody>
          <a:bodyPr vert="horz" anchor="t">
            <a:noAutofit/>
          </a:bodyPr>
          <a:lstStyle>
            <a:lvl1pPr marL="359686" indent="-359686">
              <a:spcBef>
                <a:spcPts val="0"/>
              </a:spcBef>
              <a:buSzPct val="110000"/>
              <a:buFont typeface="Arial" panose="020B0604020202020204" pitchFamily="34" charset="0"/>
              <a:buChar char="•"/>
              <a:defRPr lang="en-US" sz="2266" b="0" i="0" u="none" strike="noStrike" cap="none" spc="0" baseline="0" dirty="0" smtClean="0">
                <a:ln>
                  <a:noFill/>
                </a:ln>
                <a:solidFill>
                  <a:srgbClr val="0365C0"/>
                </a:solidFill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Helvetica Light"/>
              </a:defRPr>
            </a:lvl1pPr>
            <a:lvl2pPr marL="799300" indent="-399650">
              <a:spcBef>
                <a:spcPts val="1510"/>
              </a:spcBef>
              <a:buSzPct val="100000"/>
              <a:buFont typeface="Symbol" panose="05050102010706020507" pitchFamily="18" charset="2"/>
              <a:buChar char="-"/>
              <a:defRPr sz="2014">
                <a:latin typeface="Arial" panose="020B0604020202020204" pitchFamily="34" charset="0"/>
                <a:cs typeface="Arial" panose="020B0604020202020204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Next</a:t>
            </a:r>
          </a:p>
        </p:txBody>
      </p:sp>
    </p:spTree>
    <p:extLst>
      <p:ext uri="{BB962C8B-B14F-4D97-AF65-F5344CB8AC3E}">
        <p14:creationId xmlns:p14="http://schemas.microsoft.com/office/powerpoint/2010/main" val="176276481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652" name="Picture 44" descr="cover-wallerpaper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2"/>
            <a:ext cx="14616113" cy="5106631"/>
          </a:xfrm>
          <a:prstGeom prst="rect">
            <a:avLst/>
          </a:prstGeom>
          <a:noFill/>
        </p:spPr>
      </p:pic>
      <p:pic>
        <p:nvPicPr>
          <p:cNvPr id="68654" name="Picture 46" descr="blue-tri-color-logo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13154500" y="7638981"/>
            <a:ext cx="1007397" cy="307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540796" y="4344676"/>
            <a:ext cx="13592985" cy="513724"/>
          </a:xfrm>
          <a:prstGeom prst="rect">
            <a:avLst/>
          </a:prstGeom>
        </p:spPr>
        <p:txBody>
          <a:bodyPr anchor="b" anchorCtr="0"/>
          <a:lstStyle>
            <a:lvl1pPr marL="0" indent="0">
              <a:spcBef>
                <a:spcPts val="1662"/>
              </a:spcBef>
              <a:buNone/>
              <a:defRPr sz="2740">
                <a:solidFill>
                  <a:schemeClr val="tx2"/>
                </a:solidFill>
              </a:defRPr>
            </a:lvl1pPr>
            <a:lvl5pPr>
              <a:buNone/>
              <a:defRPr/>
            </a:lvl5pPr>
          </a:lstStyle>
          <a:p>
            <a:pPr lvl="0"/>
            <a:r>
              <a:rPr lang="en-US" dirty="0"/>
              <a:t>Subtitle of presentation in this location as long as needed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584645" y="6155438"/>
            <a:ext cx="13592985" cy="547252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1484"/>
            </a:lvl1pPr>
          </a:lstStyle>
          <a:p>
            <a:pPr lvl="0"/>
            <a:r>
              <a:rPr lang="en-US" dirty="0"/>
              <a:t>Name of presenter, Title of presenter if needed</a:t>
            </a:r>
            <a:br>
              <a:rPr lang="en-US" dirty="0"/>
            </a:br>
            <a:r>
              <a:rPr lang="en-US" dirty="0"/>
              <a:t>Date in local format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540796" y="3615777"/>
            <a:ext cx="13592985" cy="813940"/>
          </a:xfrm>
          <a:prstGeom prst="rect">
            <a:avLst/>
          </a:prstGeom>
        </p:spPr>
        <p:txBody>
          <a:bodyPr anchor="b" anchorCtr="0"/>
          <a:lstStyle>
            <a:lvl1pPr>
              <a:defRPr sz="6052">
                <a:solidFill>
                  <a:srgbClr val="00B0DA"/>
                </a:solidFill>
              </a:defRPr>
            </a:lvl1pPr>
          </a:lstStyle>
          <a:p>
            <a:r>
              <a:rPr lang="en-US" dirty="0"/>
              <a:t>IBM 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032322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Single Line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94730" y="293225"/>
            <a:ext cx="13154503" cy="258443"/>
          </a:xfrm>
          <a:prstGeom prst="rect">
            <a:avLst/>
          </a:prstGeom>
        </p:spPr>
        <p:txBody>
          <a:bodyPr/>
          <a:lstStyle>
            <a:lvl1pPr>
              <a:defRPr sz="1759" baseline="0"/>
            </a:lvl1pPr>
          </a:lstStyle>
          <a:p>
            <a:r>
              <a:rPr lang="en-US" dirty="0"/>
              <a:t>Blank page with sentence case headline</a:t>
            </a:r>
          </a:p>
        </p:txBody>
      </p:sp>
      <p:sp>
        <p:nvSpPr>
          <p:cNvPr id="25" name="Footer Placeholder 24"/>
          <p:cNvSpPr>
            <a:spLocks noGrp="1"/>
          </p:cNvSpPr>
          <p:nvPr>
            <p:ph type="ftr" sz="quarter" idx="13"/>
          </p:nvPr>
        </p:nvSpPr>
        <p:spPr>
          <a:xfrm>
            <a:off x="3623270" y="7961550"/>
            <a:ext cx="8126407" cy="173018"/>
          </a:xfrm>
          <a:prstGeom prst="rect">
            <a:avLst/>
          </a:prstGeom>
        </p:spPr>
        <p:txBody>
          <a:bodyPr/>
          <a:lstStyle/>
          <a:p>
            <a:r>
              <a:rPr lang="en-US">
                <a:solidFill>
                  <a:prstClr val="black">
                    <a:lumMod val="60000"/>
                    <a:lumOff val="40000"/>
                  </a:prstClr>
                </a:solidFill>
              </a:rPr>
              <a:t>GBS Solutions &amp; Platforms</a:t>
            </a:r>
            <a:endParaRPr lang="en-US" dirty="0">
              <a:solidFill>
                <a:prstClr val="black">
                  <a:lumMod val="60000"/>
                  <a:lumOff val="40000"/>
                </a:prstClr>
              </a:solidFill>
            </a:endParaRP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4"/>
          </p:nvPr>
        </p:nvSpPr>
        <p:spPr>
          <a:xfrm>
            <a:off x="1273835" y="7961550"/>
            <a:ext cx="1813060" cy="173018"/>
          </a:xfrm>
          <a:prstGeom prst="rect">
            <a:avLst/>
          </a:prstGeom>
          <a:ln/>
        </p:spPr>
        <p:txBody>
          <a:bodyPr lIns="0" tIns="0" rIns="0" bIns="0"/>
          <a:lstStyle>
            <a:lvl1pPr>
              <a:defRPr sz="1005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28 Jan 2016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3107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Header - no ru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05809" y="290723"/>
            <a:ext cx="13154503" cy="258443"/>
          </a:xfrm>
          <a:prstGeom prst="rect">
            <a:avLst/>
          </a:prstGeom>
        </p:spPr>
        <p:txBody>
          <a:bodyPr/>
          <a:lstStyle>
            <a:lvl1pPr>
              <a:defRPr sz="1759" baseline="0"/>
            </a:lvl1pPr>
          </a:lstStyle>
          <a:p>
            <a:r>
              <a:rPr lang="en-US" dirty="0"/>
              <a:t>Blank page with sentence case headline</a:t>
            </a:r>
          </a:p>
        </p:txBody>
      </p:sp>
      <p:sp>
        <p:nvSpPr>
          <p:cNvPr id="24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733334" y="7133126"/>
            <a:ext cx="13151972" cy="258596"/>
          </a:xfrm>
          <a:prstGeom prst="rect">
            <a:avLst/>
          </a:prstGeom>
        </p:spPr>
        <p:txBody>
          <a:bodyPr/>
          <a:lstStyle>
            <a:lvl1pPr>
              <a:defRPr sz="1005"/>
            </a:lvl1pPr>
            <a:lvl2pPr>
              <a:defRPr sz="1005"/>
            </a:lvl2pPr>
            <a:lvl3pPr>
              <a:defRPr sz="1005"/>
            </a:lvl3pPr>
            <a:lvl4pPr>
              <a:defRPr sz="1005"/>
            </a:lvl4pPr>
            <a:lvl5pPr>
              <a:defRPr sz="1005"/>
            </a:lvl5pPr>
          </a:lstStyle>
          <a:p>
            <a:pPr lvl="0"/>
            <a:r>
              <a:rPr lang="en-US" dirty="0"/>
              <a:t>Sources or notes as applicable</a:t>
            </a:r>
          </a:p>
        </p:txBody>
      </p:sp>
      <p:sp>
        <p:nvSpPr>
          <p:cNvPr id="25" name="Footer Placeholder 24"/>
          <p:cNvSpPr>
            <a:spLocks noGrp="1"/>
          </p:cNvSpPr>
          <p:nvPr>
            <p:ph type="ftr" sz="quarter" idx="13"/>
          </p:nvPr>
        </p:nvSpPr>
        <p:spPr>
          <a:xfrm>
            <a:off x="3623270" y="7961550"/>
            <a:ext cx="8126407" cy="173018"/>
          </a:xfrm>
          <a:prstGeom prst="rect">
            <a:avLst/>
          </a:prstGeom>
        </p:spPr>
        <p:txBody>
          <a:bodyPr/>
          <a:lstStyle/>
          <a:p>
            <a:r>
              <a:rPr lang="en-US"/>
              <a:t>GBS Solutions &amp; Platforms</a:t>
            </a:r>
            <a:endParaRPr lang="en-US" dirty="0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4"/>
          </p:nvPr>
        </p:nvSpPr>
        <p:spPr>
          <a:xfrm>
            <a:off x="1273835" y="7961550"/>
            <a:ext cx="1813060" cy="173018"/>
          </a:xfrm>
          <a:prstGeom prst="rect">
            <a:avLst/>
          </a:prstGeom>
          <a:ln/>
        </p:spPr>
        <p:txBody>
          <a:bodyPr lIns="0" tIns="0" rIns="0" bIns="0"/>
          <a:lstStyle>
            <a:lvl1pPr>
              <a:defRPr sz="1005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/>
              <a:t>28 Jan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8793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4_Section Page Slide 2">
    <p:bg>
      <p:bgPr>
        <a:gradFill>
          <a:gsLst>
            <a:gs pos="0">
              <a:srgbClr val="004F70"/>
            </a:gs>
            <a:gs pos="100000">
              <a:schemeClr val="bg2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6767567" y="3086372"/>
            <a:ext cx="1080983" cy="1035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540796" y="4288555"/>
            <a:ext cx="13592985" cy="399571"/>
          </a:xfrm>
          <a:prstGeom prst="rect">
            <a:avLst/>
          </a:prstGeom>
        </p:spPr>
        <p:txBody>
          <a:bodyPr anchor="b"/>
          <a:lstStyle>
            <a:lvl1pPr algn="ctr">
              <a:defRPr sz="302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0424063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82154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hf hdr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kumimoji="0" lang="en-US" sz="2517" b="1" i="0" u="none" strike="noStrike" kern="0" cap="none" spc="0" normalizeH="0" baseline="0" dirty="0" smtClean="0">
          <a:ln>
            <a:noFill/>
          </a:ln>
          <a:solidFill>
            <a:srgbClr val="8C8C8C"/>
          </a:solidFill>
          <a:effectLst/>
          <a:uLnTx/>
          <a:uFillTx/>
          <a:latin typeface="Arial" charset="0"/>
          <a:ea typeface="Arial" charset="0"/>
          <a:cs typeface="Arial" charset="0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3323">
          <a:solidFill>
            <a:srgbClr val="191919"/>
          </a:solidFill>
          <a:latin typeface="HelvNeue Light for IBM" pitchFamily="34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3323">
          <a:solidFill>
            <a:srgbClr val="191919"/>
          </a:solidFill>
          <a:latin typeface="HelvNeue Light for IBM" pitchFamily="34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3323">
          <a:solidFill>
            <a:srgbClr val="191919"/>
          </a:solidFill>
          <a:latin typeface="HelvNeue Light for IBM" pitchFamily="34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3323">
          <a:solidFill>
            <a:srgbClr val="191919"/>
          </a:solidFill>
          <a:latin typeface="HelvNeue Light for IBM" pitchFamily="34" charset="0"/>
        </a:defRPr>
      </a:lvl5pPr>
      <a:lvl6pPr marL="542547" algn="l" rtl="0" fontAlgn="base">
        <a:lnSpc>
          <a:spcPct val="90000"/>
        </a:lnSpc>
        <a:spcBef>
          <a:spcPct val="0"/>
        </a:spcBef>
        <a:spcAft>
          <a:spcPct val="0"/>
        </a:spcAft>
        <a:defRPr sz="3323">
          <a:solidFill>
            <a:srgbClr val="191919"/>
          </a:solidFill>
          <a:latin typeface="HelvNeue Light for IBM" pitchFamily="34" charset="0"/>
        </a:defRPr>
      </a:lvl6pPr>
      <a:lvl7pPr marL="1085095" algn="l" rtl="0" fontAlgn="base">
        <a:lnSpc>
          <a:spcPct val="90000"/>
        </a:lnSpc>
        <a:spcBef>
          <a:spcPct val="0"/>
        </a:spcBef>
        <a:spcAft>
          <a:spcPct val="0"/>
        </a:spcAft>
        <a:defRPr sz="3323">
          <a:solidFill>
            <a:srgbClr val="191919"/>
          </a:solidFill>
          <a:latin typeface="HelvNeue Light for IBM" pitchFamily="34" charset="0"/>
        </a:defRPr>
      </a:lvl7pPr>
      <a:lvl8pPr marL="1627643" algn="l" rtl="0" fontAlgn="base">
        <a:lnSpc>
          <a:spcPct val="90000"/>
        </a:lnSpc>
        <a:spcBef>
          <a:spcPct val="0"/>
        </a:spcBef>
        <a:spcAft>
          <a:spcPct val="0"/>
        </a:spcAft>
        <a:defRPr sz="3323">
          <a:solidFill>
            <a:srgbClr val="191919"/>
          </a:solidFill>
          <a:latin typeface="HelvNeue Light for IBM" pitchFamily="34" charset="0"/>
        </a:defRPr>
      </a:lvl8pPr>
      <a:lvl9pPr marL="2170190" algn="l" rtl="0" fontAlgn="base">
        <a:lnSpc>
          <a:spcPct val="90000"/>
        </a:lnSpc>
        <a:spcBef>
          <a:spcPct val="0"/>
        </a:spcBef>
        <a:spcAft>
          <a:spcPct val="0"/>
        </a:spcAft>
        <a:defRPr sz="3323">
          <a:solidFill>
            <a:srgbClr val="191919"/>
          </a:solidFill>
          <a:latin typeface="HelvNeue Light for IBM" pitchFamily="34" charset="0"/>
        </a:defRPr>
      </a:lvl9pPr>
    </p:titleStyle>
    <p:bodyStyle>
      <a:lvl1pPr marL="205340" marR="0" indent="-205340" algn="l" defTabSz="1085095" rtl="0" eaLnBrk="1" fontAlgn="base" latinLnBrk="0" hangingPunct="1">
        <a:lnSpc>
          <a:spcPct val="100000"/>
        </a:lnSpc>
        <a:spcBef>
          <a:spcPct val="50000"/>
        </a:spcBef>
        <a:spcAft>
          <a:spcPct val="0"/>
        </a:spcAft>
        <a:buClr>
          <a:srgbClr val="6D6E70"/>
        </a:buClr>
        <a:buSzPct val="90000"/>
        <a:buFont typeface="Wingdings" pitchFamily="2" charset="2"/>
        <a:buChar char="§"/>
        <a:tabLst/>
        <a:defRPr sz="2153" baseline="0">
          <a:solidFill>
            <a:schemeClr val="tx1">
              <a:lumMod val="50000"/>
            </a:schemeClr>
          </a:solidFill>
          <a:latin typeface="Arial" charset="0"/>
          <a:ea typeface="Arial" charset="0"/>
          <a:cs typeface="Arial" charset="0"/>
        </a:defRPr>
      </a:lvl1pPr>
      <a:lvl2pPr marL="604715" marR="0" indent="-194037" algn="l" defTabSz="1085095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Pct val="90000"/>
        <a:buFont typeface="Calibri" panose="020F0502020204030204" pitchFamily="34" charset="0"/>
        <a:buChar char="–"/>
        <a:tabLst/>
        <a:defRPr sz="1937" baseline="0">
          <a:solidFill>
            <a:schemeClr val="bg2">
              <a:lumMod val="25000"/>
            </a:schemeClr>
          </a:solidFill>
          <a:latin typeface="Arial" charset="0"/>
          <a:ea typeface="Arial" charset="0"/>
          <a:cs typeface="Arial" charset="0"/>
        </a:defRPr>
      </a:lvl2pPr>
      <a:lvl3pPr marL="1015393" marR="0" indent="-205340" algn="l" defTabSz="1085095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Pct val="90000"/>
        <a:buFont typeface="Arial" panose="020B0604020202020204" pitchFamily="34" charset="0"/>
        <a:buChar char="•"/>
        <a:tabLst/>
        <a:defRPr sz="1721" baseline="0">
          <a:solidFill>
            <a:schemeClr val="bg2">
              <a:lumMod val="25000"/>
            </a:schemeClr>
          </a:solidFill>
          <a:latin typeface="Arial" charset="0"/>
          <a:ea typeface="Arial" charset="0"/>
          <a:cs typeface="Arial" charset="0"/>
        </a:defRPr>
      </a:lvl3pPr>
      <a:lvl4pPr marL="1427955" indent="-205340" algn="l" rtl="0" fontAlgn="base">
        <a:spcBef>
          <a:spcPct val="20000"/>
        </a:spcBef>
        <a:spcAft>
          <a:spcPct val="0"/>
        </a:spcAft>
        <a:buClr>
          <a:schemeClr val="bg1"/>
        </a:buClr>
        <a:defRPr sz="1898">
          <a:solidFill>
            <a:schemeClr val="bg1"/>
          </a:solidFill>
          <a:latin typeface="Arial" charset="0"/>
          <a:ea typeface="Arial" charset="0"/>
          <a:cs typeface="Arial" charset="0"/>
        </a:defRPr>
      </a:lvl4pPr>
      <a:lvl5pPr marL="1827331" indent="-194037" algn="l" rtl="0" fontAlgn="base">
        <a:spcBef>
          <a:spcPct val="20000"/>
        </a:spcBef>
        <a:spcAft>
          <a:spcPct val="0"/>
        </a:spcAft>
        <a:buClr>
          <a:schemeClr val="bg1"/>
        </a:buClr>
        <a:buChar char="»"/>
        <a:defRPr sz="1898">
          <a:solidFill>
            <a:schemeClr val="bg1"/>
          </a:solidFill>
          <a:latin typeface="Arial" charset="0"/>
          <a:ea typeface="Arial" charset="0"/>
          <a:cs typeface="Arial" charset="0"/>
        </a:defRPr>
      </a:lvl5pPr>
      <a:lvl6pPr marL="2369878" indent="-194037" algn="l" rtl="0" fontAlgn="base">
        <a:spcBef>
          <a:spcPct val="20000"/>
        </a:spcBef>
        <a:spcAft>
          <a:spcPct val="0"/>
        </a:spcAft>
        <a:buClr>
          <a:schemeClr val="bg1"/>
        </a:buClr>
        <a:buChar char="»"/>
        <a:defRPr sz="1898">
          <a:solidFill>
            <a:schemeClr val="bg1"/>
          </a:solidFill>
          <a:latin typeface="Arial" charset="0"/>
        </a:defRPr>
      </a:lvl6pPr>
      <a:lvl7pPr marL="2912425" indent="-194037" algn="l" rtl="0" fontAlgn="base">
        <a:spcBef>
          <a:spcPct val="20000"/>
        </a:spcBef>
        <a:spcAft>
          <a:spcPct val="0"/>
        </a:spcAft>
        <a:buClr>
          <a:schemeClr val="bg1"/>
        </a:buClr>
        <a:buChar char="»"/>
        <a:defRPr sz="1898">
          <a:solidFill>
            <a:schemeClr val="bg1"/>
          </a:solidFill>
          <a:latin typeface="Arial" charset="0"/>
        </a:defRPr>
      </a:lvl7pPr>
      <a:lvl8pPr marL="3454972" indent="-194037" algn="l" rtl="0" fontAlgn="base">
        <a:spcBef>
          <a:spcPct val="20000"/>
        </a:spcBef>
        <a:spcAft>
          <a:spcPct val="0"/>
        </a:spcAft>
        <a:buClr>
          <a:schemeClr val="bg1"/>
        </a:buClr>
        <a:buChar char="»"/>
        <a:defRPr sz="1898">
          <a:solidFill>
            <a:schemeClr val="bg1"/>
          </a:solidFill>
          <a:latin typeface="Arial" charset="0"/>
        </a:defRPr>
      </a:lvl8pPr>
      <a:lvl9pPr marL="3997521" indent="-194037" algn="l" rtl="0" fontAlgn="base">
        <a:spcBef>
          <a:spcPct val="20000"/>
        </a:spcBef>
        <a:spcAft>
          <a:spcPct val="0"/>
        </a:spcAft>
        <a:buClr>
          <a:schemeClr val="bg1"/>
        </a:buClr>
        <a:buChar char="»"/>
        <a:defRPr sz="1898">
          <a:solidFill>
            <a:schemeClr val="bg1"/>
          </a:solidFill>
          <a:latin typeface="Arial" charset="0"/>
        </a:defRPr>
      </a:lvl9pPr>
    </p:bodyStyle>
    <p:otherStyle>
      <a:defPPr>
        <a:defRPr lang="en-US"/>
      </a:defPPr>
      <a:lvl1pPr marL="0" algn="l" defTabSz="1085095" rtl="0" eaLnBrk="1" latinLnBrk="0" hangingPunct="1">
        <a:defRPr sz="2136" kern="1200">
          <a:solidFill>
            <a:schemeClr val="tx1"/>
          </a:solidFill>
          <a:latin typeface="+mn-lt"/>
          <a:ea typeface="+mn-ea"/>
          <a:cs typeface="+mn-cs"/>
        </a:defRPr>
      </a:lvl1pPr>
      <a:lvl2pPr marL="542547" algn="l" defTabSz="1085095" rtl="0" eaLnBrk="1" latinLnBrk="0" hangingPunct="1">
        <a:defRPr sz="2136" kern="1200">
          <a:solidFill>
            <a:schemeClr val="tx1"/>
          </a:solidFill>
          <a:latin typeface="+mn-lt"/>
          <a:ea typeface="+mn-ea"/>
          <a:cs typeface="+mn-cs"/>
        </a:defRPr>
      </a:lvl2pPr>
      <a:lvl3pPr marL="1085095" algn="l" defTabSz="1085095" rtl="0" eaLnBrk="1" latinLnBrk="0" hangingPunct="1">
        <a:defRPr sz="2136" kern="1200">
          <a:solidFill>
            <a:schemeClr val="tx1"/>
          </a:solidFill>
          <a:latin typeface="+mn-lt"/>
          <a:ea typeface="+mn-ea"/>
          <a:cs typeface="+mn-cs"/>
        </a:defRPr>
      </a:lvl3pPr>
      <a:lvl4pPr marL="1627643" algn="l" defTabSz="1085095" rtl="0" eaLnBrk="1" latinLnBrk="0" hangingPunct="1">
        <a:defRPr sz="2136" kern="1200">
          <a:solidFill>
            <a:schemeClr val="tx1"/>
          </a:solidFill>
          <a:latin typeface="+mn-lt"/>
          <a:ea typeface="+mn-ea"/>
          <a:cs typeface="+mn-cs"/>
        </a:defRPr>
      </a:lvl4pPr>
      <a:lvl5pPr marL="2170190" algn="l" defTabSz="1085095" rtl="0" eaLnBrk="1" latinLnBrk="0" hangingPunct="1">
        <a:defRPr sz="2136" kern="1200">
          <a:solidFill>
            <a:schemeClr val="tx1"/>
          </a:solidFill>
          <a:latin typeface="+mn-lt"/>
          <a:ea typeface="+mn-ea"/>
          <a:cs typeface="+mn-cs"/>
        </a:defRPr>
      </a:lvl5pPr>
      <a:lvl6pPr marL="2712737" algn="l" defTabSz="1085095" rtl="0" eaLnBrk="1" latinLnBrk="0" hangingPunct="1">
        <a:defRPr sz="2136" kern="1200">
          <a:solidFill>
            <a:schemeClr val="tx1"/>
          </a:solidFill>
          <a:latin typeface="+mn-lt"/>
          <a:ea typeface="+mn-ea"/>
          <a:cs typeface="+mn-cs"/>
        </a:defRPr>
      </a:lvl6pPr>
      <a:lvl7pPr marL="3255285" algn="l" defTabSz="1085095" rtl="0" eaLnBrk="1" latinLnBrk="0" hangingPunct="1">
        <a:defRPr sz="2136" kern="1200">
          <a:solidFill>
            <a:schemeClr val="tx1"/>
          </a:solidFill>
          <a:latin typeface="+mn-lt"/>
          <a:ea typeface="+mn-ea"/>
          <a:cs typeface="+mn-cs"/>
        </a:defRPr>
      </a:lvl7pPr>
      <a:lvl8pPr marL="3797833" algn="l" defTabSz="1085095" rtl="0" eaLnBrk="1" latinLnBrk="0" hangingPunct="1">
        <a:defRPr sz="2136" kern="1200">
          <a:solidFill>
            <a:schemeClr val="tx1"/>
          </a:solidFill>
          <a:latin typeface="+mn-lt"/>
          <a:ea typeface="+mn-ea"/>
          <a:cs typeface="+mn-cs"/>
        </a:defRPr>
      </a:lvl8pPr>
      <a:lvl9pPr marL="4340380" algn="l" defTabSz="1085095" rtl="0" eaLnBrk="1" latinLnBrk="0" hangingPunct="1">
        <a:defRPr sz="213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2.png"/><Relationship Id="rId18" Type="http://schemas.openxmlformats.org/officeDocument/2006/relationships/hyperlink" Target="http://9.98.12.81:10081/" TargetMode="External"/><Relationship Id="rId26" Type="http://schemas.openxmlformats.org/officeDocument/2006/relationships/hyperlink" Target="http://9.98.12.81:8082/" TargetMode="External"/><Relationship Id="rId39" Type="http://schemas.openxmlformats.org/officeDocument/2006/relationships/hyperlink" Target="http://9.98.12.81:5601/" TargetMode="External"/><Relationship Id="rId3" Type="http://schemas.openxmlformats.org/officeDocument/2006/relationships/image" Target="../media/image4.png"/><Relationship Id="rId21" Type="http://schemas.openxmlformats.org/officeDocument/2006/relationships/image" Target="../media/image17.png"/><Relationship Id="rId34" Type="http://schemas.openxmlformats.org/officeDocument/2006/relationships/hyperlink" Target="http://9.98.12.81:8086/" TargetMode="External"/><Relationship Id="rId42" Type="http://schemas.openxmlformats.org/officeDocument/2006/relationships/image" Target="../media/image27.png"/><Relationship Id="rId7" Type="http://schemas.openxmlformats.org/officeDocument/2006/relationships/hyperlink" Target="http://9.98.12.81:10088/" TargetMode="External"/><Relationship Id="rId12" Type="http://schemas.openxmlformats.org/officeDocument/2006/relationships/image" Target="../media/image11.png"/><Relationship Id="rId17" Type="http://schemas.openxmlformats.org/officeDocument/2006/relationships/image" Target="../media/image15.png"/><Relationship Id="rId25" Type="http://schemas.openxmlformats.org/officeDocument/2006/relationships/image" Target="../media/image19.png"/><Relationship Id="rId33" Type="http://schemas.openxmlformats.org/officeDocument/2006/relationships/image" Target="../media/image22.png"/><Relationship Id="rId38" Type="http://schemas.openxmlformats.org/officeDocument/2006/relationships/image" Target="../media/image25.png"/><Relationship Id="rId46" Type="http://schemas.openxmlformats.org/officeDocument/2006/relationships/image" Target="../media/image29.png"/><Relationship Id="rId2" Type="http://schemas.openxmlformats.org/officeDocument/2006/relationships/hyperlink" Target="https://ibm.box.com/s/tb5p9cinmb6h16uhf7luqj1bf5grpz1q" TargetMode="External"/><Relationship Id="rId16" Type="http://schemas.openxmlformats.org/officeDocument/2006/relationships/hyperlink" Target="http://9.98.12.81:19000/" TargetMode="External"/><Relationship Id="rId20" Type="http://schemas.openxmlformats.org/officeDocument/2006/relationships/hyperlink" Target="http://9.98.12.81:8081/" TargetMode="External"/><Relationship Id="rId29" Type="http://schemas.openxmlformats.org/officeDocument/2006/relationships/hyperlink" Target="http://9.98.12.81:8888/" TargetMode="External"/><Relationship Id="rId41" Type="http://schemas.openxmlformats.org/officeDocument/2006/relationships/hyperlink" Target="https://9.98.12.81:18443/?offline=1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11" Type="http://schemas.openxmlformats.org/officeDocument/2006/relationships/image" Target="../media/image10.png"/><Relationship Id="rId24" Type="http://schemas.openxmlformats.org/officeDocument/2006/relationships/hyperlink" Target="http://9.98.12.81:3000/" TargetMode="External"/><Relationship Id="rId32" Type="http://schemas.openxmlformats.org/officeDocument/2006/relationships/hyperlink" Target="http://9.98.12.81:3001/" TargetMode="External"/><Relationship Id="rId37" Type="http://schemas.openxmlformats.org/officeDocument/2006/relationships/image" Target="../media/image24.png"/><Relationship Id="rId40" Type="http://schemas.openxmlformats.org/officeDocument/2006/relationships/image" Target="../media/image26.png"/><Relationship Id="rId45" Type="http://schemas.openxmlformats.org/officeDocument/2006/relationships/hyperlink" Target="http://9.98.12.81:8090/" TargetMode="External"/><Relationship Id="rId5" Type="http://schemas.openxmlformats.org/officeDocument/2006/relationships/image" Target="../media/image6.png"/><Relationship Id="rId15" Type="http://schemas.openxmlformats.org/officeDocument/2006/relationships/image" Target="../media/image14.png"/><Relationship Id="rId23" Type="http://schemas.openxmlformats.org/officeDocument/2006/relationships/image" Target="../media/image18.png"/><Relationship Id="rId28" Type="http://schemas.openxmlformats.org/officeDocument/2006/relationships/hyperlink" Target="http://9.98.12.81:8084/" TargetMode="External"/><Relationship Id="rId36" Type="http://schemas.openxmlformats.org/officeDocument/2006/relationships/hyperlink" Target="http://9.98.12.81:8085/" TargetMode="External"/><Relationship Id="rId10" Type="http://schemas.openxmlformats.org/officeDocument/2006/relationships/image" Target="../media/image9.png"/><Relationship Id="rId19" Type="http://schemas.openxmlformats.org/officeDocument/2006/relationships/image" Target="../media/image16.png"/><Relationship Id="rId31" Type="http://schemas.openxmlformats.org/officeDocument/2006/relationships/image" Target="../media/image21.png"/><Relationship Id="rId44" Type="http://schemas.openxmlformats.org/officeDocument/2006/relationships/image" Target="../media/image28.png"/><Relationship Id="rId4" Type="http://schemas.openxmlformats.org/officeDocument/2006/relationships/image" Target="../media/image5.png"/><Relationship Id="rId9" Type="http://schemas.openxmlformats.org/officeDocument/2006/relationships/hyperlink" Target="http://9.98.12.81:11080/" TargetMode="External"/><Relationship Id="rId14" Type="http://schemas.openxmlformats.org/officeDocument/2006/relationships/image" Target="../media/image13.png"/><Relationship Id="rId22" Type="http://schemas.openxmlformats.org/officeDocument/2006/relationships/hyperlink" Target="http://9.98.12.81:9000/" TargetMode="External"/><Relationship Id="rId27" Type="http://schemas.openxmlformats.org/officeDocument/2006/relationships/image" Target="../media/image20.png"/><Relationship Id="rId30" Type="http://schemas.openxmlformats.org/officeDocument/2006/relationships/hyperlink" Target="mailto:wangziyu@cn.ibm.com" TargetMode="External"/><Relationship Id="rId35" Type="http://schemas.openxmlformats.org/officeDocument/2006/relationships/image" Target="../media/image23.png"/><Relationship Id="rId43" Type="http://schemas.openxmlformats.org/officeDocument/2006/relationships/hyperlink" Target="http://9.98.12.81:8088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6080" y="153520"/>
            <a:ext cx="14175158" cy="865706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项目或小型组织级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DevOps Pipeline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；全部基于开源免费产品；点击带“小手”图标的工具可以看到部署在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DST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Bluezone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demo*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；提供一键式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本地安装包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点击下载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，包含基本的工具间集成</a:t>
            </a:r>
          </a:p>
        </p:txBody>
      </p:sp>
      <p:sp>
        <p:nvSpPr>
          <p:cNvPr id="90" name="Can 56"/>
          <p:cNvSpPr/>
          <p:nvPr/>
        </p:nvSpPr>
        <p:spPr>
          <a:xfrm rot="5400000">
            <a:off x="6471554" y="-1298456"/>
            <a:ext cx="1609300" cy="11183142"/>
          </a:xfrm>
          <a:prstGeom prst="can">
            <a:avLst/>
          </a:prstGeom>
          <a:noFill/>
          <a:ln w="28575" cap="flat" cmpd="sng" algn="ctr">
            <a:solidFill>
              <a:srgbClr val="1F5180"/>
            </a:solidFill>
            <a:prstDash val="solid"/>
          </a:ln>
          <a:effectLst/>
        </p:spPr>
        <p:txBody>
          <a:bodyPr lIns="114461" tIns="57232" rIns="114461" bIns="57232" anchor="ctr"/>
          <a:lstStyle/>
          <a:p>
            <a:pPr algn="ctr" defTabSz="1150933">
              <a:defRPr/>
            </a:pPr>
            <a:endParaRPr lang="en-US" sz="1510" kern="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/>
              <a:sym typeface="Helvetica Light"/>
            </a:endParaRPr>
          </a:p>
        </p:txBody>
      </p:sp>
      <p:pic>
        <p:nvPicPr>
          <p:cNvPr id="91" name="Picture 100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7102" y="3503347"/>
            <a:ext cx="10255911" cy="1582432"/>
          </a:xfrm>
          <a:prstGeom prst="rect">
            <a:avLst/>
          </a:prstGeom>
          <a:noFill/>
          <a:ln w="222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5" name="Straight Connector 9"/>
          <p:cNvCxnSpPr/>
          <p:nvPr/>
        </p:nvCxnSpPr>
        <p:spPr>
          <a:xfrm>
            <a:off x="2167555" y="2491330"/>
            <a:ext cx="7326" cy="1157005"/>
          </a:xfrm>
          <a:prstGeom prst="line">
            <a:avLst/>
          </a:prstGeom>
          <a:noFill/>
          <a:ln w="12700" cap="flat" cmpd="sng" algn="ctr">
            <a:solidFill>
              <a:srgbClr val="1F5180"/>
            </a:solidFill>
            <a:prstDash val="lgDash"/>
            <a:headEnd type="oval"/>
            <a:tailEnd type="oval"/>
          </a:ln>
          <a:effectLst/>
        </p:spPr>
      </p:cxnSp>
      <p:cxnSp>
        <p:nvCxnSpPr>
          <p:cNvPr id="114" name="Straight Connector 66"/>
          <p:cNvCxnSpPr/>
          <p:nvPr/>
        </p:nvCxnSpPr>
        <p:spPr>
          <a:xfrm>
            <a:off x="2870289" y="4877352"/>
            <a:ext cx="0" cy="395662"/>
          </a:xfrm>
          <a:prstGeom prst="line">
            <a:avLst/>
          </a:prstGeom>
          <a:noFill/>
          <a:ln w="12700" cap="flat" cmpd="sng" algn="ctr">
            <a:solidFill>
              <a:srgbClr val="1F5180"/>
            </a:solidFill>
            <a:prstDash val="lgDash"/>
            <a:headEnd type="oval"/>
            <a:tailEnd type="oval"/>
          </a:ln>
          <a:effectLst/>
        </p:spPr>
      </p:cxnSp>
      <p:cxnSp>
        <p:nvCxnSpPr>
          <p:cNvPr id="115" name="Straight Connector 73"/>
          <p:cNvCxnSpPr>
            <a:cxnSpLocks/>
          </p:cNvCxnSpPr>
          <p:nvPr/>
        </p:nvCxnSpPr>
        <p:spPr>
          <a:xfrm>
            <a:off x="4696742" y="4887278"/>
            <a:ext cx="0" cy="384194"/>
          </a:xfrm>
          <a:prstGeom prst="line">
            <a:avLst/>
          </a:prstGeom>
          <a:noFill/>
          <a:ln w="12700" cap="flat" cmpd="sng" algn="ctr">
            <a:solidFill>
              <a:srgbClr val="1F5180"/>
            </a:solidFill>
            <a:prstDash val="lgDash"/>
            <a:headEnd type="oval"/>
            <a:tailEnd type="oval"/>
          </a:ln>
          <a:effectLst/>
        </p:spPr>
      </p:cxnSp>
      <p:cxnSp>
        <p:nvCxnSpPr>
          <p:cNvPr id="117" name="Straight Connector 87"/>
          <p:cNvCxnSpPr/>
          <p:nvPr/>
        </p:nvCxnSpPr>
        <p:spPr>
          <a:xfrm>
            <a:off x="2070992" y="6609805"/>
            <a:ext cx="9908867" cy="1332"/>
          </a:xfrm>
          <a:prstGeom prst="line">
            <a:avLst/>
          </a:prstGeom>
          <a:noFill/>
          <a:ln w="9525" cap="flat" cmpd="sng" algn="ctr">
            <a:solidFill>
              <a:srgbClr val="1F5180"/>
            </a:solidFill>
            <a:prstDash val="lgDash"/>
            <a:headEnd type="oval"/>
            <a:tailEnd type="oval"/>
          </a:ln>
          <a:effectLst/>
        </p:spPr>
      </p:cxnSp>
      <p:cxnSp>
        <p:nvCxnSpPr>
          <p:cNvPr id="121" name="Straight Connector 91"/>
          <p:cNvCxnSpPr/>
          <p:nvPr/>
        </p:nvCxnSpPr>
        <p:spPr>
          <a:xfrm flipH="1">
            <a:off x="2072971" y="4725418"/>
            <a:ext cx="5994" cy="1884394"/>
          </a:xfrm>
          <a:prstGeom prst="line">
            <a:avLst/>
          </a:prstGeom>
          <a:noFill/>
          <a:ln w="12700" cap="flat" cmpd="sng" algn="ctr">
            <a:solidFill>
              <a:srgbClr val="1F5180"/>
            </a:solidFill>
            <a:prstDash val="lgDash"/>
            <a:headEnd type="oval"/>
            <a:tailEnd type="oval"/>
          </a:ln>
          <a:effectLst/>
        </p:spPr>
      </p:cxnSp>
      <p:cxnSp>
        <p:nvCxnSpPr>
          <p:cNvPr id="124" name="Straight Connector 102"/>
          <p:cNvCxnSpPr/>
          <p:nvPr/>
        </p:nvCxnSpPr>
        <p:spPr>
          <a:xfrm>
            <a:off x="7791432" y="2145614"/>
            <a:ext cx="4177112" cy="29376"/>
          </a:xfrm>
          <a:prstGeom prst="line">
            <a:avLst/>
          </a:prstGeom>
          <a:noFill/>
          <a:ln w="9525" cap="flat" cmpd="sng" algn="ctr">
            <a:solidFill>
              <a:srgbClr val="1F5180"/>
            </a:solidFill>
            <a:prstDash val="lgDash"/>
            <a:headEnd type="oval"/>
            <a:tailEnd type="oval"/>
          </a:ln>
          <a:effectLst/>
        </p:spPr>
      </p:cxnSp>
      <p:cxnSp>
        <p:nvCxnSpPr>
          <p:cNvPr id="125" name="Straight Connector 120"/>
          <p:cNvCxnSpPr/>
          <p:nvPr/>
        </p:nvCxnSpPr>
        <p:spPr>
          <a:xfrm>
            <a:off x="3634971" y="3403205"/>
            <a:ext cx="12732" cy="406326"/>
          </a:xfrm>
          <a:prstGeom prst="line">
            <a:avLst/>
          </a:prstGeom>
          <a:noFill/>
          <a:ln w="12700" cap="flat" cmpd="sng" algn="ctr">
            <a:solidFill>
              <a:srgbClr val="1F5180"/>
            </a:solidFill>
            <a:prstDash val="lgDash"/>
            <a:headEnd type="oval"/>
            <a:tailEnd type="oval"/>
          </a:ln>
          <a:effectLst/>
        </p:spPr>
      </p:cxnSp>
      <p:cxnSp>
        <p:nvCxnSpPr>
          <p:cNvPr id="126" name="Straight Connector 129"/>
          <p:cNvCxnSpPr/>
          <p:nvPr/>
        </p:nvCxnSpPr>
        <p:spPr>
          <a:xfrm>
            <a:off x="6743655" y="3377965"/>
            <a:ext cx="0" cy="395662"/>
          </a:xfrm>
          <a:prstGeom prst="line">
            <a:avLst/>
          </a:prstGeom>
          <a:noFill/>
          <a:ln w="9525" cap="flat" cmpd="sng" algn="ctr">
            <a:solidFill>
              <a:srgbClr val="1F5180"/>
            </a:solidFill>
            <a:prstDash val="lgDash"/>
            <a:headEnd type="oval"/>
            <a:tailEnd type="oval"/>
          </a:ln>
          <a:effectLst/>
        </p:spPr>
      </p:cxnSp>
      <p:cxnSp>
        <p:nvCxnSpPr>
          <p:cNvPr id="127" name="Straight Connector 132"/>
          <p:cNvCxnSpPr/>
          <p:nvPr/>
        </p:nvCxnSpPr>
        <p:spPr>
          <a:xfrm>
            <a:off x="6733004" y="3390566"/>
            <a:ext cx="1526699" cy="5995"/>
          </a:xfrm>
          <a:prstGeom prst="line">
            <a:avLst/>
          </a:prstGeom>
          <a:noFill/>
          <a:ln w="9525" cap="flat" cmpd="sng" algn="ctr">
            <a:solidFill>
              <a:srgbClr val="1F5180"/>
            </a:solidFill>
            <a:prstDash val="lgDash"/>
            <a:headEnd type="oval"/>
            <a:tailEnd type="oval"/>
          </a:ln>
          <a:effectLst/>
        </p:spPr>
      </p:cxnSp>
      <p:cxnSp>
        <p:nvCxnSpPr>
          <p:cNvPr id="128" name="Straight Connector 133"/>
          <p:cNvCxnSpPr/>
          <p:nvPr/>
        </p:nvCxnSpPr>
        <p:spPr>
          <a:xfrm>
            <a:off x="8251703" y="3396619"/>
            <a:ext cx="0" cy="395662"/>
          </a:xfrm>
          <a:prstGeom prst="line">
            <a:avLst/>
          </a:prstGeom>
          <a:noFill/>
          <a:ln w="12700" cap="flat" cmpd="sng" algn="ctr">
            <a:solidFill>
              <a:srgbClr val="1F5180"/>
            </a:solidFill>
            <a:prstDash val="lgDash"/>
            <a:headEnd type="oval"/>
            <a:tailEnd type="oval"/>
          </a:ln>
          <a:effectLst/>
        </p:spPr>
      </p:cxnSp>
      <p:cxnSp>
        <p:nvCxnSpPr>
          <p:cNvPr id="129" name="Straight Connector 134"/>
          <p:cNvCxnSpPr/>
          <p:nvPr/>
        </p:nvCxnSpPr>
        <p:spPr>
          <a:xfrm flipH="1">
            <a:off x="11983178" y="4725418"/>
            <a:ext cx="5994" cy="1884394"/>
          </a:xfrm>
          <a:prstGeom prst="line">
            <a:avLst/>
          </a:prstGeom>
          <a:noFill/>
          <a:ln w="9525" cap="flat" cmpd="sng" algn="ctr">
            <a:solidFill>
              <a:srgbClr val="1F5180"/>
            </a:solidFill>
            <a:prstDash val="lgDash"/>
            <a:headEnd type="oval"/>
            <a:tailEnd type="oval"/>
          </a:ln>
          <a:effectLst/>
        </p:spPr>
      </p:cxnSp>
      <p:cxnSp>
        <p:nvCxnSpPr>
          <p:cNvPr id="130" name="Straight Connector 137"/>
          <p:cNvCxnSpPr/>
          <p:nvPr/>
        </p:nvCxnSpPr>
        <p:spPr>
          <a:xfrm>
            <a:off x="5765821" y="4927239"/>
            <a:ext cx="0" cy="223809"/>
          </a:xfrm>
          <a:prstGeom prst="line">
            <a:avLst/>
          </a:prstGeom>
          <a:noFill/>
          <a:ln w="9525" cap="flat" cmpd="sng" algn="ctr">
            <a:solidFill>
              <a:srgbClr val="1F5180"/>
            </a:solidFill>
            <a:prstDash val="lgDash"/>
            <a:headEnd type="oval"/>
            <a:tailEnd type="oval"/>
          </a:ln>
          <a:effectLst/>
        </p:spPr>
      </p:cxnSp>
      <p:cxnSp>
        <p:nvCxnSpPr>
          <p:cNvPr id="134" name="Straight Connector 140"/>
          <p:cNvCxnSpPr/>
          <p:nvPr/>
        </p:nvCxnSpPr>
        <p:spPr>
          <a:xfrm>
            <a:off x="4920542" y="3376633"/>
            <a:ext cx="0" cy="395662"/>
          </a:xfrm>
          <a:prstGeom prst="line">
            <a:avLst/>
          </a:prstGeom>
          <a:noFill/>
          <a:ln w="12700" cap="flat" cmpd="sng" algn="ctr">
            <a:solidFill>
              <a:srgbClr val="1F5180"/>
            </a:solidFill>
            <a:prstDash val="lgDash"/>
            <a:headEnd type="oval"/>
            <a:tailEnd type="oval"/>
          </a:ln>
          <a:effectLst/>
        </p:spPr>
      </p:cxnSp>
      <p:cxnSp>
        <p:nvCxnSpPr>
          <p:cNvPr id="135" name="Straight Connector 141"/>
          <p:cNvCxnSpPr/>
          <p:nvPr/>
        </p:nvCxnSpPr>
        <p:spPr>
          <a:xfrm>
            <a:off x="6447240" y="3376633"/>
            <a:ext cx="0" cy="395662"/>
          </a:xfrm>
          <a:prstGeom prst="line">
            <a:avLst/>
          </a:prstGeom>
          <a:noFill/>
          <a:ln w="12700" cap="flat" cmpd="sng" algn="ctr">
            <a:solidFill>
              <a:srgbClr val="1F5180"/>
            </a:solidFill>
            <a:prstDash val="lgDash"/>
            <a:headEnd type="oval"/>
            <a:tailEnd type="oval"/>
          </a:ln>
          <a:effectLst/>
        </p:spPr>
      </p:cxnSp>
      <p:cxnSp>
        <p:nvCxnSpPr>
          <p:cNvPr id="136" name="Straight Connector 146"/>
          <p:cNvCxnSpPr/>
          <p:nvPr/>
        </p:nvCxnSpPr>
        <p:spPr>
          <a:xfrm>
            <a:off x="11968607" y="2174918"/>
            <a:ext cx="11253" cy="1548018"/>
          </a:xfrm>
          <a:prstGeom prst="line">
            <a:avLst/>
          </a:prstGeom>
          <a:noFill/>
          <a:ln w="9525" cap="flat" cmpd="sng" algn="ctr">
            <a:solidFill>
              <a:srgbClr val="1F5180"/>
            </a:solidFill>
            <a:prstDash val="lgDash"/>
            <a:headEnd type="oval"/>
            <a:tailEnd type="oval"/>
          </a:ln>
          <a:effectLst/>
        </p:spPr>
      </p:cxnSp>
      <p:cxnSp>
        <p:nvCxnSpPr>
          <p:cNvPr id="140" name="Straight Connector 153"/>
          <p:cNvCxnSpPr/>
          <p:nvPr/>
        </p:nvCxnSpPr>
        <p:spPr>
          <a:xfrm>
            <a:off x="9116972" y="5198355"/>
            <a:ext cx="1526699" cy="3997"/>
          </a:xfrm>
          <a:prstGeom prst="line">
            <a:avLst/>
          </a:prstGeom>
          <a:noFill/>
          <a:ln w="12700" cap="flat" cmpd="sng" algn="ctr">
            <a:solidFill>
              <a:srgbClr val="1F5180"/>
            </a:solidFill>
            <a:prstDash val="lgDash"/>
            <a:headEnd type="oval"/>
            <a:tailEnd type="oval"/>
          </a:ln>
          <a:effectLst/>
        </p:spPr>
      </p:cxnSp>
      <p:cxnSp>
        <p:nvCxnSpPr>
          <p:cNvPr id="141" name="Straight Connector 154"/>
          <p:cNvCxnSpPr/>
          <p:nvPr/>
        </p:nvCxnSpPr>
        <p:spPr>
          <a:xfrm>
            <a:off x="9114967" y="4800690"/>
            <a:ext cx="0" cy="397662"/>
          </a:xfrm>
          <a:prstGeom prst="line">
            <a:avLst/>
          </a:prstGeom>
          <a:noFill/>
          <a:ln w="9525" cap="flat" cmpd="sng" algn="ctr">
            <a:solidFill>
              <a:srgbClr val="1F5180"/>
            </a:solidFill>
            <a:prstDash val="lgDash"/>
            <a:headEnd type="oval"/>
            <a:tailEnd type="oval"/>
          </a:ln>
          <a:effectLst/>
        </p:spPr>
      </p:cxnSp>
      <p:cxnSp>
        <p:nvCxnSpPr>
          <p:cNvPr id="142" name="Straight Connector 155"/>
          <p:cNvCxnSpPr/>
          <p:nvPr/>
        </p:nvCxnSpPr>
        <p:spPr>
          <a:xfrm>
            <a:off x="10643663" y="4810747"/>
            <a:ext cx="0" cy="395662"/>
          </a:xfrm>
          <a:prstGeom prst="line">
            <a:avLst/>
          </a:prstGeom>
          <a:noFill/>
          <a:ln w="12700" cap="flat" cmpd="sng" algn="ctr">
            <a:solidFill>
              <a:srgbClr val="1F5180"/>
            </a:solidFill>
            <a:prstDash val="lgDash"/>
            <a:headEnd type="oval"/>
            <a:tailEnd type="oval"/>
          </a:ln>
          <a:effectLst/>
        </p:spPr>
      </p:cxnSp>
      <p:pic>
        <p:nvPicPr>
          <p:cNvPr id="144" name="Picture 1038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9792" y="5345869"/>
            <a:ext cx="303547" cy="3042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5" name="TextBox 158"/>
          <p:cNvSpPr txBox="1">
            <a:spLocks noChangeArrowheads="1"/>
          </p:cNvSpPr>
          <p:nvPr/>
        </p:nvSpPr>
        <p:spPr bwMode="auto">
          <a:xfrm>
            <a:off x="4503220" y="5276252"/>
            <a:ext cx="955056" cy="460447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1150933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385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  <a:sym typeface="Helvetica Light"/>
              </a:rPr>
              <a:t>git</a:t>
            </a:r>
          </a:p>
          <a:p>
            <a:pPr defTabSz="1150933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en-US" sz="1007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  <a:sym typeface="Helvetica Light"/>
              </a:rPr>
              <a:t>源代码控制</a:t>
            </a:r>
            <a:endParaRPr lang="en-US" altLang="en-US" sz="1007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/>
              <a:sym typeface="Helvetica Light"/>
            </a:endParaRPr>
          </a:p>
        </p:txBody>
      </p:sp>
      <p:cxnSp>
        <p:nvCxnSpPr>
          <p:cNvPr id="153" name="Straight Connector 167"/>
          <p:cNvCxnSpPr>
            <a:cxnSpLocks/>
          </p:cNvCxnSpPr>
          <p:nvPr/>
        </p:nvCxnSpPr>
        <p:spPr>
          <a:xfrm>
            <a:off x="7791433" y="2145624"/>
            <a:ext cx="0" cy="385549"/>
          </a:xfrm>
          <a:prstGeom prst="line">
            <a:avLst/>
          </a:prstGeom>
          <a:noFill/>
          <a:ln w="9525" cap="flat" cmpd="sng" algn="ctr">
            <a:solidFill>
              <a:srgbClr val="1F5180"/>
            </a:solidFill>
            <a:prstDash val="lgDash"/>
            <a:headEnd type="oval"/>
            <a:tailEnd type="oval"/>
          </a:ln>
          <a:effectLst/>
        </p:spPr>
      </p:cxnSp>
      <p:sp>
        <p:nvSpPr>
          <p:cNvPr id="157" name="TextBox 1047"/>
          <p:cNvSpPr txBox="1">
            <a:spLocks noChangeArrowheads="1"/>
          </p:cNvSpPr>
          <p:nvPr/>
        </p:nvSpPr>
        <p:spPr bwMode="auto">
          <a:xfrm>
            <a:off x="9154936" y="3428516"/>
            <a:ext cx="2826933" cy="386746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14461" tIns="57232" rIns="114461" bIns="57232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1150933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762" b="1" dirty="0">
                <a:solidFill>
                  <a:srgbClr val="22598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  <a:sym typeface="Helvetica Light"/>
              </a:rPr>
              <a:t>Runtime Environments</a:t>
            </a:r>
          </a:p>
        </p:txBody>
      </p:sp>
      <p:sp>
        <p:nvSpPr>
          <p:cNvPr id="168" name="Right Arrow 5"/>
          <p:cNvSpPr/>
          <p:nvPr/>
        </p:nvSpPr>
        <p:spPr bwMode="auto">
          <a:xfrm>
            <a:off x="3038149" y="3925426"/>
            <a:ext cx="404988" cy="234467"/>
          </a:xfrm>
          <a:prstGeom prst="rightArrow">
            <a:avLst/>
          </a:prstGeom>
          <a:solidFill>
            <a:srgbClr val="1F5180"/>
          </a:solidFill>
          <a:ln w="9525" cap="flat" cmpd="sng" algn="ctr">
            <a:solidFill>
              <a:srgbClr val="1F518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115102" tIns="57551" rIns="115102" bIns="57551" numCol="1" rtlCol="0" anchor="t" anchorCtr="0" compatLnSpc="1">
            <a:prstTxWarp prst="textNoShape">
              <a:avLst/>
            </a:prstTxWarp>
          </a:bodyPr>
          <a:lstStyle/>
          <a:p>
            <a:pPr defTabSz="1150933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014" dirty="0">
              <a:solidFill>
                <a:srgbClr val="22598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/>
              <a:sym typeface="Helvetica Light"/>
            </a:endParaRPr>
          </a:p>
        </p:txBody>
      </p:sp>
      <p:sp>
        <p:nvSpPr>
          <p:cNvPr id="169" name="Right Arrow 82"/>
          <p:cNvSpPr/>
          <p:nvPr/>
        </p:nvSpPr>
        <p:spPr bwMode="auto">
          <a:xfrm>
            <a:off x="3933385" y="3925426"/>
            <a:ext cx="404988" cy="234467"/>
          </a:xfrm>
          <a:prstGeom prst="rightArrow">
            <a:avLst/>
          </a:prstGeom>
          <a:solidFill>
            <a:srgbClr val="1F5180"/>
          </a:solidFill>
          <a:ln w="9525" cap="flat" cmpd="sng" algn="ctr">
            <a:solidFill>
              <a:srgbClr val="1F518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115102" tIns="57551" rIns="115102" bIns="57551" numCol="1" rtlCol="0" anchor="t" anchorCtr="0" compatLnSpc="1">
            <a:prstTxWarp prst="textNoShape">
              <a:avLst/>
            </a:prstTxWarp>
          </a:bodyPr>
          <a:lstStyle/>
          <a:p>
            <a:pPr defTabSz="1150933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014" dirty="0">
              <a:solidFill>
                <a:srgbClr val="22598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/>
              <a:sym typeface="Helvetica Light"/>
            </a:endParaRPr>
          </a:p>
        </p:txBody>
      </p:sp>
      <p:sp>
        <p:nvSpPr>
          <p:cNvPr id="170" name="Right Arrow 83"/>
          <p:cNvSpPr/>
          <p:nvPr/>
        </p:nvSpPr>
        <p:spPr bwMode="auto">
          <a:xfrm>
            <a:off x="4977828" y="3925426"/>
            <a:ext cx="404988" cy="234467"/>
          </a:xfrm>
          <a:prstGeom prst="rightArrow">
            <a:avLst/>
          </a:prstGeom>
          <a:solidFill>
            <a:srgbClr val="1F5180"/>
          </a:solidFill>
          <a:ln w="9525" cap="flat" cmpd="sng" algn="ctr">
            <a:solidFill>
              <a:srgbClr val="1F518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115102" tIns="57551" rIns="115102" bIns="57551" numCol="1" rtlCol="0" anchor="t" anchorCtr="0" compatLnSpc="1">
            <a:prstTxWarp prst="textNoShape">
              <a:avLst/>
            </a:prstTxWarp>
          </a:bodyPr>
          <a:lstStyle/>
          <a:p>
            <a:pPr defTabSz="1150933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014" dirty="0">
              <a:solidFill>
                <a:srgbClr val="22598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/>
              <a:sym typeface="Helvetica Light"/>
            </a:endParaRPr>
          </a:p>
        </p:txBody>
      </p:sp>
      <p:sp>
        <p:nvSpPr>
          <p:cNvPr id="171" name="Right Arrow 84"/>
          <p:cNvSpPr/>
          <p:nvPr/>
        </p:nvSpPr>
        <p:spPr bwMode="auto">
          <a:xfrm>
            <a:off x="5990299" y="3925426"/>
            <a:ext cx="404988" cy="234467"/>
          </a:xfrm>
          <a:prstGeom prst="rightArrow">
            <a:avLst/>
          </a:prstGeom>
          <a:solidFill>
            <a:srgbClr val="1F5180"/>
          </a:solidFill>
          <a:ln w="9525" cap="flat" cmpd="sng" algn="ctr">
            <a:solidFill>
              <a:srgbClr val="1F518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115102" tIns="57551" rIns="115102" bIns="57551" numCol="1" rtlCol="0" anchor="t" anchorCtr="0" compatLnSpc="1">
            <a:prstTxWarp prst="textNoShape">
              <a:avLst/>
            </a:prstTxWarp>
          </a:bodyPr>
          <a:lstStyle/>
          <a:p>
            <a:pPr defTabSz="1150933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014" dirty="0">
              <a:solidFill>
                <a:srgbClr val="22598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/>
              <a:sym typeface="Helvetica Light"/>
            </a:endParaRPr>
          </a:p>
        </p:txBody>
      </p:sp>
      <p:sp>
        <p:nvSpPr>
          <p:cNvPr id="172" name="Right Arrow 85"/>
          <p:cNvSpPr/>
          <p:nvPr/>
        </p:nvSpPr>
        <p:spPr bwMode="auto">
          <a:xfrm>
            <a:off x="7034741" y="3925426"/>
            <a:ext cx="404988" cy="234467"/>
          </a:xfrm>
          <a:prstGeom prst="rightArrow">
            <a:avLst/>
          </a:prstGeom>
          <a:solidFill>
            <a:srgbClr val="1F5180"/>
          </a:solidFill>
          <a:ln w="9525" cap="flat" cmpd="sng" algn="ctr">
            <a:solidFill>
              <a:srgbClr val="1F518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115102" tIns="57551" rIns="115102" bIns="57551" numCol="1" rtlCol="0" anchor="t" anchorCtr="0" compatLnSpc="1">
            <a:prstTxWarp prst="textNoShape">
              <a:avLst/>
            </a:prstTxWarp>
          </a:bodyPr>
          <a:lstStyle/>
          <a:p>
            <a:pPr defTabSz="1150933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014" dirty="0">
              <a:solidFill>
                <a:srgbClr val="22598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/>
              <a:sym typeface="Helvetica Light"/>
            </a:endParaRPr>
          </a:p>
        </p:txBody>
      </p:sp>
      <p:sp>
        <p:nvSpPr>
          <p:cNvPr id="173" name="Right Arrow 86"/>
          <p:cNvSpPr/>
          <p:nvPr/>
        </p:nvSpPr>
        <p:spPr bwMode="auto">
          <a:xfrm>
            <a:off x="8196416" y="3925426"/>
            <a:ext cx="404988" cy="234467"/>
          </a:xfrm>
          <a:prstGeom prst="rightArrow">
            <a:avLst/>
          </a:prstGeom>
          <a:solidFill>
            <a:srgbClr val="1F5180"/>
          </a:solidFill>
          <a:ln w="9525" cap="flat" cmpd="sng" algn="ctr">
            <a:solidFill>
              <a:srgbClr val="1F518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115102" tIns="57551" rIns="115102" bIns="57551" numCol="1" rtlCol="0" anchor="t" anchorCtr="0" compatLnSpc="1">
            <a:prstTxWarp prst="textNoShape">
              <a:avLst/>
            </a:prstTxWarp>
          </a:bodyPr>
          <a:lstStyle/>
          <a:p>
            <a:pPr defTabSz="1150933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014" dirty="0">
              <a:solidFill>
                <a:srgbClr val="22598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/>
              <a:sym typeface="Helvetica Light"/>
            </a:endParaRPr>
          </a:p>
        </p:txBody>
      </p:sp>
      <p:sp>
        <p:nvSpPr>
          <p:cNvPr id="174" name="Right Arrow 88"/>
          <p:cNvSpPr/>
          <p:nvPr/>
        </p:nvSpPr>
        <p:spPr bwMode="auto">
          <a:xfrm>
            <a:off x="9496644" y="4053318"/>
            <a:ext cx="404988" cy="234467"/>
          </a:xfrm>
          <a:prstGeom prst="rightArrow">
            <a:avLst/>
          </a:prstGeom>
          <a:solidFill>
            <a:srgbClr val="1F5180"/>
          </a:solidFill>
          <a:ln w="9525" cap="flat" cmpd="sng" algn="ctr">
            <a:solidFill>
              <a:srgbClr val="1F518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115102" tIns="57551" rIns="115102" bIns="57551" numCol="1" rtlCol="0" anchor="t" anchorCtr="0" compatLnSpc="1">
            <a:prstTxWarp prst="textNoShape">
              <a:avLst/>
            </a:prstTxWarp>
          </a:bodyPr>
          <a:lstStyle/>
          <a:p>
            <a:pPr defTabSz="1150933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014" dirty="0">
              <a:solidFill>
                <a:srgbClr val="22598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/>
              <a:sym typeface="Helvetica Light"/>
            </a:endParaRPr>
          </a:p>
        </p:txBody>
      </p:sp>
      <p:sp>
        <p:nvSpPr>
          <p:cNvPr id="93" name="TextBox 6"/>
          <p:cNvSpPr txBox="1">
            <a:spLocks noChangeArrowheads="1"/>
          </p:cNvSpPr>
          <p:nvPr/>
        </p:nvSpPr>
        <p:spPr bwMode="auto">
          <a:xfrm>
            <a:off x="1974603" y="1832168"/>
            <a:ext cx="1443586" cy="615425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1150933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385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  <a:sym typeface="Helvetica Light"/>
              </a:rPr>
              <a:t>Bookstack</a:t>
            </a:r>
          </a:p>
          <a:p>
            <a:pPr defTabSz="1150933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zh-CN" sz="1007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Helvetica Light"/>
              </a:rPr>
              <a:t>wiki</a:t>
            </a:r>
            <a:r>
              <a:rPr lang="zh-CN" altLang="en-US" sz="1007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  <a:sym typeface="Helvetica Light"/>
              </a:rPr>
              <a:t>工具，用于需求文档记录</a:t>
            </a:r>
            <a:endParaRPr lang="en-US" altLang="en-US" sz="1007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/>
              <a:sym typeface="Helvetica Light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6B9B158-DB17-4969-AB7D-3C9249E425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54415" y="1927471"/>
            <a:ext cx="281794" cy="28179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61726512-6086-497F-AED2-B69CABC526C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701" y="2225296"/>
            <a:ext cx="201106" cy="223188"/>
          </a:xfrm>
          <a:prstGeom prst="rect">
            <a:avLst/>
          </a:prstGeom>
        </p:spPr>
      </p:pic>
      <p:sp>
        <p:nvSpPr>
          <p:cNvPr id="5" name="矩形 4">
            <a:hlinkClick r:id="rId7"/>
            <a:extLst>
              <a:ext uri="{FF2B5EF4-FFF2-40B4-BE49-F238E27FC236}">
                <a16:creationId xmlns:a16="http://schemas.microsoft.com/office/drawing/2014/main" id="{97E229FB-FBAE-4896-A423-F8FE8EC03C8F}"/>
              </a:ext>
            </a:extLst>
          </p:cNvPr>
          <p:cNvSpPr/>
          <p:nvPr/>
        </p:nvSpPr>
        <p:spPr bwMode="auto">
          <a:xfrm>
            <a:off x="1741553" y="1916051"/>
            <a:ext cx="1475483" cy="49187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defTabSz="115099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2517" dirty="0">
              <a:solidFill>
                <a:srgbClr val="19191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7" name="TextBox 17"/>
          <p:cNvSpPr txBox="1">
            <a:spLocks noChangeArrowheads="1"/>
          </p:cNvSpPr>
          <p:nvPr/>
        </p:nvSpPr>
        <p:spPr bwMode="auto">
          <a:xfrm>
            <a:off x="3179102" y="2431371"/>
            <a:ext cx="1400790" cy="925382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1150933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385" b="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  <a:sym typeface="Helvetica Light"/>
              </a:rPr>
              <a:t>Gitlab</a:t>
            </a:r>
            <a:endParaRPr lang="en-US" altLang="en-US" sz="1385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/>
              <a:sym typeface="Helvetica Light"/>
            </a:endParaRPr>
          </a:p>
          <a:p>
            <a:pPr defTabSz="1150933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en-US" sz="1007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</a:t>
            </a:r>
            <a:r>
              <a:rPr lang="en-US" altLang="zh-CN" sz="1007" dirty="0">
                <a:latin typeface="微软雅黑" panose="020B0503020204020204" pitchFamily="34" charset="-122"/>
                <a:ea typeface="微软雅黑" panose="020B0503020204020204" pitchFamily="34" charset="-122"/>
              </a:rPr>
              <a:t>Issue</a:t>
            </a:r>
            <a:r>
              <a:rPr lang="zh-CN" altLang="en-US" sz="1007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功能用于敏捷</a:t>
            </a:r>
            <a:r>
              <a:rPr lang="en-US" altLang="zh-CN" sz="1007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story</a:t>
            </a:r>
            <a:r>
              <a:rPr lang="zh-CN" altLang="en-US" sz="1007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007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kanban</a:t>
            </a:r>
            <a:r>
              <a:rPr lang="zh-CN" altLang="en-US" sz="1007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的实现，其</a:t>
            </a:r>
            <a:r>
              <a:rPr lang="en-US" altLang="zh-CN" sz="1007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repository</a:t>
            </a:r>
            <a:r>
              <a:rPr lang="zh-CN" altLang="en-US" sz="1007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功能提供</a:t>
            </a:r>
            <a:r>
              <a:rPr lang="en-US" altLang="zh-CN" sz="1007" dirty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1007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代码库</a:t>
            </a:r>
            <a:endParaRPr lang="en-US" altLang="en-US" sz="1007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/>
              <a:sym typeface="Helvetica Light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EBB84B86-3FD1-4F13-B9B0-7CA822CCEC6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40292" y="2567241"/>
            <a:ext cx="300350" cy="274492"/>
          </a:xfrm>
          <a:prstGeom prst="rect">
            <a:avLst/>
          </a:prstGeom>
        </p:spPr>
      </p:pic>
      <p:pic>
        <p:nvPicPr>
          <p:cNvPr id="180" name="图片 179">
            <a:extLst>
              <a:ext uri="{FF2B5EF4-FFF2-40B4-BE49-F238E27FC236}">
                <a16:creationId xmlns:a16="http://schemas.microsoft.com/office/drawing/2014/main" id="{AC07D34E-15B9-4331-8FA7-E78D9F2A93C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1077" y="2857724"/>
            <a:ext cx="201106" cy="223188"/>
          </a:xfrm>
          <a:prstGeom prst="rect">
            <a:avLst/>
          </a:prstGeom>
        </p:spPr>
      </p:pic>
      <p:sp>
        <p:nvSpPr>
          <p:cNvPr id="181" name="矩形 180">
            <a:hlinkClick r:id="rId9"/>
            <a:extLst>
              <a:ext uri="{FF2B5EF4-FFF2-40B4-BE49-F238E27FC236}">
                <a16:creationId xmlns:a16="http://schemas.microsoft.com/office/drawing/2014/main" id="{7732B716-DDB5-49EF-8035-E337ED7CACF0}"/>
              </a:ext>
            </a:extLst>
          </p:cNvPr>
          <p:cNvSpPr/>
          <p:nvPr/>
        </p:nvSpPr>
        <p:spPr bwMode="auto">
          <a:xfrm>
            <a:off x="2940294" y="2531172"/>
            <a:ext cx="1475483" cy="79023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defTabSz="115099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2517" dirty="0">
              <a:solidFill>
                <a:srgbClr val="19191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" name="TextBox 34"/>
          <p:cNvSpPr txBox="1">
            <a:spLocks noChangeArrowheads="1"/>
          </p:cNvSpPr>
          <p:nvPr/>
        </p:nvSpPr>
        <p:spPr bwMode="auto">
          <a:xfrm>
            <a:off x="5329377" y="5334817"/>
            <a:ext cx="1252150" cy="402290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1150933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zh-CN" sz="1007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Maven</a:t>
            </a:r>
            <a:r>
              <a:rPr lang="zh-CN" altLang="en-US" sz="1007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用于</a:t>
            </a:r>
            <a:r>
              <a:rPr lang="en-US" altLang="zh-CN" sz="1007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1007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项目打包</a:t>
            </a:r>
            <a:endParaRPr lang="en-US" altLang="en-US" sz="1385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/>
              <a:sym typeface="Helvetica Light"/>
            </a:endParaRP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B87A36D2-D5B6-4C99-A453-6094287EBE9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439054" y="5237032"/>
            <a:ext cx="568129" cy="162616"/>
          </a:xfrm>
          <a:prstGeom prst="rect">
            <a:avLst/>
          </a:prstGeom>
        </p:spPr>
      </p:pic>
      <p:pic>
        <p:nvPicPr>
          <p:cNvPr id="183" name="图片 94">
            <a:extLst>
              <a:ext uri="{FF2B5EF4-FFF2-40B4-BE49-F238E27FC236}">
                <a16:creationId xmlns:a16="http://schemas.microsoft.com/office/drawing/2014/main" id="{E987760D-DD13-4286-A35F-051F33AFA96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1765" y="5871426"/>
            <a:ext cx="555417" cy="215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5" name="TextBox 34">
            <a:extLst>
              <a:ext uri="{FF2B5EF4-FFF2-40B4-BE49-F238E27FC236}">
                <a16:creationId xmlns:a16="http://schemas.microsoft.com/office/drawing/2014/main" id="{59522AA7-8B88-49B6-9121-EEF9113BAA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29378" y="6042586"/>
            <a:ext cx="1270114" cy="402290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1150933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zh-CN" sz="1007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npm</a:t>
            </a:r>
            <a:r>
              <a:rPr lang="zh-CN" altLang="en-US" sz="1007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用于</a:t>
            </a:r>
            <a:r>
              <a:rPr lang="en-US" altLang="zh-CN" sz="1007" dirty="0">
                <a:latin typeface="微软雅黑" panose="020B0503020204020204" pitchFamily="34" charset="-122"/>
                <a:ea typeface="微软雅黑" panose="020B0503020204020204" pitchFamily="34" charset="-122"/>
              </a:rPr>
              <a:t>node</a:t>
            </a:r>
            <a:r>
              <a:rPr lang="zh-CN" altLang="en-US" sz="1007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项目打包</a:t>
            </a:r>
            <a:endParaRPr lang="en-US" altLang="en-US" sz="1385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/>
              <a:sym typeface="Helvetica Light"/>
            </a:endParaRP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5872FE36-0998-4474-9B74-98B14BA3B5C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170107" y="2257071"/>
            <a:ext cx="397126" cy="302087"/>
          </a:xfrm>
          <a:prstGeom prst="rect">
            <a:avLst/>
          </a:prstGeom>
        </p:spPr>
      </p:pic>
      <p:sp>
        <p:nvSpPr>
          <p:cNvPr id="197" name="TextBox 161">
            <a:extLst>
              <a:ext uri="{FF2B5EF4-FFF2-40B4-BE49-F238E27FC236}">
                <a16:creationId xmlns:a16="http://schemas.microsoft.com/office/drawing/2014/main" id="{B5F42170-53E9-4EDD-A738-F3762E9A6D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07905" y="2166568"/>
            <a:ext cx="1542289" cy="615425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1150933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385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  <a:sym typeface="Helvetica Light"/>
              </a:rPr>
              <a:t>Docker</a:t>
            </a:r>
          </a:p>
          <a:p>
            <a:pPr defTabSz="1150933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en-US" sz="1007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用于单个节点的</a:t>
            </a:r>
            <a:r>
              <a:rPr lang="en-US" altLang="zh-CN" sz="1007" dirty="0">
                <a:latin typeface="微软雅黑" panose="020B0503020204020204" pitchFamily="34" charset="-122"/>
                <a:ea typeface="微软雅黑" panose="020B0503020204020204" pitchFamily="34" charset="-122"/>
              </a:rPr>
              <a:t>docker</a:t>
            </a:r>
            <a:r>
              <a:rPr lang="zh-CN" altLang="en-US" sz="1007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容器管理</a:t>
            </a:r>
            <a:endParaRPr lang="en-US" altLang="en-US" sz="1007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/>
              <a:sym typeface="Helvetica Light"/>
            </a:endParaRP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98F2A0D3-A930-4E9F-B280-4B07B19CD8B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167681" y="2915383"/>
            <a:ext cx="399491" cy="395053"/>
          </a:xfrm>
          <a:prstGeom prst="rect">
            <a:avLst/>
          </a:prstGeom>
        </p:spPr>
      </p:pic>
      <p:sp>
        <p:nvSpPr>
          <p:cNvPr id="198" name="TextBox 161">
            <a:extLst>
              <a:ext uri="{FF2B5EF4-FFF2-40B4-BE49-F238E27FC236}">
                <a16:creationId xmlns:a16="http://schemas.microsoft.com/office/drawing/2014/main" id="{08672A43-BBB7-4524-B488-56D913E978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21557" y="2821016"/>
            <a:ext cx="1528635" cy="615425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1150933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385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  <a:sym typeface="Helvetica Light"/>
              </a:rPr>
              <a:t>Docker </a:t>
            </a:r>
            <a:r>
              <a:rPr lang="en-US" altLang="zh-CN" sz="1385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  <a:sym typeface="Helvetica Light"/>
              </a:rPr>
              <a:t>Swarm</a:t>
            </a:r>
            <a:endParaRPr lang="en-US" altLang="en-US" sz="1385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/>
              <a:sym typeface="Helvetica Light"/>
            </a:endParaRPr>
          </a:p>
          <a:p>
            <a:pPr defTabSz="1150933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en-US" sz="1007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用于多个节点的</a:t>
            </a:r>
            <a:r>
              <a:rPr lang="en-US" altLang="zh-CN" sz="1007" dirty="0">
                <a:latin typeface="微软雅黑" panose="020B0503020204020204" pitchFamily="34" charset="-122"/>
                <a:ea typeface="微软雅黑" panose="020B0503020204020204" pitchFamily="34" charset="-122"/>
              </a:rPr>
              <a:t>docker</a:t>
            </a:r>
            <a:r>
              <a:rPr lang="zh-CN" altLang="en-US" sz="1007" dirty="0">
                <a:latin typeface="微软雅黑" panose="020B0503020204020204" pitchFamily="34" charset="-122"/>
                <a:ea typeface="微软雅黑" panose="020B0503020204020204" pitchFamily="34" charset="-122"/>
              </a:rPr>
              <a:t>集群管理</a:t>
            </a:r>
            <a:endParaRPr lang="en-US" altLang="en-US" sz="1007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/>
              <a:sym typeface="Helvetica Light"/>
            </a:endParaRPr>
          </a:p>
        </p:txBody>
      </p:sp>
      <p:pic>
        <p:nvPicPr>
          <p:cNvPr id="27" name="图片 26">
            <a:extLst>
              <a:ext uri="{FF2B5EF4-FFF2-40B4-BE49-F238E27FC236}">
                <a16:creationId xmlns:a16="http://schemas.microsoft.com/office/drawing/2014/main" id="{DD2E8BA5-66B6-418E-B6C2-459D4D90DC6C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624890" y="6703395"/>
            <a:ext cx="731651" cy="182190"/>
          </a:xfrm>
          <a:prstGeom prst="rect">
            <a:avLst/>
          </a:prstGeom>
        </p:spPr>
      </p:pic>
      <p:pic>
        <p:nvPicPr>
          <p:cNvPr id="193" name="图片 192">
            <a:extLst>
              <a:ext uri="{FF2B5EF4-FFF2-40B4-BE49-F238E27FC236}">
                <a16:creationId xmlns:a16="http://schemas.microsoft.com/office/drawing/2014/main" id="{DFFDD5C5-837F-45F8-AE56-DB43FDB0F7E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101" y="6708661"/>
            <a:ext cx="201106" cy="223188"/>
          </a:xfrm>
          <a:prstGeom prst="rect">
            <a:avLst/>
          </a:prstGeom>
        </p:spPr>
      </p:pic>
      <p:sp>
        <p:nvSpPr>
          <p:cNvPr id="199" name="TextBox 34">
            <a:extLst>
              <a:ext uri="{FF2B5EF4-FFF2-40B4-BE49-F238E27FC236}">
                <a16:creationId xmlns:a16="http://schemas.microsoft.com/office/drawing/2014/main" id="{7AEC5687-58E2-4D2A-B32A-3184A51405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6912" y="6837623"/>
            <a:ext cx="1483386" cy="712246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1150933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zh-CN" sz="1007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hygieia</a:t>
            </a:r>
            <a:r>
              <a:rPr lang="zh-CN" altLang="en-US" sz="1007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项目看板，用于监控迭代进度，代码提交，编译打包和代码质量等</a:t>
            </a:r>
            <a:endParaRPr lang="en-US" altLang="en-US" sz="1385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/>
              <a:sym typeface="Helvetica Light"/>
            </a:endParaRPr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E958FAF6-E32D-4235-8824-5C7DCC8EAC6B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541338" y="1754487"/>
            <a:ext cx="465859" cy="258526"/>
          </a:xfrm>
          <a:prstGeom prst="rect">
            <a:avLst/>
          </a:prstGeom>
        </p:spPr>
      </p:pic>
      <p:sp>
        <p:nvSpPr>
          <p:cNvPr id="186" name="TextBox 161">
            <a:extLst>
              <a:ext uri="{FF2B5EF4-FFF2-40B4-BE49-F238E27FC236}">
                <a16:creationId xmlns:a16="http://schemas.microsoft.com/office/drawing/2014/main" id="{5D8815FC-5649-4ACD-AAFD-0F1489AC99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0785" y="1661038"/>
            <a:ext cx="1243674" cy="615425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1150933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385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  <a:sym typeface="Helvetica Light"/>
              </a:rPr>
              <a:t>SonarQube</a:t>
            </a:r>
          </a:p>
          <a:p>
            <a:pPr defTabSz="1150933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en-US" sz="1007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用于静态代码扫描，进行代码质量检查</a:t>
            </a:r>
            <a:endParaRPr lang="en-US" altLang="en-US" sz="1007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/>
              <a:sym typeface="Helvetica Light"/>
            </a:endParaRPr>
          </a:p>
        </p:txBody>
      </p:sp>
      <p:pic>
        <p:nvPicPr>
          <p:cNvPr id="187" name="图片 186">
            <a:extLst>
              <a:ext uri="{FF2B5EF4-FFF2-40B4-BE49-F238E27FC236}">
                <a16:creationId xmlns:a16="http://schemas.microsoft.com/office/drawing/2014/main" id="{409E9E2C-9C79-4C7B-B690-CD1C8E5D16F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9875" y="2030632"/>
            <a:ext cx="201106" cy="223188"/>
          </a:xfrm>
          <a:prstGeom prst="rect">
            <a:avLst/>
          </a:prstGeom>
        </p:spPr>
      </p:pic>
      <p:sp>
        <p:nvSpPr>
          <p:cNvPr id="201" name="矩形 200">
            <a:hlinkClick r:id="rId16"/>
            <a:extLst>
              <a:ext uri="{FF2B5EF4-FFF2-40B4-BE49-F238E27FC236}">
                <a16:creationId xmlns:a16="http://schemas.microsoft.com/office/drawing/2014/main" id="{049A57A5-0BE9-41A7-882B-92A355853D27}"/>
              </a:ext>
            </a:extLst>
          </p:cNvPr>
          <p:cNvSpPr/>
          <p:nvPr/>
        </p:nvSpPr>
        <p:spPr bwMode="auto">
          <a:xfrm>
            <a:off x="5557699" y="1737612"/>
            <a:ext cx="1460742" cy="6530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defTabSz="115099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2517" dirty="0">
              <a:solidFill>
                <a:srgbClr val="19191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6" name="Straight Connector 80"/>
          <p:cNvCxnSpPr/>
          <p:nvPr/>
        </p:nvCxnSpPr>
        <p:spPr>
          <a:xfrm>
            <a:off x="4920546" y="3382569"/>
            <a:ext cx="1526699" cy="3997"/>
          </a:xfrm>
          <a:prstGeom prst="line">
            <a:avLst/>
          </a:prstGeom>
          <a:noFill/>
          <a:ln w="12700" cap="flat" cmpd="sng" algn="ctr">
            <a:solidFill>
              <a:srgbClr val="1F5180"/>
            </a:solidFill>
            <a:prstDash val="lgDash"/>
            <a:headEnd type="oval"/>
            <a:tailEnd type="oval"/>
          </a:ln>
          <a:effectLst/>
        </p:spPr>
      </p:cxnSp>
      <p:sp>
        <p:nvSpPr>
          <p:cNvPr id="148" name="TextBox 161"/>
          <p:cNvSpPr txBox="1">
            <a:spLocks noChangeArrowheads="1"/>
          </p:cNvSpPr>
          <p:nvPr/>
        </p:nvSpPr>
        <p:spPr bwMode="auto">
          <a:xfrm>
            <a:off x="5149692" y="2437399"/>
            <a:ext cx="1243674" cy="925382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1150933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385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  <a:sym typeface="Helvetica Light"/>
              </a:rPr>
              <a:t>Jenkins</a:t>
            </a:r>
          </a:p>
          <a:p>
            <a:pPr defTabSz="1150933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en-US" sz="1007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作为持续集成和持续交付引擎，编排和驱动其他自动化工具工作</a:t>
            </a:r>
            <a:endParaRPr lang="en-US" altLang="en-US" sz="1007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/>
              <a:sym typeface="Helvetica Light"/>
            </a:endParaRPr>
          </a:p>
        </p:txBody>
      </p:sp>
      <p:pic>
        <p:nvPicPr>
          <p:cNvPr id="29" name="图片 28">
            <a:extLst>
              <a:ext uri="{FF2B5EF4-FFF2-40B4-BE49-F238E27FC236}">
                <a16:creationId xmlns:a16="http://schemas.microsoft.com/office/drawing/2014/main" id="{CF89A522-685B-4C92-A552-B8EA5CF23333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946380" y="2540843"/>
            <a:ext cx="256713" cy="344838"/>
          </a:xfrm>
          <a:prstGeom prst="rect">
            <a:avLst/>
          </a:prstGeom>
        </p:spPr>
      </p:pic>
      <p:pic>
        <p:nvPicPr>
          <p:cNvPr id="184" name="图片 183">
            <a:extLst>
              <a:ext uri="{FF2B5EF4-FFF2-40B4-BE49-F238E27FC236}">
                <a16:creationId xmlns:a16="http://schemas.microsoft.com/office/drawing/2014/main" id="{18FBC7B8-CBE5-49F9-8B4D-64C96E0D922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3897" y="2905958"/>
            <a:ext cx="201106" cy="223188"/>
          </a:xfrm>
          <a:prstGeom prst="rect">
            <a:avLst/>
          </a:prstGeom>
        </p:spPr>
      </p:pic>
      <p:sp>
        <p:nvSpPr>
          <p:cNvPr id="202" name="矩形 201">
            <a:hlinkClick r:id="rId18"/>
            <a:extLst>
              <a:ext uri="{FF2B5EF4-FFF2-40B4-BE49-F238E27FC236}">
                <a16:creationId xmlns:a16="http://schemas.microsoft.com/office/drawing/2014/main" id="{433E9A48-A774-43A7-B5C4-FEA3B2FE3CA6}"/>
              </a:ext>
            </a:extLst>
          </p:cNvPr>
          <p:cNvSpPr/>
          <p:nvPr/>
        </p:nvSpPr>
        <p:spPr bwMode="auto">
          <a:xfrm>
            <a:off x="4935732" y="2523550"/>
            <a:ext cx="1232027" cy="79785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defTabSz="115099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2517" dirty="0">
              <a:solidFill>
                <a:srgbClr val="19191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2" name="TextBox 165"/>
          <p:cNvSpPr txBox="1">
            <a:spLocks noChangeArrowheads="1"/>
          </p:cNvSpPr>
          <p:nvPr/>
        </p:nvSpPr>
        <p:spPr bwMode="auto">
          <a:xfrm>
            <a:off x="6839308" y="2600086"/>
            <a:ext cx="1758189" cy="770404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1150933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zh-CN" sz="1385" b="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  <a:sym typeface="Helvetica Light"/>
              </a:rPr>
              <a:t>Sonatype</a:t>
            </a:r>
            <a:r>
              <a:rPr lang="en-US" altLang="zh-CN" sz="1385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  <a:sym typeface="Helvetica Light"/>
              </a:rPr>
              <a:t> </a:t>
            </a:r>
            <a:r>
              <a:rPr lang="en-US" altLang="en-US" sz="1385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  <a:sym typeface="Helvetica Light"/>
              </a:rPr>
              <a:t>Nexus</a:t>
            </a:r>
          </a:p>
          <a:p>
            <a:pPr defTabSz="1150933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en-US" sz="1007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用于</a:t>
            </a:r>
            <a:r>
              <a:rPr lang="en-US" altLang="zh-CN" sz="1007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maven</a:t>
            </a:r>
            <a:r>
              <a:rPr lang="zh-CN" altLang="en-US" sz="1007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007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npm</a:t>
            </a:r>
            <a:r>
              <a:rPr lang="zh-CN" altLang="en-US" sz="1007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007" dirty="0">
                <a:latin typeface="微软雅黑" panose="020B0503020204020204" pitchFamily="34" charset="-122"/>
                <a:ea typeface="微软雅黑" panose="020B0503020204020204" pitchFamily="34" charset="-122"/>
              </a:rPr>
              <a:t>docker</a:t>
            </a:r>
            <a:r>
              <a:rPr lang="zh-CN" altLang="en-US" sz="1007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等工具的私有库，同时也用于依赖库的</a:t>
            </a:r>
            <a:r>
              <a:rPr lang="en-US" altLang="zh-CN" sz="1007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proxy</a:t>
            </a:r>
            <a:endParaRPr lang="en-US" altLang="en-US" sz="1007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/>
              <a:sym typeface="Helvetica Light"/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3B332DF2-F108-4850-B6BC-435EC1CE4856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6607248" y="2707328"/>
            <a:ext cx="286619" cy="267926"/>
          </a:xfrm>
          <a:prstGeom prst="rect">
            <a:avLst/>
          </a:prstGeom>
        </p:spPr>
      </p:pic>
      <p:pic>
        <p:nvPicPr>
          <p:cNvPr id="192" name="图片 191">
            <a:extLst>
              <a:ext uri="{FF2B5EF4-FFF2-40B4-BE49-F238E27FC236}">
                <a16:creationId xmlns:a16="http://schemas.microsoft.com/office/drawing/2014/main" id="{A63CCBC3-ABE4-4B67-A2FC-229B2A9B312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9439" y="3011771"/>
            <a:ext cx="201106" cy="223188"/>
          </a:xfrm>
          <a:prstGeom prst="rect">
            <a:avLst/>
          </a:prstGeom>
        </p:spPr>
      </p:pic>
      <p:sp>
        <p:nvSpPr>
          <p:cNvPr id="203" name="矩形 202">
            <a:hlinkClick r:id="rId20"/>
            <a:extLst>
              <a:ext uri="{FF2B5EF4-FFF2-40B4-BE49-F238E27FC236}">
                <a16:creationId xmlns:a16="http://schemas.microsoft.com/office/drawing/2014/main" id="{8E010935-F873-4AC7-94BF-13002C6EFDDB}"/>
              </a:ext>
            </a:extLst>
          </p:cNvPr>
          <p:cNvSpPr/>
          <p:nvPr/>
        </p:nvSpPr>
        <p:spPr bwMode="auto">
          <a:xfrm>
            <a:off x="6615300" y="2695375"/>
            <a:ext cx="1806536" cy="63245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defTabSz="115099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2517" dirty="0">
              <a:solidFill>
                <a:srgbClr val="19191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591D82A8-4306-484A-90DB-D9753C1D6FAE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8175387" y="1297116"/>
            <a:ext cx="268430" cy="363172"/>
          </a:xfrm>
          <a:prstGeom prst="rect">
            <a:avLst/>
          </a:prstGeom>
        </p:spPr>
      </p:pic>
      <p:sp>
        <p:nvSpPr>
          <p:cNvPr id="188" name="TextBox 161">
            <a:extLst>
              <a:ext uri="{FF2B5EF4-FFF2-40B4-BE49-F238E27FC236}">
                <a16:creationId xmlns:a16="http://schemas.microsoft.com/office/drawing/2014/main" id="{25BBD324-EA46-4549-AC1B-00989DD1A6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67903" y="1219486"/>
            <a:ext cx="1479685" cy="925382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1150933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385" b="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  <a:sym typeface="Helvetica Light"/>
              </a:rPr>
              <a:t>Portainer</a:t>
            </a:r>
            <a:endParaRPr lang="en-US" altLang="en-US" sz="1385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/>
              <a:sym typeface="Helvetica Light"/>
            </a:endParaRPr>
          </a:p>
          <a:p>
            <a:pPr defTabSz="1150933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en-US" sz="1007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用于</a:t>
            </a:r>
            <a:r>
              <a:rPr lang="en-US" altLang="zh-CN" sz="1007" dirty="0">
                <a:latin typeface="微软雅黑" panose="020B0503020204020204" pitchFamily="34" charset="-122"/>
                <a:ea typeface="微软雅黑" panose="020B0503020204020204" pitchFamily="34" charset="-122"/>
              </a:rPr>
              <a:t>docker</a:t>
            </a:r>
            <a:r>
              <a:rPr lang="zh-CN" altLang="en-US" sz="1007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007" dirty="0">
                <a:latin typeface="微软雅黑" panose="020B0503020204020204" pitchFamily="34" charset="-122"/>
                <a:ea typeface="微软雅黑" panose="020B0503020204020204" pitchFamily="34" charset="-122"/>
              </a:rPr>
              <a:t>docker swarm</a:t>
            </a:r>
            <a:r>
              <a:rPr lang="zh-CN" altLang="en-US" sz="1007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的可视化运维，便于临时修改和启停各个工具的</a:t>
            </a:r>
            <a:r>
              <a:rPr lang="en-US" altLang="zh-CN" sz="1007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service</a:t>
            </a:r>
            <a:endParaRPr lang="en-US" altLang="en-US" sz="1007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/>
              <a:sym typeface="Helvetica Light"/>
            </a:endParaRPr>
          </a:p>
        </p:txBody>
      </p:sp>
      <p:pic>
        <p:nvPicPr>
          <p:cNvPr id="191" name="图片 190">
            <a:extLst>
              <a:ext uri="{FF2B5EF4-FFF2-40B4-BE49-F238E27FC236}">
                <a16:creationId xmlns:a16="http://schemas.microsoft.com/office/drawing/2014/main" id="{6E49687A-B48E-4E5F-A5AA-FCF7D78D78E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1092" y="1687695"/>
            <a:ext cx="201106" cy="223188"/>
          </a:xfrm>
          <a:prstGeom prst="rect">
            <a:avLst/>
          </a:prstGeom>
        </p:spPr>
      </p:pic>
      <p:sp>
        <p:nvSpPr>
          <p:cNvPr id="204" name="矩形 203">
            <a:hlinkClick r:id="rId22"/>
            <a:extLst>
              <a:ext uri="{FF2B5EF4-FFF2-40B4-BE49-F238E27FC236}">
                <a16:creationId xmlns:a16="http://schemas.microsoft.com/office/drawing/2014/main" id="{D2D5BC45-87CB-4375-B14B-737158E94AA4}"/>
              </a:ext>
            </a:extLst>
          </p:cNvPr>
          <p:cNvSpPr/>
          <p:nvPr/>
        </p:nvSpPr>
        <p:spPr bwMode="auto">
          <a:xfrm>
            <a:off x="8171094" y="1278494"/>
            <a:ext cx="1563359" cy="82549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defTabSz="115099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2517" dirty="0">
              <a:solidFill>
                <a:srgbClr val="19191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65F2D02E-DDCD-4817-88FB-C3E8FD877FBE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7828163" y="6722988"/>
            <a:ext cx="264529" cy="282565"/>
          </a:xfrm>
          <a:prstGeom prst="rect">
            <a:avLst/>
          </a:prstGeom>
        </p:spPr>
      </p:pic>
      <p:sp>
        <p:nvSpPr>
          <p:cNvPr id="190" name="TextBox 161">
            <a:extLst>
              <a:ext uri="{FF2B5EF4-FFF2-40B4-BE49-F238E27FC236}">
                <a16:creationId xmlns:a16="http://schemas.microsoft.com/office/drawing/2014/main" id="{6D706AAA-CD0A-4284-907C-6E262640F2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19716" y="6609806"/>
            <a:ext cx="1103446" cy="925382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1150933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385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  <a:sym typeface="Helvetica Light"/>
              </a:rPr>
              <a:t>Grafana</a:t>
            </a:r>
          </a:p>
          <a:p>
            <a:pPr defTabSz="1150933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en-US" sz="1007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  <a:sym typeface="Helvetica Light"/>
              </a:rPr>
              <a:t>用于监控整个</a:t>
            </a:r>
            <a:r>
              <a:rPr lang="en-US" altLang="zh-CN" sz="1007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  <a:sym typeface="Helvetica Light"/>
              </a:rPr>
              <a:t>docker swarm</a:t>
            </a:r>
            <a:r>
              <a:rPr lang="zh-CN" altLang="en-US" sz="1007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  <a:sym typeface="Helvetica Light"/>
              </a:rPr>
              <a:t>集群容器的运行情况</a:t>
            </a:r>
            <a:endParaRPr lang="en-US" altLang="en-US" sz="1007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/>
              <a:sym typeface="Helvetica Light"/>
            </a:endParaRPr>
          </a:p>
        </p:txBody>
      </p:sp>
      <p:pic>
        <p:nvPicPr>
          <p:cNvPr id="195" name="图片 194">
            <a:extLst>
              <a:ext uri="{FF2B5EF4-FFF2-40B4-BE49-F238E27FC236}">
                <a16:creationId xmlns:a16="http://schemas.microsoft.com/office/drawing/2014/main" id="{255F3D09-B837-440B-8727-C3463AA33A3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8392" y="7032110"/>
            <a:ext cx="201106" cy="223188"/>
          </a:xfrm>
          <a:prstGeom prst="rect">
            <a:avLst/>
          </a:prstGeom>
        </p:spPr>
      </p:pic>
      <p:sp>
        <p:nvSpPr>
          <p:cNvPr id="205" name="矩形 204">
            <a:hlinkClick r:id="rId24"/>
            <a:extLst>
              <a:ext uri="{FF2B5EF4-FFF2-40B4-BE49-F238E27FC236}">
                <a16:creationId xmlns:a16="http://schemas.microsoft.com/office/drawing/2014/main" id="{90146CAE-9C02-4687-A2A3-9DB25CD11631}"/>
              </a:ext>
            </a:extLst>
          </p:cNvPr>
          <p:cNvSpPr/>
          <p:nvPr/>
        </p:nvSpPr>
        <p:spPr bwMode="auto">
          <a:xfrm>
            <a:off x="7826719" y="6700388"/>
            <a:ext cx="1196734" cy="80531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defTabSz="115099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2517" dirty="0">
              <a:solidFill>
                <a:srgbClr val="19191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6" name="图片 25">
            <a:extLst>
              <a:ext uri="{FF2B5EF4-FFF2-40B4-BE49-F238E27FC236}">
                <a16:creationId xmlns:a16="http://schemas.microsoft.com/office/drawing/2014/main" id="{D0608B02-320D-454B-8880-BB4357629E8C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6521701" y="6714905"/>
            <a:ext cx="244531" cy="315252"/>
          </a:xfrm>
          <a:prstGeom prst="rect">
            <a:avLst/>
          </a:prstGeom>
        </p:spPr>
      </p:pic>
      <p:sp>
        <p:nvSpPr>
          <p:cNvPr id="189" name="TextBox 161">
            <a:extLst>
              <a:ext uri="{FF2B5EF4-FFF2-40B4-BE49-F238E27FC236}">
                <a16:creationId xmlns:a16="http://schemas.microsoft.com/office/drawing/2014/main" id="{6C6CBFBF-0655-47DB-B47A-45ACA88657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1014" y="6609805"/>
            <a:ext cx="1132574" cy="770404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1150933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zh-CN" sz="1385" b="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  <a:sym typeface="Helvetica Light"/>
              </a:rPr>
              <a:t>cAdvisor</a:t>
            </a:r>
            <a:endParaRPr lang="en-US" altLang="en-US" sz="1385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/>
              <a:sym typeface="Helvetica Light"/>
            </a:endParaRPr>
          </a:p>
          <a:p>
            <a:pPr defTabSz="1150933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en-US" sz="1007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  <a:sym typeface="Helvetica Light"/>
              </a:rPr>
              <a:t>用于采集单个节点的</a:t>
            </a:r>
            <a:r>
              <a:rPr lang="en-US" altLang="zh-CN" sz="1007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  <a:sym typeface="Helvetica Light"/>
              </a:rPr>
              <a:t>docker</a:t>
            </a:r>
            <a:r>
              <a:rPr lang="zh-CN" altLang="en-US" sz="1007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  <a:sym typeface="Helvetica Light"/>
              </a:rPr>
              <a:t>容器的运行情况</a:t>
            </a:r>
            <a:endParaRPr lang="en-US" altLang="en-US" sz="1007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/>
              <a:sym typeface="Helvetica Light"/>
            </a:endParaRPr>
          </a:p>
        </p:txBody>
      </p:sp>
      <p:pic>
        <p:nvPicPr>
          <p:cNvPr id="194" name="图片 193">
            <a:extLst>
              <a:ext uri="{FF2B5EF4-FFF2-40B4-BE49-F238E27FC236}">
                <a16:creationId xmlns:a16="http://schemas.microsoft.com/office/drawing/2014/main" id="{766DCD04-EDBD-4426-AF4F-B3FC5D5E23D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1529" y="7030388"/>
            <a:ext cx="201106" cy="223188"/>
          </a:xfrm>
          <a:prstGeom prst="rect">
            <a:avLst/>
          </a:prstGeom>
        </p:spPr>
      </p:pic>
      <p:sp>
        <p:nvSpPr>
          <p:cNvPr id="206" name="矩形 205">
            <a:hlinkClick r:id="rId26"/>
            <a:extLst>
              <a:ext uri="{FF2B5EF4-FFF2-40B4-BE49-F238E27FC236}">
                <a16:creationId xmlns:a16="http://schemas.microsoft.com/office/drawing/2014/main" id="{B69EF879-30A1-4FD0-B2BB-E11F6FF20649}"/>
              </a:ext>
            </a:extLst>
          </p:cNvPr>
          <p:cNvSpPr/>
          <p:nvPr/>
        </p:nvSpPr>
        <p:spPr bwMode="auto">
          <a:xfrm>
            <a:off x="6534099" y="6673709"/>
            <a:ext cx="1165438" cy="64259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defTabSz="115099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2517" dirty="0">
              <a:solidFill>
                <a:srgbClr val="19191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0" name="TextBox 40"/>
          <p:cNvSpPr txBox="1">
            <a:spLocks noChangeArrowheads="1"/>
          </p:cNvSpPr>
          <p:nvPr/>
        </p:nvSpPr>
        <p:spPr bwMode="auto">
          <a:xfrm>
            <a:off x="838219" y="5258406"/>
            <a:ext cx="1299552" cy="925382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1150933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zh-CN" sz="1385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OpenLDAP</a:t>
            </a:r>
            <a:endParaRPr lang="en-US" altLang="zh-CN" sz="1385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150933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en-US" sz="1007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用于用户创建和维护，不再需要在各个工具中单独创建用户</a:t>
            </a:r>
            <a:endParaRPr lang="en-US" altLang="en-US" sz="1007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/>
              <a:sym typeface="Helvetica Light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F64758D7-6CE4-4F0C-97A1-645E6D5A7F57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618388" y="5351022"/>
            <a:ext cx="314526" cy="238858"/>
          </a:xfrm>
          <a:prstGeom prst="rect">
            <a:avLst/>
          </a:prstGeom>
        </p:spPr>
      </p:pic>
      <p:pic>
        <p:nvPicPr>
          <p:cNvPr id="178" name="图片 177">
            <a:extLst>
              <a:ext uri="{FF2B5EF4-FFF2-40B4-BE49-F238E27FC236}">
                <a16:creationId xmlns:a16="http://schemas.microsoft.com/office/drawing/2014/main" id="{92F40BE8-39E0-4D6B-88E7-C94A2E32051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641" y="5642233"/>
            <a:ext cx="201106" cy="223188"/>
          </a:xfrm>
          <a:prstGeom prst="rect">
            <a:avLst/>
          </a:prstGeom>
        </p:spPr>
      </p:pic>
      <p:sp>
        <p:nvSpPr>
          <p:cNvPr id="179" name="矩形 178">
            <a:hlinkClick r:id="rId28"/>
            <a:extLst>
              <a:ext uri="{FF2B5EF4-FFF2-40B4-BE49-F238E27FC236}">
                <a16:creationId xmlns:a16="http://schemas.microsoft.com/office/drawing/2014/main" id="{C165BC8A-3E26-490B-9552-AAFC43246DC0}"/>
              </a:ext>
            </a:extLst>
          </p:cNvPr>
          <p:cNvSpPr/>
          <p:nvPr/>
        </p:nvSpPr>
        <p:spPr bwMode="auto">
          <a:xfrm>
            <a:off x="596101" y="5324250"/>
            <a:ext cx="1385028" cy="81438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defTabSz="115099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2517" dirty="0">
              <a:solidFill>
                <a:srgbClr val="19191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8" name="矩形 207">
            <a:hlinkClick r:id="rId29"/>
            <a:extLst>
              <a:ext uri="{FF2B5EF4-FFF2-40B4-BE49-F238E27FC236}">
                <a16:creationId xmlns:a16="http://schemas.microsoft.com/office/drawing/2014/main" id="{42B2ADB3-BC24-4A36-847F-5248F0926DCA}"/>
              </a:ext>
            </a:extLst>
          </p:cNvPr>
          <p:cNvSpPr/>
          <p:nvPr/>
        </p:nvSpPr>
        <p:spPr bwMode="auto">
          <a:xfrm>
            <a:off x="2616241" y="6687747"/>
            <a:ext cx="1317144" cy="84402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defTabSz="115099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2517" dirty="0">
              <a:solidFill>
                <a:srgbClr val="19191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17CEA83-6F04-4FF1-84F6-E18FBA65ABAA}"/>
              </a:ext>
            </a:extLst>
          </p:cNvPr>
          <p:cNvSpPr/>
          <p:nvPr/>
        </p:nvSpPr>
        <p:spPr>
          <a:xfrm>
            <a:off x="10132175" y="7890256"/>
            <a:ext cx="4386072" cy="28610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59" dirty="0"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zh-CN" altLang="en-US" sz="1259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用户名密码请联系</a:t>
            </a:r>
            <a:r>
              <a:rPr lang="en-US" altLang="zh-CN" sz="1259" dirty="0">
                <a:latin typeface="微软雅黑" panose="020B0503020204020204" pitchFamily="34" charset="-122"/>
                <a:ea typeface="微软雅黑" panose="020B0503020204020204" pitchFamily="34" charset="-122"/>
              </a:rPr>
              <a:t>Justin Wang(</a:t>
            </a:r>
            <a:r>
              <a:rPr lang="en-US" altLang="zh-CN" sz="1259" dirty="0">
                <a:latin typeface="微软雅黑" panose="020B0503020204020204" pitchFamily="34" charset="-122"/>
                <a:ea typeface="微软雅黑" panose="020B0503020204020204" pitchFamily="34" charset="-122"/>
                <a:hlinkClick r:id="rId30"/>
              </a:rPr>
              <a:t>wangziyu@cn.ibm.com</a:t>
            </a:r>
            <a:r>
              <a:rPr lang="en-US" altLang="zh-CN" sz="1259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</p:txBody>
      </p:sp>
      <p:pic>
        <p:nvPicPr>
          <p:cNvPr id="113" name="图片 112">
            <a:extLst>
              <a:ext uri="{FF2B5EF4-FFF2-40B4-BE49-F238E27FC236}">
                <a16:creationId xmlns:a16="http://schemas.microsoft.com/office/drawing/2014/main" id="{7124E388-DEDE-4685-99EE-DC5F9E461040}"/>
              </a:ext>
            </a:extLst>
      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12100629" y="1908322"/>
            <a:ext cx="268859" cy="231774"/>
          </a:xfrm>
          <a:prstGeom prst="rect">
            <a:avLst/>
          </a:prstGeom>
        </p:spPr>
      </p:pic>
      <p:sp>
        <p:nvSpPr>
          <p:cNvPr id="118" name="TextBox 161">
            <a:extLst>
              <a:ext uri="{FF2B5EF4-FFF2-40B4-BE49-F238E27FC236}">
                <a16:creationId xmlns:a16="http://schemas.microsoft.com/office/drawing/2014/main" id="{D0EA0E64-C0E5-4DAF-BF5E-6F49EA0754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284313" y="1812407"/>
            <a:ext cx="1372856" cy="770404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1150933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385" b="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  <a:sym typeface="Helvetica Light"/>
              </a:rPr>
              <a:t>Rocket.Chat</a:t>
            </a:r>
            <a:endParaRPr lang="en-US" altLang="en-US" sz="1385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/>
              <a:sym typeface="Helvetica Light"/>
            </a:endParaRPr>
          </a:p>
          <a:p>
            <a:pPr defTabSz="1150933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en-US" sz="1007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用于群组在线聊天和自动通知，还有移动端支持</a:t>
            </a:r>
            <a:endParaRPr lang="en-US" altLang="en-US" sz="1007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/>
              <a:sym typeface="Helvetica Light"/>
            </a:endParaRPr>
          </a:p>
        </p:txBody>
      </p:sp>
      <p:pic>
        <p:nvPicPr>
          <p:cNvPr id="119" name="图片 118">
            <a:extLst>
              <a:ext uri="{FF2B5EF4-FFF2-40B4-BE49-F238E27FC236}">
                <a16:creationId xmlns:a16="http://schemas.microsoft.com/office/drawing/2014/main" id="{BA426C85-DA27-4566-9496-75907FEAD10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33539" y="2188537"/>
            <a:ext cx="201106" cy="223188"/>
          </a:xfrm>
          <a:prstGeom prst="rect">
            <a:avLst/>
          </a:prstGeom>
        </p:spPr>
      </p:pic>
      <p:sp>
        <p:nvSpPr>
          <p:cNvPr id="112" name="矩形 111">
            <a:hlinkClick r:id="rId32"/>
            <a:extLst>
              <a:ext uri="{FF2B5EF4-FFF2-40B4-BE49-F238E27FC236}">
                <a16:creationId xmlns:a16="http://schemas.microsoft.com/office/drawing/2014/main" id="{A9ED8874-E727-4D16-954D-D394D235D36E}"/>
              </a:ext>
            </a:extLst>
          </p:cNvPr>
          <p:cNvSpPr/>
          <p:nvPr/>
        </p:nvSpPr>
        <p:spPr bwMode="auto">
          <a:xfrm>
            <a:off x="12076995" y="1887383"/>
            <a:ext cx="1375843" cy="65666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defTabSz="115099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2517" dirty="0">
              <a:solidFill>
                <a:srgbClr val="19191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2" name="TextBox 161">
            <a:extLst>
              <a:ext uri="{FF2B5EF4-FFF2-40B4-BE49-F238E27FC236}">
                <a16:creationId xmlns:a16="http://schemas.microsoft.com/office/drawing/2014/main" id="{A3F869EB-CFC4-436F-8452-BBC50FF2C3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54563" y="1190143"/>
            <a:ext cx="1535059" cy="983539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1150933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385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  <a:sym typeface="Helvetica Light"/>
              </a:rPr>
              <a:t>Docker Swarm Visualizer</a:t>
            </a:r>
          </a:p>
          <a:p>
            <a:pPr defTabSz="1150933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en-US" sz="1007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  <a:sym typeface="Helvetica Light"/>
              </a:rPr>
              <a:t>用于方便地查看各个</a:t>
            </a:r>
            <a:r>
              <a:rPr lang="en-US" altLang="zh-CN" sz="1007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  <a:sym typeface="Helvetica Light"/>
              </a:rPr>
              <a:t>service</a:t>
            </a:r>
            <a:r>
              <a:rPr lang="zh-CN" altLang="en-US" sz="1007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  <a:sym typeface="Helvetica Light"/>
              </a:rPr>
              <a:t>的容器启动在哪个节点上</a:t>
            </a:r>
            <a:endParaRPr lang="en-US" altLang="en-US" sz="1007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/>
              <a:sym typeface="Helvetica Light"/>
            </a:endParaRPr>
          </a:p>
        </p:txBody>
      </p:sp>
      <p:pic>
        <p:nvPicPr>
          <p:cNvPr id="133" name="图片 132">
            <a:extLst>
              <a:ext uri="{FF2B5EF4-FFF2-40B4-BE49-F238E27FC236}">
                <a16:creationId xmlns:a16="http://schemas.microsoft.com/office/drawing/2014/main" id="{8E9FFF77-E6E6-45F4-A02E-E7148C00CD7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7044" y="1595374"/>
            <a:ext cx="201106" cy="22318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01A52D5-BDFE-416E-A200-AB31EE12D276}"/>
              </a:ext>
            </a:extLst>
      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9986050" y="1286046"/>
            <a:ext cx="357702" cy="267144"/>
          </a:xfrm>
          <a:prstGeom prst="rect">
            <a:avLst/>
          </a:prstGeom>
        </p:spPr>
      </p:pic>
      <p:sp>
        <p:nvSpPr>
          <p:cNvPr id="123" name="矩形 122">
            <a:hlinkClick r:id="rId34"/>
            <a:extLst>
              <a:ext uri="{FF2B5EF4-FFF2-40B4-BE49-F238E27FC236}">
                <a16:creationId xmlns:a16="http://schemas.microsoft.com/office/drawing/2014/main" id="{4E91A70C-AAA9-49CB-AE3C-1748A101C692}"/>
              </a:ext>
            </a:extLst>
          </p:cNvPr>
          <p:cNvSpPr/>
          <p:nvPr/>
        </p:nvSpPr>
        <p:spPr bwMode="auto">
          <a:xfrm>
            <a:off x="9974185" y="1283694"/>
            <a:ext cx="1671844" cy="8531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defTabSz="115099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2517" dirty="0">
              <a:solidFill>
                <a:srgbClr val="19191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961030A8-6CAB-483C-BF23-2EE5E7A0E4ED}"/>
              </a:ext>
            </a:extLst>
          </p:cNvPr>
          <p:cNvCxnSpPr/>
          <p:nvPr/>
        </p:nvCxnSpPr>
        <p:spPr bwMode="auto">
          <a:xfrm>
            <a:off x="176253" y="994444"/>
            <a:ext cx="14210302" cy="0"/>
          </a:xfrm>
          <a:prstGeom prst="line">
            <a:avLst/>
          </a:prstGeom>
          <a:noFill/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94" name="图片 93">
            <a:extLst>
              <a:ext uri="{FF2B5EF4-FFF2-40B4-BE49-F238E27FC236}">
                <a16:creationId xmlns:a16="http://schemas.microsoft.com/office/drawing/2014/main" id="{3467742A-399D-4A16-8467-B8520FAA7589}"/>
              </a:ext>
            </a:extLst>
      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751285" y="2845084"/>
            <a:ext cx="267231" cy="261991"/>
          </a:xfrm>
          <a:prstGeom prst="rect">
            <a:avLst/>
          </a:prstGeom>
        </p:spPr>
      </p:pic>
      <p:sp>
        <p:nvSpPr>
          <p:cNvPr id="96" name="TextBox 6">
            <a:extLst>
              <a:ext uri="{FF2B5EF4-FFF2-40B4-BE49-F238E27FC236}">
                <a16:creationId xmlns:a16="http://schemas.microsoft.com/office/drawing/2014/main" id="{7A328545-A4AD-4142-9824-2B18727D9B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4250" y="2778741"/>
            <a:ext cx="1121126" cy="770404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1150933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385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  <a:sym typeface="Helvetica Light"/>
              </a:rPr>
              <a:t>Frontpage</a:t>
            </a:r>
          </a:p>
          <a:p>
            <a:pPr defTabSz="1150933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en-US" sz="1007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Helvetica Light"/>
              </a:rPr>
              <a:t>将所有工具的入口在一页显示，方便使用</a:t>
            </a:r>
            <a:endParaRPr lang="en-US" altLang="en-US" sz="1007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/>
              <a:sym typeface="Helvetica Light"/>
            </a:endParaRPr>
          </a:p>
        </p:txBody>
      </p:sp>
      <p:pic>
        <p:nvPicPr>
          <p:cNvPr id="99" name="图片 98">
            <a:extLst>
              <a:ext uri="{FF2B5EF4-FFF2-40B4-BE49-F238E27FC236}">
                <a16:creationId xmlns:a16="http://schemas.microsoft.com/office/drawing/2014/main" id="{594E25B7-E916-46A1-9B4E-DD29A16E397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348" y="3171869"/>
            <a:ext cx="201106" cy="223188"/>
          </a:xfrm>
          <a:prstGeom prst="rect">
            <a:avLst/>
          </a:prstGeom>
        </p:spPr>
      </p:pic>
      <p:sp>
        <p:nvSpPr>
          <p:cNvPr id="100" name="矩形 99">
            <a:hlinkClick r:id="rId36"/>
            <a:extLst>
              <a:ext uri="{FF2B5EF4-FFF2-40B4-BE49-F238E27FC236}">
                <a16:creationId xmlns:a16="http://schemas.microsoft.com/office/drawing/2014/main" id="{32F7FCC5-049D-44EC-ACB2-5020DBEE691B}"/>
              </a:ext>
            </a:extLst>
          </p:cNvPr>
          <p:cNvSpPr/>
          <p:nvPr/>
        </p:nvSpPr>
        <p:spPr bwMode="auto">
          <a:xfrm>
            <a:off x="728676" y="2822678"/>
            <a:ext cx="1228057" cy="66815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defTabSz="115099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2517" dirty="0">
              <a:solidFill>
                <a:srgbClr val="19191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0B6A5DF-5537-433D-A7BE-52181210F3B3}"/>
              </a:ext>
            </a:extLst>
          </p:cNvPr>
          <p:cNvPicPr>
            <a:picLocks noChangeAspect="1"/>
          </p:cNvPicPr>
          <p:nvPr/>
        </p:nvPicPr>
        <p:blipFill>
          <a:blip r:embed="rId37"/>
          <a:stretch>
            <a:fillRect/>
          </a:stretch>
        </p:blipFill>
        <p:spPr>
          <a:xfrm>
            <a:off x="10825615" y="6708272"/>
            <a:ext cx="239991" cy="2372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4A9D1C39-8092-4D78-BE44-93743C4A4A8C}"/>
              </a:ext>
            </a:extLst>
          </p:cNvPr>
          <p:cNvPicPr>
            <a:picLocks noChangeAspect="1"/>
          </p:cNvPicPr>
          <p:nvPr/>
        </p:nvPicPr>
        <p:blipFill>
          <a:blip r:embed="rId38"/>
          <a:stretch>
            <a:fillRect/>
          </a:stretch>
        </p:blipFill>
        <p:spPr>
          <a:xfrm>
            <a:off x="9504166" y="6717256"/>
            <a:ext cx="256503" cy="261566"/>
          </a:xfrm>
          <a:prstGeom prst="rect">
            <a:avLst/>
          </a:prstGeom>
        </p:spPr>
      </p:pic>
      <p:sp>
        <p:nvSpPr>
          <p:cNvPr id="102" name="TextBox 161">
            <a:extLst>
              <a:ext uri="{FF2B5EF4-FFF2-40B4-BE49-F238E27FC236}">
                <a16:creationId xmlns:a16="http://schemas.microsoft.com/office/drawing/2014/main" id="{1B586853-5ED3-4034-990A-4051F70169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01755" y="6637849"/>
            <a:ext cx="1103446" cy="925382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1150933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385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  <a:sym typeface="Helvetica Light"/>
              </a:rPr>
              <a:t>ELK</a:t>
            </a:r>
          </a:p>
          <a:p>
            <a:pPr defTabSz="1150933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en-US" sz="1007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  <a:sym typeface="Helvetica Light"/>
              </a:rPr>
              <a:t>用于收集和监控整个</a:t>
            </a:r>
            <a:r>
              <a:rPr lang="en-US" altLang="zh-CN" sz="1007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  <a:sym typeface="Helvetica Light"/>
              </a:rPr>
              <a:t>docker swarm</a:t>
            </a:r>
            <a:r>
              <a:rPr lang="zh-CN" altLang="en-US" sz="1007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  <a:sym typeface="Helvetica Light"/>
              </a:rPr>
              <a:t>集群容器的日志</a:t>
            </a:r>
            <a:endParaRPr lang="en-US" altLang="en-US" sz="1007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/>
              <a:sym typeface="Helvetica Light"/>
            </a:endParaRPr>
          </a:p>
        </p:txBody>
      </p:sp>
      <p:pic>
        <p:nvPicPr>
          <p:cNvPr id="103" name="图片 102">
            <a:extLst>
              <a:ext uri="{FF2B5EF4-FFF2-40B4-BE49-F238E27FC236}">
                <a16:creationId xmlns:a16="http://schemas.microsoft.com/office/drawing/2014/main" id="{4FDF411D-F42D-426A-B2DD-B2BC1D4FF97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5058" y="7015147"/>
            <a:ext cx="201106" cy="223188"/>
          </a:xfrm>
          <a:prstGeom prst="rect">
            <a:avLst/>
          </a:prstGeom>
        </p:spPr>
      </p:pic>
      <p:sp>
        <p:nvSpPr>
          <p:cNvPr id="105" name="矩形 104">
            <a:hlinkClick r:id="rId39"/>
            <a:extLst>
              <a:ext uri="{FF2B5EF4-FFF2-40B4-BE49-F238E27FC236}">
                <a16:creationId xmlns:a16="http://schemas.microsoft.com/office/drawing/2014/main" id="{D05F0B0B-5FBA-4B35-A21D-124A9B8C49AF}"/>
              </a:ext>
            </a:extLst>
          </p:cNvPr>
          <p:cNvSpPr/>
          <p:nvPr/>
        </p:nvSpPr>
        <p:spPr bwMode="auto">
          <a:xfrm>
            <a:off x="10825615" y="6687473"/>
            <a:ext cx="1196734" cy="80531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defTabSz="115099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2517" dirty="0">
              <a:solidFill>
                <a:srgbClr val="19191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7" name="TextBox 161">
            <a:extLst>
              <a:ext uri="{FF2B5EF4-FFF2-40B4-BE49-F238E27FC236}">
                <a16:creationId xmlns:a16="http://schemas.microsoft.com/office/drawing/2014/main" id="{EE9F8DEA-D59F-4CEE-9F5C-CFFF831A7A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02510" y="6628702"/>
            <a:ext cx="1132574" cy="770404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1150933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zh-CN" sz="1385" b="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  <a:sym typeface="Helvetica Light"/>
              </a:rPr>
              <a:t>Logspout</a:t>
            </a:r>
            <a:endParaRPr lang="en-US" altLang="en-US" sz="1385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/>
              <a:sym typeface="Helvetica Light"/>
            </a:endParaRPr>
          </a:p>
          <a:p>
            <a:pPr defTabSz="1150933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en-US" sz="1007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  <a:sym typeface="Helvetica Light"/>
              </a:rPr>
              <a:t>用于采集单个节点的</a:t>
            </a:r>
            <a:r>
              <a:rPr lang="en-US" altLang="zh-CN" sz="1007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  <a:sym typeface="Helvetica Light"/>
              </a:rPr>
              <a:t>docker</a:t>
            </a:r>
            <a:r>
              <a:rPr lang="zh-CN" altLang="en-US" sz="1007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  <a:sym typeface="Helvetica Light"/>
              </a:rPr>
              <a:t>容器的日志</a:t>
            </a:r>
            <a:endParaRPr lang="en-US" altLang="en-US" sz="1007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/>
              <a:sym typeface="Helvetica Light"/>
            </a:endParaRPr>
          </a:p>
        </p:txBody>
      </p:sp>
      <p:sp>
        <p:nvSpPr>
          <p:cNvPr id="108" name="TextBox 161">
            <a:extLst>
              <a:ext uri="{FF2B5EF4-FFF2-40B4-BE49-F238E27FC236}">
                <a16:creationId xmlns:a16="http://schemas.microsoft.com/office/drawing/2014/main" id="{B849CA65-5646-4611-BE99-E7FF8195A1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01941" y="2554056"/>
            <a:ext cx="1372856" cy="925382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1150933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385" b="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  <a:sym typeface="Helvetica Light"/>
              </a:rPr>
              <a:t>Hubot</a:t>
            </a:r>
            <a:endParaRPr lang="en-US" altLang="en-US" sz="1385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/>
              <a:sym typeface="Helvetica Light"/>
            </a:endParaRPr>
          </a:p>
          <a:p>
            <a:pPr defTabSz="1150933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en-US" sz="1007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  <a:sym typeface="Helvetica Light"/>
              </a:rPr>
              <a:t>基于</a:t>
            </a:r>
            <a:r>
              <a:rPr lang="en-US" altLang="zh-CN" sz="1007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  <a:sym typeface="Helvetica Light"/>
              </a:rPr>
              <a:t>RocketChat</a:t>
            </a:r>
            <a:r>
              <a:rPr lang="zh-CN" altLang="en-US" sz="1007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  <a:sym typeface="Helvetica Light"/>
              </a:rPr>
              <a:t>的机器人，支持如</a:t>
            </a:r>
            <a:r>
              <a:rPr lang="en-US" altLang="zh-CN" sz="1007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  <a:sym typeface="Helvetica Light"/>
              </a:rPr>
              <a:t>docker</a:t>
            </a:r>
            <a:r>
              <a:rPr lang="zh-CN" altLang="en-US" sz="1007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  <a:sym typeface="Helvetica Light"/>
              </a:rPr>
              <a:t>，</a:t>
            </a:r>
            <a:r>
              <a:rPr lang="en-US" altLang="zh-CN" sz="1007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  <a:sym typeface="Helvetica Light"/>
              </a:rPr>
              <a:t>Jenkins</a:t>
            </a:r>
            <a:r>
              <a:rPr lang="zh-CN" altLang="en-US" sz="1007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  <a:sym typeface="Helvetica Light"/>
              </a:rPr>
              <a:t>等工具的基本操作</a:t>
            </a:r>
            <a:endParaRPr lang="en-US" altLang="en-US" sz="1007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/>
              <a:sym typeface="Helvetica Light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B51E153B-1C29-45D9-A1D0-35E9002018E7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1004" y="2602549"/>
            <a:ext cx="299041" cy="299041"/>
          </a:xfrm>
          <a:prstGeom prst="rect">
            <a:avLst/>
          </a:prstGeom>
        </p:spPr>
      </p:pic>
      <p:sp>
        <p:nvSpPr>
          <p:cNvPr id="109" name="TextBox 6">
            <a:extLst>
              <a:ext uri="{FF2B5EF4-FFF2-40B4-BE49-F238E27FC236}">
                <a16:creationId xmlns:a16="http://schemas.microsoft.com/office/drawing/2014/main" id="{5C7137DA-3CD9-4AB9-AEB5-66A86E1D70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0362" y="1188470"/>
            <a:ext cx="1443586" cy="615425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1150933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385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  <a:sym typeface="Helvetica Light"/>
              </a:rPr>
              <a:t>draw.io</a:t>
            </a:r>
          </a:p>
          <a:p>
            <a:pPr defTabSz="1150933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en-US" sz="1007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  <a:sym typeface="Helvetica Light"/>
              </a:rPr>
              <a:t>作图工具，用于需求文档记录</a:t>
            </a:r>
            <a:endParaRPr lang="en-US" altLang="en-US" sz="1007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/>
              <a:sym typeface="Helvetica Light"/>
            </a:endParaRPr>
          </a:p>
        </p:txBody>
      </p:sp>
      <p:pic>
        <p:nvPicPr>
          <p:cNvPr id="120" name="图片 119">
            <a:extLst>
              <a:ext uri="{FF2B5EF4-FFF2-40B4-BE49-F238E27FC236}">
                <a16:creationId xmlns:a16="http://schemas.microsoft.com/office/drawing/2014/main" id="{477ED70B-253B-467F-AC32-2AAC82129E5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460" y="1581598"/>
            <a:ext cx="201106" cy="223188"/>
          </a:xfrm>
          <a:prstGeom prst="rect">
            <a:avLst/>
          </a:prstGeom>
        </p:spPr>
      </p:pic>
      <p:sp>
        <p:nvSpPr>
          <p:cNvPr id="122" name="矩形 121">
            <a:hlinkClick r:id="rId41"/>
            <a:extLst>
              <a:ext uri="{FF2B5EF4-FFF2-40B4-BE49-F238E27FC236}">
                <a16:creationId xmlns:a16="http://schemas.microsoft.com/office/drawing/2014/main" id="{747E6B77-1EE8-4E9A-BEEC-799410A80BB7}"/>
              </a:ext>
            </a:extLst>
          </p:cNvPr>
          <p:cNvSpPr/>
          <p:nvPr/>
        </p:nvSpPr>
        <p:spPr bwMode="auto">
          <a:xfrm>
            <a:off x="1736705" y="1236439"/>
            <a:ext cx="1475483" cy="53039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defTabSz="115099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2517" dirty="0">
              <a:solidFill>
                <a:srgbClr val="19191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826472DA-D36D-4197-ADC8-793B33C7A552}"/>
              </a:ext>
            </a:extLst>
          </p:cNvPr>
          <p:cNvPicPr>
            <a:picLocks noChangeAspect="1"/>
          </p:cNvPicPr>
          <p:nvPr/>
        </p:nvPicPr>
        <p:blipFill>
          <a:blip r:embed="rId42"/>
          <a:stretch>
            <a:fillRect/>
          </a:stretch>
        </p:blipFill>
        <p:spPr>
          <a:xfrm>
            <a:off x="1745155" y="1232123"/>
            <a:ext cx="300314" cy="300314"/>
          </a:xfrm>
          <a:prstGeom prst="rect">
            <a:avLst/>
          </a:prstGeom>
        </p:spPr>
      </p:pic>
      <p:sp>
        <p:nvSpPr>
          <p:cNvPr id="111" name="TextBox 6">
            <a:extLst>
              <a:ext uri="{FF2B5EF4-FFF2-40B4-BE49-F238E27FC236}">
                <a16:creationId xmlns:a16="http://schemas.microsoft.com/office/drawing/2014/main" id="{73BC0994-8206-4A52-A0DE-100EA82AEA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9710" y="5364219"/>
            <a:ext cx="1443586" cy="925382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1150933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385" b="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  <a:sym typeface="Helvetica Light"/>
              </a:rPr>
              <a:t>Kanboard</a:t>
            </a:r>
            <a:endParaRPr lang="en-US" altLang="en-US" sz="1385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/>
              <a:sym typeface="Helvetica Light"/>
            </a:endParaRPr>
          </a:p>
          <a:p>
            <a:pPr defTabSz="1150933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en-US" sz="1007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  <a:sym typeface="Helvetica Light"/>
              </a:rPr>
              <a:t>看板工具，用于产品规划故事墙，也可用于敏捷的</a:t>
            </a:r>
            <a:r>
              <a:rPr lang="en-US" altLang="zh-CN" sz="1007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  <a:sym typeface="Helvetica Light"/>
              </a:rPr>
              <a:t>kanban</a:t>
            </a:r>
            <a:r>
              <a:rPr lang="zh-CN" altLang="en-US" sz="1007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  <a:sym typeface="Helvetica Light"/>
              </a:rPr>
              <a:t>的实现</a:t>
            </a:r>
            <a:endParaRPr lang="en-US" altLang="en-US" sz="1007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/>
              <a:sym typeface="Helvetica Light"/>
            </a:endParaRPr>
          </a:p>
        </p:txBody>
      </p:sp>
      <p:pic>
        <p:nvPicPr>
          <p:cNvPr id="131" name="图片 130">
            <a:extLst>
              <a:ext uri="{FF2B5EF4-FFF2-40B4-BE49-F238E27FC236}">
                <a16:creationId xmlns:a16="http://schemas.microsoft.com/office/drawing/2014/main" id="{7C7F7151-D6DB-4E66-972E-581FE5B9466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9808" y="5757347"/>
            <a:ext cx="201106" cy="223188"/>
          </a:xfrm>
          <a:prstGeom prst="rect">
            <a:avLst/>
          </a:prstGeom>
        </p:spPr>
      </p:pic>
      <p:sp>
        <p:nvSpPr>
          <p:cNvPr id="137" name="矩形 136">
            <a:hlinkClick r:id="rId43"/>
            <a:extLst>
              <a:ext uri="{FF2B5EF4-FFF2-40B4-BE49-F238E27FC236}">
                <a16:creationId xmlns:a16="http://schemas.microsoft.com/office/drawing/2014/main" id="{B0F32591-2A32-49CD-88DE-DE360F095CF4}"/>
              </a:ext>
            </a:extLst>
          </p:cNvPr>
          <p:cNvSpPr/>
          <p:nvPr/>
        </p:nvSpPr>
        <p:spPr bwMode="auto">
          <a:xfrm>
            <a:off x="2341383" y="5399648"/>
            <a:ext cx="1569527" cy="8303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defTabSz="115099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2517" dirty="0">
              <a:solidFill>
                <a:srgbClr val="19191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CEF0672B-AA43-401E-A685-6E2639D7D1C9}"/>
              </a:ext>
            </a:extLst>
          </p:cNvPr>
          <p:cNvPicPr>
            <a:picLocks noChangeAspect="1"/>
          </p:cNvPicPr>
          <p:nvPr/>
        </p:nvPicPr>
        <p:blipFill>
          <a:blip r:embed="rId44"/>
          <a:stretch>
            <a:fillRect/>
          </a:stretch>
        </p:blipFill>
        <p:spPr>
          <a:xfrm>
            <a:off x="2405860" y="5446645"/>
            <a:ext cx="266058" cy="206934"/>
          </a:xfrm>
          <a:prstGeom prst="rect">
            <a:avLst/>
          </a:prstGeom>
        </p:spPr>
      </p:pic>
      <p:sp>
        <p:nvSpPr>
          <p:cNvPr id="138" name="TextBox 6">
            <a:extLst>
              <a:ext uri="{FF2B5EF4-FFF2-40B4-BE49-F238E27FC236}">
                <a16:creationId xmlns:a16="http://schemas.microsoft.com/office/drawing/2014/main" id="{E1BA5F8E-D9F7-4024-B7CD-BD9D866AD9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6106" y="1189795"/>
            <a:ext cx="1214436" cy="622030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1150933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zh-CN" sz="1385" b="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  <a:sym typeface="Helvetica Light"/>
              </a:rPr>
              <a:t>Nextcloud</a:t>
            </a:r>
            <a:endParaRPr lang="en-US" altLang="en-US" sz="1385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/>
              <a:sym typeface="Helvetica Light"/>
            </a:endParaRPr>
          </a:p>
          <a:p>
            <a:pPr defTabSz="1150933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en-US" sz="1050" dirty="0"/>
              <a:t>私有云存储网盘，</a:t>
            </a:r>
            <a:r>
              <a:rPr lang="zh-CN" altLang="en-US" sz="1007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  <a:sym typeface="Helvetica Light"/>
              </a:rPr>
              <a:t>用于存储项目文档</a:t>
            </a:r>
            <a:endParaRPr lang="en-US" altLang="en-US" sz="1007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/>
              <a:sym typeface="Helvetica Light"/>
            </a:endParaRPr>
          </a:p>
        </p:txBody>
      </p:sp>
      <p:pic>
        <p:nvPicPr>
          <p:cNvPr id="139" name="图片 138">
            <a:extLst>
              <a:ext uri="{FF2B5EF4-FFF2-40B4-BE49-F238E27FC236}">
                <a16:creationId xmlns:a16="http://schemas.microsoft.com/office/drawing/2014/main" id="{6EB2B602-627A-476D-ABC2-D4646BEC21B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6204" y="1582923"/>
            <a:ext cx="201106" cy="223188"/>
          </a:xfrm>
          <a:prstGeom prst="rect">
            <a:avLst/>
          </a:prstGeom>
        </p:spPr>
      </p:pic>
      <p:sp>
        <p:nvSpPr>
          <p:cNvPr id="143" name="矩形 142">
            <a:hlinkClick r:id="rId45"/>
            <a:extLst>
              <a:ext uri="{FF2B5EF4-FFF2-40B4-BE49-F238E27FC236}">
                <a16:creationId xmlns:a16="http://schemas.microsoft.com/office/drawing/2014/main" id="{F9FB683C-2512-490C-8EC3-BA41D1BEE267}"/>
              </a:ext>
            </a:extLst>
          </p:cNvPr>
          <p:cNvSpPr/>
          <p:nvPr/>
        </p:nvSpPr>
        <p:spPr bwMode="auto">
          <a:xfrm>
            <a:off x="3470897" y="1235614"/>
            <a:ext cx="1367281" cy="53039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defTabSz="115099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2517" dirty="0">
              <a:solidFill>
                <a:srgbClr val="19191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179E6B50-539C-4529-8B03-BD8ECECB2467}"/>
              </a:ext>
            </a:extLst>
          </p:cNvPr>
          <p:cNvPicPr>
            <a:picLocks noChangeAspect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4161" y="1229870"/>
            <a:ext cx="403774" cy="286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699836"/>
      </p:ext>
    </p:extLst>
  </p:cSld>
  <p:clrMapOvr>
    <a:masterClrMapping/>
  </p:clrMapOvr>
</p:sld>
</file>

<file path=ppt/theme/theme1.xml><?xml version="1.0" encoding="utf-8"?>
<a:theme xmlns:a="http://schemas.openxmlformats.org/drawingml/2006/main" name="1_10 September 2009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ustom 6">
      <a:majorFont>
        <a:latin typeface="HelveticaNeueLT Std"/>
        <a:ea typeface=""/>
        <a:cs typeface=""/>
      </a:majorFont>
      <a:minorFont>
        <a:latin typeface="HelveticaNeueLT St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>
            <a:lumMod val="90000"/>
          </a:schemeClr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000" b="0" i="0" u="none" strike="noStrike" cap="none" normalizeH="0" baseline="0" smtClean="0">
            <a:ln>
              <a:noFill/>
            </a:ln>
            <a:solidFill>
              <a:srgbClr val="191919"/>
            </a:solidFill>
            <a:effectLst/>
            <a:latin typeface="HelvNeue Light for IBM" pitchFamily="34" charset="0"/>
          </a:defRPr>
        </a:defPPr>
      </a:lstStyle>
    </a:spDef>
    <a:lnDef>
      <a:spPr bwMode="auto">
        <a:noFill/>
        <a:ln w="9525" cap="flat" cmpd="sng" algn="ctr">
          <a:solidFill>
            <a:srgbClr val="5B9BD5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10 September 2009 1">
        <a:dk1>
          <a:srgbClr val="6D6E70"/>
        </a:dk1>
        <a:lt1>
          <a:srgbClr val="FFFFFF"/>
        </a:lt1>
        <a:dk2>
          <a:srgbClr val="191919"/>
        </a:dk2>
        <a:lt2>
          <a:srgbClr val="B2B2B2"/>
        </a:lt2>
        <a:accent1>
          <a:srgbClr val="00B0DA"/>
        </a:accent1>
        <a:accent2>
          <a:srgbClr val="00B0DA"/>
        </a:accent2>
        <a:accent3>
          <a:srgbClr val="FFFFFF"/>
        </a:accent3>
        <a:accent4>
          <a:srgbClr val="5C5D5F"/>
        </a:accent4>
        <a:accent5>
          <a:srgbClr val="AAD4EA"/>
        </a:accent5>
        <a:accent6>
          <a:srgbClr val="009FC5"/>
        </a:accent6>
        <a:hlink>
          <a:srgbClr val="00B0DA"/>
        </a:hlink>
        <a:folHlink>
          <a:srgbClr val="AB1A8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</TotalTime>
  <Words>373</Words>
  <Application>Microsoft Office PowerPoint</Application>
  <PresentationFormat>自定义</PresentationFormat>
  <Paragraphs>48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1" baseType="lpstr">
      <vt:lpstr>Helvetica Light</vt:lpstr>
      <vt:lpstr>HelveticaNeueLT Std</vt:lpstr>
      <vt:lpstr>HelvNeue Light for IBM</vt:lpstr>
      <vt:lpstr>等线</vt:lpstr>
      <vt:lpstr>微软雅黑</vt:lpstr>
      <vt:lpstr>Arial</vt:lpstr>
      <vt:lpstr>Calibri</vt:lpstr>
      <vt:lpstr>Symbol</vt:lpstr>
      <vt:lpstr>Wingdings</vt:lpstr>
      <vt:lpstr>1_10 September 2009</vt:lpstr>
      <vt:lpstr>项目或小型组织级DevOps Pipeline；全部基于开源免费产品；点击带“小手”图标的工具可以看到部署在DST Bluezone的demo*；提供一键式本地安装包(点击下载)，包含基本的工具间集成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Justin Wang</dc:creator>
  <cp:lastModifiedBy>Wang Justin</cp:lastModifiedBy>
  <cp:revision>55</cp:revision>
  <dcterms:created xsi:type="dcterms:W3CDTF">2017-10-23T06:27:12Z</dcterms:created>
  <dcterms:modified xsi:type="dcterms:W3CDTF">2018-07-02T18:59:11Z</dcterms:modified>
</cp:coreProperties>
</file>