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Average"/>
      <p:regular r:id="rId23"/>
    </p:embeddedFont>
    <p:embeddedFont>
      <p:font typeface="Oswald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Justine Ribas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Oswald-regular.fntdata"/><Relationship Id="rId23" Type="http://schemas.openxmlformats.org/officeDocument/2006/relationships/font" Target="fonts/Average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25" Type="http://schemas.openxmlformats.org/officeDocument/2006/relationships/font" Target="fonts/Oswald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3-10-09T09:04:25.653">
    <p:pos x="6000" y="0"/>
    <p:text>Rendu par mail sous une archive
Nom : IA_Nom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9223d3464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9223d3464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91f89fff0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91f89fff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9223d3464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9223d3464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89f622be08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89f622be08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92074e4af5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92074e4af5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89f622be08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89f622be0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89f622be08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89f622be08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89f622be08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89f622be08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89f622be08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89f622be08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89f622be08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89f622be08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89f622be08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89f622be08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89f622be08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89f622be08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89f622be08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89f622be08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89f622be08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89f622be08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92074e4af5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92074e4af5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comments" Target="../comments/comment1.xml"/><Relationship Id="rId4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5.png"/><Relationship Id="rId5" Type="http://schemas.openxmlformats.org/officeDocument/2006/relationships/image" Target="../media/image14.png"/><Relationship Id="rId6" Type="http://schemas.openxmlformats.org/officeDocument/2006/relationships/image" Target="../media/image6.png"/><Relationship Id="rId7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0" y="990800"/>
            <a:ext cx="81420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JCS: An Explainable COVID-19 Diagnosis System by Joint Classification and Segmentation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5"/>
            <a:ext cx="7801500" cy="11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AI based image processing - 2023/2024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</a:t>
            </a:r>
            <a:r>
              <a:rPr lang="fr"/>
              <a:t>avid Lasgleizes et Justine Ribas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3ème année du </a:t>
            </a:r>
            <a:r>
              <a:rPr lang="fr"/>
              <a:t>cycle</a:t>
            </a:r>
            <a:r>
              <a:rPr lang="fr"/>
              <a:t> ingénieur </a:t>
            </a:r>
            <a:r>
              <a:rPr lang="fr"/>
              <a:t>CYTech</a:t>
            </a:r>
            <a:r>
              <a:rPr lang="fr"/>
              <a:t>, option Intelligence Artificielle</a:t>
            </a:r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1250" y="2348825"/>
            <a:ext cx="1135800" cy="11358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3"/>
          <p:cNvSpPr txBox="1"/>
          <p:nvPr>
            <p:ph idx="12" type="sldNum"/>
          </p:nvPr>
        </p:nvSpPr>
        <p:spPr>
          <a:xfrm>
            <a:off x="836060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2500"/>
              <a:t>Application : Segmentation par seuillage de l’histogramme en 2 classes</a:t>
            </a:r>
            <a:endParaRPr sz="2500"/>
          </a:p>
        </p:txBody>
      </p:sp>
      <p:sp>
        <p:nvSpPr>
          <p:cNvPr id="146" name="Google Shape;146;p2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47" name="Google Shape;14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8400" y="2927525"/>
            <a:ext cx="4567195" cy="175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8400" y="1193451"/>
            <a:ext cx="4567201" cy="17340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Application : Segmentation par Kmeans en 4 classes</a:t>
            </a:r>
            <a:endParaRPr/>
          </a:p>
        </p:txBody>
      </p:sp>
      <p:sp>
        <p:nvSpPr>
          <p:cNvPr id="154" name="Google Shape;15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56" name="Google Shape;15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82175"/>
            <a:ext cx="4140825" cy="29570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1475" y="1382175"/>
            <a:ext cx="4140825" cy="295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Application : Labellisation</a:t>
            </a:r>
            <a:endParaRPr/>
          </a:p>
        </p:txBody>
      </p:sp>
      <p:sp>
        <p:nvSpPr>
          <p:cNvPr id="163" name="Google Shape;163;p2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64" name="Google Shape;16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4125" y="1534875"/>
            <a:ext cx="5035750" cy="280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Conclusion et Perspectives</a:t>
            </a:r>
            <a:endParaRPr/>
          </a:p>
        </p:txBody>
      </p:sp>
      <p:sp>
        <p:nvSpPr>
          <p:cNvPr id="170" name="Google Shape;170;p2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Conclusion</a:t>
            </a:r>
            <a:endParaRPr/>
          </a:p>
        </p:txBody>
      </p:sp>
      <p:sp>
        <p:nvSpPr>
          <p:cNvPr id="176" name="Google Shape;17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La méthode JCS permet une détermination et plus rapide et plus efficace.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En effet, on passe d’un diagnostique de 20 min à un diagnostic de 20 secondes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La méthode donne des meilleurs résultats et performances que les autres méthodes testées</a:t>
            </a:r>
            <a:endParaRPr/>
          </a:p>
        </p:txBody>
      </p:sp>
      <p:sp>
        <p:nvSpPr>
          <p:cNvPr id="177" name="Google Shape;177;p2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7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Références</a:t>
            </a:r>
            <a:endParaRPr/>
          </a:p>
        </p:txBody>
      </p:sp>
      <p:sp>
        <p:nvSpPr>
          <p:cNvPr id="183" name="Google Shape;183;p2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Références</a:t>
            </a:r>
            <a:endParaRPr/>
          </a:p>
        </p:txBody>
      </p:sp>
      <p:sp>
        <p:nvSpPr>
          <p:cNvPr id="189" name="Google Shape;189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Y. -H. Wu et al., "JCS: An Explainable COVID-19 Diagnosis System by Joint Classification and Segmentation," in IEEE Transactions on Image Processing, vol. 30, pp. 3113-3126, 2021, doi: 10.1109/TIP.2021.3058783.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https://www.info-radiologie.ch/poumon.php</a:t>
            </a:r>
            <a:endParaRPr/>
          </a:p>
        </p:txBody>
      </p:sp>
      <p:sp>
        <p:nvSpPr>
          <p:cNvPr id="190" name="Google Shape;190;p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Sommaire</a:t>
            </a:r>
            <a:endParaRPr/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Contexte du sujet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Explication de la méthode utilisée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fr"/>
              <a:t>Explication JCS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fr"/>
              <a:t>Classification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fr"/>
              <a:t>Segmentation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fr"/>
              <a:t>Application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Conclusion et Perspectives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Références</a:t>
            </a:r>
            <a:endParaRPr/>
          </a:p>
        </p:txBody>
      </p:sp>
      <p:sp>
        <p:nvSpPr>
          <p:cNvPr id="69" name="Google Shape;69;p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Contexte du sujet</a:t>
            </a:r>
            <a:endParaRPr/>
          </a:p>
        </p:txBody>
      </p:sp>
      <p:sp>
        <p:nvSpPr>
          <p:cNvPr id="75" name="Google Shape;75;p1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Contexte</a:t>
            </a:r>
            <a:r>
              <a:rPr lang="fr"/>
              <a:t> du sujet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Pour détecter les cas de </a:t>
            </a:r>
            <a:r>
              <a:rPr b="1" lang="fr"/>
              <a:t>COVID 19</a:t>
            </a:r>
            <a:r>
              <a:rPr lang="fr"/>
              <a:t>, le </a:t>
            </a:r>
            <a:r>
              <a:rPr b="1" lang="fr"/>
              <a:t>test PCR</a:t>
            </a:r>
            <a:r>
              <a:rPr lang="fr"/>
              <a:t> n’est pas assez sensible et ne permet pas de détecter les cas précoces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=&gt; Le </a:t>
            </a:r>
            <a:r>
              <a:rPr b="1" lang="fr"/>
              <a:t>scanne</a:t>
            </a:r>
            <a:r>
              <a:rPr b="1" lang="fr"/>
              <a:t> de poumons</a:t>
            </a:r>
            <a:r>
              <a:rPr lang="fr"/>
              <a:t> est un outils complémentaire précieux.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Cependant cet examen est long à réaliser (environ 20 minutes par cas).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=&gt; Développer une solution automatisée avec une technique de </a:t>
            </a:r>
            <a:r>
              <a:rPr b="1" lang="fr"/>
              <a:t>Joint Classification and Segmentation</a:t>
            </a:r>
            <a:r>
              <a:rPr lang="fr"/>
              <a:t> (JCS)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0100" y="3645524"/>
            <a:ext cx="1940374" cy="119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35798" y="3645525"/>
            <a:ext cx="2136752" cy="119797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/>
          <p:nvPr/>
        </p:nvSpPr>
        <p:spPr>
          <a:xfrm>
            <a:off x="6225088" y="4113863"/>
            <a:ext cx="506100" cy="261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5" name="Google Shape;85;p16"/>
          <p:cNvSpPr/>
          <p:nvPr/>
        </p:nvSpPr>
        <p:spPr>
          <a:xfrm>
            <a:off x="8392875" y="4106625"/>
            <a:ext cx="293700" cy="375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6" name="Google Shape;86;p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Explication de la méthode utilisée</a:t>
            </a:r>
            <a:endParaRPr/>
          </a:p>
        </p:txBody>
      </p:sp>
      <p:sp>
        <p:nvSpPr>
          <p:cNvPr id="92" name="Google Shape;92;p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Principe de la méthode JCS </a:t>
            </a:r>
            <a:endParaRPr/>
          </a:p>
        </p:txBody>
      </p:sp>
      <p:grpSp>
        <p:nvGrpSpPr>
          <p:cNvPr id="98" name="Google Shape;98;p18"/>
          <p:cNvGrpSpPr/>
          <p:nvPr/>
        </p:nvGrpSpPr>
        <p:grpSpPr>
          <a:xfrm>
            <a:off x="748500" y="1290050"/>
            <a:ext cx="7646987" cy="3362225"/>
            <a:chOff x="748500" y="1290050"/>
            <a:chExt cx="7646987" cy="3362225"/>
          </a:xfrm>
        </p:grpSpPr>
        <p:pic>
          <p:nvPicPr>
            <p:cNvPr id="99" name="Google Shape;99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48500" y="1290050"/>
              <a:ext cx="4811225" cy="33622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0" name="Google Shape;100;p18"/>
            <p:cNvSpPr/>
            <p:nvPr/>
          </p:nvSpPr>
          <p:spPr>
            <a:xfrm>
              <a:off x="5652363" y="2041075"/>
              <a:ext cx="489900" cy="2532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verage"/>
                <a:ea typeface="Average"/>
                <a:cs typeface="Average"/>
                <a:sym typeface="Average"/>
              </a:endParaRPr>
            </a:p>
          </p:txBody>
        </p:sp>
        <p:sp>
          <p:nvSpPr>
            <p:cNvPr id="101" name="Google Shape;101;p18"/>
            <p:cNvSpPr/>
            <p:nvPr/>
          </p:nvSpPr>
          <p:spPr>
            <a:xfrm>
              <a:off x="5652363" y="3597725"/>
              <a:ext cx="489900" cy="2532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verage"/>
                <a:ea typeface="Average"/>
                <a:cs typeface="Average"/>
                <a:sym typeface="Average"/>
              </a:endParaRPr>
            </a:p>
          </p:txBody>
        </p:sp>
        <p:sp>
          <p:nvSpPr>
            <p:cNvPr id="102" name="Google Shape;102;p18"/>
            <p:cNvSpPr txBox="1"/>
            <p:nvPr/>
          </p:nvSpPr>
          <p:spPr>
            <a:xfrm>
              <a:off x="6234888" y="1798225"/>
              <a:ext cx="21606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800">
                  <a:solidFill>
                    <a:schemeClr val="accent3"/>
                  </a:solidFill>
                  <a:latin typeface="Average"/>
                  <a:ea typeface="Average"/>
                  <a:cs typeface="Average"/>
                  <a:sym typeface="Average"/>
                </a:rPr>
                <a:t>Détecter un cas de COVID-19</a:t>
              </a:r>
              <a:endParaRPr>
                <a:latin typeface="Average"/>
                <a:ea typeface="Average"/>
                <a:cs typeface="Average"/>
                <a:sym typeface="Average"/>
              </a:endParaRPr>
            </a:p>
          </p:txBody>
        </p:sp>
        <p:sp>
          <p:nvSpPr>
            <p:cNvPr id="103" name="Google Shape;103;p18"/>
            <p:cNvSpPr txBox="1"/>
            <p:nvPr/>
          </p:nvSpPr>
          <p:spPr>
            <a:xfrm>
              <a:off x="6234888" y="3216425"/>
              <a:ext cx="2160600" cy="101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800">
                  <a:solidFill>
                    <a:schemeClr val="accent3"/>
                  </a:solidFill>
                  <a:latin typeface="Average"/>
                  <a:ea typeface="Average"/>
                  <a:cs typeface="Average"/>
                  <a:sym typeface="Average"/>
                </a:rPr>
                <a:t>Explique le diagnostic avec de la cartographie</a:t>
              </a:r>
              <a:endParaRPr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sp>
        <p:nvSpPr>
          <p:cNvPr id="104" name="Google Shape;104;p18"/>
          <p:cNvSpPr txBox="1"/>
          <p:nvPr/>
        </p:nvSpPr>
        <p:spPr>
          <a:xfrm>
            <a:off x="842850" y="1383125"/>
            <a:ext cx="1462500" cy="2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Average"/>
                <a:ea typeface="Average"/>
                <a:cs typeface="Average"/>
                <a:sym typeface="Average"/>
              </a:rPr>
              <a:t>Joint Classification and Segmentation (JCS)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5" name="Google Shape;105;p1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Tâche de classification</a:t>
            </a:r>
            <a:endParaRPr/>
          </a:p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311700" y="1152475"/>
            <a:ext cx="8520600" cy="1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Tâche de classification binaire : patient infecté par le COVID-19 ou non.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Utilisation d’un CNN par apprentissage supervisé : le modèle </a:t>
            </a:r>
            <a:r>
              <a:rPr b="1" lang="fr"/>
              <a:t>Res2Net</a:t>
            </a:r>
            <a:r>
              <a:rPr lang="fr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Dernière couche</a:t>
            </a:r>
            <a:r>
              <a:rPr lang="fr"/>
              <a:t> du modèle modifiée, </a:t>
            </a:r>
            <a:r>
              <a:rPr lang="fr"/>
              <a:t>détermination</a:t>
            </a:r>
            <a:r>
              <a:rPr lang="fr"/>
              <a:t> de la classe grâce à un seuil.</a:t>
            </a:r>
            <a:endParaRPr/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50" y="3140125"/>
            <a:ext cx="1428750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84663" y="3140125"/>
            <a:ext cx="1428750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57638" y="3140125"/>
            <a:ext cx="1428750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30613" y="3140125"/>
            <a:ext cx="1428750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403550" y="3140125"/>
            <a:ext cx="1428750" cy="14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9"/>
          <p:cNvSpPr txBox="1"/>
          <p:nvPr/>
        </p:nvSpPr>
        <p:spPr>
          <a:xfrm>
            <a:off x="604775" y="2709775"/>
            <a:ext cx="8427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COUCHE 1</a:t>
            </a:r>
            <a:endParaRPr sz="1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18" name="Google Shape;118;p19"/>
          <p:cNvSpPr txBox="1"/>
          <p:nvPr/>
        </p:nvSpPr>
        <p:spPr>
          <a:xfrm>
            <a:off x="2377700" y="2709775"/>
            <a:ext cx="8427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COUCHE 2</a:t>
            </a:r>
            <a:endParaRPr sz="1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19" name="Google Shape;119;p19"/>
          <p:cNvSpPr txBox="1"/>
          <p:nvPr/>
        </p:nvSpPr>
        <p:spPr>
          <a:xfrm>
            <a:off x="4150625" y="2709775"/>
            <a:ext cx="8427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COUCHE 3</a:t>
            </a:r>
            <a:endParaRPr sz="1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0" name="Google Shape;120;p19"/>
          <p:cNvSpPr txBox="1"/>
          <p:nvPr/>
        </p:nvSpPr>
        <p:spPr>
          <a:xfrm>
            <a:off x="5923550" y="2709775"/>
            <a:ext cx="8427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COUCHE 4</a:t>
            </a:r>
            <a:endParaRPr sz="1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1" name="Google Shape;121;p19"/>
          <p:cNvSpPr txBox="1"/>
          <p:nvPr/>
        </p:nvSpPr>
        <p:spPr>
          <a:xfrm>
            <a:off x="7696475" y="2709775"/>
            <a:ext cx="8427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COUCHE 5</a:t>
            </a:r>
            <a:endParaRPr sz="1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2" name="Google Shape;122;p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Segmentation</a:t>
            </a:r>
            <a:endParaRPr/>
          </a:p>
        </p:txBody>
      </p:sp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311700" y="1152475"/>
            <a:ext cx="537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Utilisation d’un modèle pré entrainé sur </a:t>
            </a:r>
            <a:r>
              <a:rPr b="1" lang="fr"/>
              <a:t>ImageNet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Identifie les zones exactes de lésion qui chez les patients atteints de COVID-19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Le cumul de la classification et la segmentation permet une bonne détection couplée à un diagnostic explicable  </a:t>
            </a:r>
            <a:endParaRPr/>
          </a:p>
        </p:txBody>
      </p:sp>
      <p:grpSp>
        <p:nvGrpSpPr>
          <p:cNvPr id="129" name="Google Shape;129;p20"/>
          <p:cNvGrpSpPr/>
          <p:nvPr/>
        </p:nvGrpSpPr>
        <p:grpSpPr>
          <a:xfrm>
            <a:off x="5683797" y="1310892"/>
            <a:ext cx="3239014" cy="2730465"/>
            <a:chOff x="2802271" y="1339700"/>
            <a:chExt cx="3720011" cy="3142801"/>
          </a:xfrm>
        </p:grpSpPr>
        <p:pic>
          <p:nvPicPr>
            <p:cNvPr id="130" name="Google Shape;130;p20"/>
            <p:cNvPicPr preferRelativeResize="0"/>
            <p:nvPr/>
          </p:nvPicPr>
          <p:blipFill rotWithShape="1">
            <a:blip r:embed="rId3">
              <a:alphaModFix/>
            </a:blip>
            <a:srcRect b="0" l="55722" r="0" t="0"/>
            <a:stretch/>
          </p:blipFill>
          <p:spPr>
            <a:xfrm>
              <a:off x="3717157" y="1339700"/>
              <a:ext cx="2805125" cy="31428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1" name="Google Shape;131;p20"/>
            <p:cNvPicPr preferRelativeResize="0"/>
            <p:nvPr/>
          </p:nvPicPr>
          <p:blipFill rotWithShape="1">
            <a:blip r:embed="rId3">
              <a:alphaModFix/>
            </a:blip>
            <a:srcRect b="0" l="12724" r="72834" t="0"/>
            <a:stretch/>
          </p:blipFill>
          <p:spPr>
            <a:xfrm>
              <a:off x="2802271" y="1339700"/>
              <a:ext cx="914876" cy="31428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2" name="Google Shape;132;p2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Application</a:t>
            </a:r>
            <a:endParaRPr/>
          </a:p>
        </p:txBody>
      </p:sp>
      <p:sp>
        <p:nvSpPr>
          <p:cNvPr id="138" name="Google Shape;138;p2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39" name="Google Shape;13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3400" y="819650"/>
            <a:ext cx="4768900" cy="356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8775" y="1892700"/>
            <a:ext cx="3732874" cy="141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