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311" r:id="rId3"/>
    <p:sldId id="319" r:id="rId4"/>
    <p:sldId id="325" r:id="rId5"/>
    <p:sldId id="313" r:id="rId6"/>
    <p:sldId id="320" r:id="rId7"/>
    <p:sldId id="323" r:id="rId8"/>
    <p:sldId id="321" r:id="rId9"/>
    <p:sldId id="324" r:id="rId10"/>
    <p:sldId id="315" r:id="rId11"/>
    <p:sldId id="322" r:id="rId12"/>
    <p:sldId id="314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C99"/>
    <a:srgbClr val="FFCC00"/>
    <a:srgbClr val="33CCFF"/>
    <a:srgbClr val="66CCFF"/>
    <a:srgbClr val="CCFFCC"/>
    <a:srgbClr val="CCFF66"/>
    <a:srgbClr val="FF99CC"/>
    <a:srgbClr val="FF66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26" autoAdjust="0"/>
  </p:normalViewPr>
  <p:slideViewPr>
    <p:cSldViewPr snapToGrid="0">
      <p:cViewPr varScale="1">
        <p:scale>
          <a:sx n="75" d="100"/>
          <a:sy n="75" d="100"/>
        </p:scale>
        <p:origin x="-52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2DEB0-9E3E-4894-B589-AADC61D1B870}" type="datetimeFigureOut">
              <a:rPr lang="zh-CN" altLang="en-US" smtClean="0"/>
              <a:t>19/11/7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4F5B8-9BEC-4161-BE5D-8C66C05E7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250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4F5B8-9BEC-4161-BE5D-8C66C05E75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8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jpe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>
            <a:extLst>
              <a:ext uri="{FF2B5EF4-FFF2-40B4-BE49-F238E27FC236}">
                <a16:creationId xmlns="" xmlns:a16="http://schemas.microsoft.com/office/drawing/2014/main" id="{3C87DEDB-4BBB-B747-8000-0D41584D4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194AC475-9291-674A-B3DC-7AB5CEF1624C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Rectangle 8">
            <a:extLst>
              <a:ext uri="{FF2B5EF4-FFF2-40B4-BE49-F238E27FC236}">
                <a16:creationId xmlns="" xmlns:a16="http://schemas.microsoft.com/office/drawing/2014/main" id="{04638739-C2DB-664E-9732-040E73FA10E6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7" name="Picture 11" descr="NJU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75" y="0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3625"/>
            <a:ext cx="110331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2" name="Rectangle 3">
            <a:extLst>
              <a:ext uri="{FF2B5EF4-FFF2-40B4-BE49-F238E27FC236}">
                <a16:creationId xmlns="" xmlns:a16="http://schemas.microsoft.com/office/drawing/2014/main" id="{A36C4256-D8E6-EA44-BDDE-40A486183A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Rectangle 4">
            <a:extLst>
              <a:ext uri="{FF2B5EF4-FFF2-40B4-BE49-F238E27FC236}">
                <a16:creationId xmlns="" xmlns:a16="http://schemas.microsoft.com/office/drawing/2014/main" id="{B7585A5B-6D96-E84D-B898-35FC0A661C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Rectangle 5">
            <a:extLst>
              <a:ext uri="{FF2B5EF4-FFF2-40B4-BE49-F238E27FC236}">
                <a16:creationId xmlns="" xmlns:a16="http://schemas.microsoft.com/office/drawing/2014/main" id="{ED575C26-76B4-124B-90D4-D35F0509D6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9563" y="6215063"/>
            <a:ext cx="9334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F5AFF-4D96-42D7-9298-406DC8549A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84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>
            <a:extLst>
              <a:ext uri="{FF2B5EF4-FFF2-40B4-BE49-F238E27FC236}">
                <a16:creationId xmlns="" xmlns:a16="http://schemas.microsoft.com/office/drawing/2014/main" id="{8569AAFF-C7BC-4448-B006-6039F4C76E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="" xmlns:a16="http://schemas.microsoft.com/office/drawing/2014/main" id="{F27CC3B7-A714-6B4A-BCED-C8D71E8DDA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F70BF21A-2EE5-B84F-AC91-DF095CCAB0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B6F5A-E34E-4A10-9505-928EA29F78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48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>
            <a:extLst>
              <a:ext uri="{FF2B5EF4-FFF2-40B4-BE49-F238E27FC236}">
                <a16:creationId xmlns="" xmlns:a16="http://schemas.microsoft.com/office/drawing/2014/main" id="{8569AAFF-C7BC-4448-B006-6039F4C76E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="" xmlns:a16="http://schemas.microsoft.com/office/drawing/2014/main" id="{F27CC3B7-A714-6B4A-BCED-C8D71E8DDA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F70BF21A-2EE5-B84F-AC91-DF095CCAB0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B24F8-0B60-4A9C-9547-F5BAF1CB75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0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>
            <a:extLst>
              <a:ext uri="{FF2B5EF4-FFF2-40B4-BE49-F238E27FC236}">
                <a16:creationId xmlns="" xmlns:a16="http://schemas.microsoft.com/office/drawing/2014/main" id="{8569AAFF-C7BC-4448-B006-6039F4C76E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="" xmlns:a16="http://schemas.microsoft.com/office/drawing/2014/main" id="{F27CC3B7-A714-6B4A-BCED-C8D71E8DDA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F70BF21A-2EE5-B84F-AC91-DF095CCAB0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25143-A7C3-44E1-B5B5-9A2828A62A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83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="" xmlns:a16="http://schemas.microsoft.com/office/drawing/2014/main" id="{8569AAFF-C7BC-4448-B006-6039F4C76E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="" xmlns:a16="http://schemas.microsoft.com/office/drawing/2014/main" id="{F27CC3B7-A714-6B4A-BCED-C8D71E8DDA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F70BF21A-2EE5-B84F-AC91-DF095CCAB0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ECFDE-72F4-4D8F-BB73-7FC5D840D6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96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8569AAFF-C7BC-4448-B006-6039F4C76E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>
            <a:extLst>
              <a:ext uri="{FF2B5EF4-FFF2-40B4-BE49-F238E27FC236}">
                <a16:creationId xmlns="" xmlns:a16="http://schemas.microsoft.com/office/drawing/2014/main" id="{F27CC3B7-A714-6B4A-BCED-C8D71E8DDA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9">
            <a:extLst>
              <a:ext uri="{FF2B5EF4-FFF2-40B4-BE49-F238E27FC236}">
                <a16:creationId xmlns="" xmlns:a16="http://schemas.microsoft.com/office/drawing/2014/main" id="{F70BF21A-2EE5-B84F-AC91-DF095CCAB0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4ED26-4C96-4049-A4F4-EEC27E786F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28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8569AAFF-C7BC-4448-B006-6039F4C76E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8">
            <a:extLst>
              <a:ext uri="{FF2B5EF4-FFF2-40B4-BE49-F238E27FC236}">
                <a16:creationId xmlns="" xmlns:a16="http://schemas.microsoft.com/office/drawing/2014/main" id="{F27CC3B7-A714-6B4A-BCED-C8D71E8DDA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9">
            <a:extLst>
              <a:ext uri="{FF2B5EF4-FFF2-40B4-BE49-F238E27FC236}">
                <a16:creationId xmlns="" xmlns:a16="http://schemas.microsoft.com/office/drawing/2014/main" id="{F70BF21A-2EE5-B84F-AC91-DF095CCAB0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79C6D-BC0F-49F1-9213-45C0A3342F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51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>
            <a:extLst>
              <a:ext uri="{FF2B5EF4-FFF2-40B4-BE49-F238E27FC236}">
                <a16:creationId xmlns="" xmlns:a16="http://schemas.microsoft.com/office/drawing/2014/main" id="{8569AAFF-C7BC-4448-B006-6039F4C76E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8">
            <a:extLst>
              <a:ext uri="{FF2B5EF4-FFF2-40B4-BE49-F238E27FC236}">
                <a16:creationId xmlns="" xmlns:a16="http://schemas.microsoft.com/office/drawing/2014/main" id="{F27CC3B7-A714-6B4A-BCED-C8D71E8DDA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9">
            <a:extLst>
              <a:ext uri="{FF2B5EF4-FFF2-40B4-BE49-F238E27FC236}">
                <a16:creationId xmlns="" xmlns:a16="http://schemas.microsoft.com/office/drawing/2014/main" id="{F70BF21A-2EE5-B84F-AC91-DF095CCAB0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4E1F0-E457-4288-9863-8884F7466A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34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="" xmlns:a16="http://schemas.microsoft.com/office/drawing/2014/main" id="{8569AAFF-C7BC-4448-B006-6039F4C76E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8">
            <a:extLst>
              <a:ext uri="{FF2B5EF4-FFF2-40B4-BE49-F238E27FC236}">
                <a16:creationId xmlns="" xmlns:a16="http://schemas.microsoft.com/office/drawing/2014/main" id="{F27CC3B7-A714-6B4A-BCED-C8D71E8DDA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="" xmlns:a16="http://schemas.microsoft.com/office/drawing/2014/main" id="{F70BF21A-2EE5-B84F-AC91-DF095CCAB0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953C4-961F-414B-8B57-B11C1D38D6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74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8569AAFF-C7BC-4448-B006-6039F4C76E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>
            <a:extLst>
              <a:ext uri="{FF2B5EF4-FFF2-40B4-BE49-F238E27FC236}">
                <a16:creationId xmlns="" xmlns:a16="http://schemas.microsoft.com/office/drawing/2014/main" id="{F27CC3B7-A714-6B4A-BCED-C8D71E8DDA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9">
            <a:extLst>
              <a:ext uri="{FF2B5EF4-FFF2-40B4-BE49-F238E27FC236}">
                <a16:creationId xmlns="" xmlns:a16="http://schemas.microsoft.com/office/drawing/2014/main" id="{F70BF21A-2EE5-B84F-AC91-DF095CCAB0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D7385-A2A1-414A-A517-ACC382775B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89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8569AAFF-C7BC-4448-B006-6039F4C76E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>
            <a:extLst>
              <a:ext uri="{FF2B5EF4-FFF2-40B4-BE49-F238E27FC236}">
                <a16:creationId xmlns="" xmlns:a16="http://schemas.microsoft.com/office/drawing/2014/main" id="{F27CC3B7-A714-6B4A-BCED-C8D71E8DDA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9">
            <a:extLst>
              <a:ext uri="{FF2B5EF4-FFF2-40B4-BE49-F238E27FC236}">
                <a16:creationId xmlns="" xmlns:a16="http://schemas.microsoft.com/office/drawing/2014/main" id="{F70BF21A-2EE5-B84F-AC91-DF095CCAB0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0C62D-A067-4D7A-8CD6-B82EEAF345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26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5B225001-B063-5348-BA4D-48658DCAF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B6B06CD3-B31C-4445-875C-E42946976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75" y="0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3" name="Rectangle 7">
            <a:extLst>
              <a:ext uri="{FF2B5EF4-FFF2-40B4-BE49-F238E27FC236}">
                <a16:creationId xmlns="" xmlns:a16="http://schemas.microsoft.com/office/drawing/2014/main" id="{8569AAFF-C7BC-4448-B006-6039F4C76EB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8424" name="Rectangle 8">
            <a:extLst>
              <a:ext uri="{FF2B5EF4-FFF2-40B4-BE49-F238E27FC236}">
                <a16:creationId xmlns="" xmlns:a16="http://schemas.microsoft.com/office/drawing/2014/main" id="{F27CC3B7-A714-6B4A-BCED-C8D71E8DDAE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8425" name="Rectangle 9">
            <a:extLst>
              <a:ext uri="{FF2B5EF4-FFF2-40B4-BE49-F238E27FC236}">
                <a16:creationId xmlns="" xmlns:a16="http://schemas.microsoft.com/office/drawing/2014/main" id="{F70BF21A-2EE5-B84F-AC91-DF095CCAB0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15063"/>
            <a:ext cx="93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52BB71D-FE86-4516-83A7-B32BAEDFA6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638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27" r:id="rId1"/>
    <p:sldLayoutId id="2147485617" r:id="rId2"/>
    <p:sldLayoutId id="2147485618" r:id="rId3"/>
    <p:sldLayoutId id="2147485619" r:id="rId4"/>
    <p:sldLayoutId id="2147485620" r:id="rId5"/>
    <p:sldLayoutId id="2147485621" r:id="rId6"/>
    <p:sldLayoutId id="2147485622" r:id="rId7"/>
    <p:sldLayoutId id="2147485623" r:id="rId8"/>
    <p:sldLayoutId id="2147485624" r:id="rId9"/>
    <p:sldLayoutId id="2147485625" r:id="rId10"/>
    <p:sldLayoutId id="214748562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  <a:cs typeface="宋体" charset="0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131220126@smail.nju.edu.c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" TargetMode="External"/><Relationship Id="rId4" Type="http://schemas.openxmlformats.org/officeDocument/2006/relationships/hyperlink" Target="https://dev.mysql.com/downloads/mysql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oracle.com/technetwork/java/javase/downloads/jdk8-downloads-213315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-learn.cn/thymeleaf" TargetMode="External"/><Relationship Id="rId4" Type="http://schemas.openxmlformats.org/officeDocument/2006/relationships/hyperlink" Target="https://www.bootcss.com/" TargetMode="External"/><Relationship Id="rId5" Type="http://schemas.openxmlformats.org/officeDocument/2006/relationships/hyperlink" Target="https://mybatis.org/mybatis-3/zh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pring.io/guides/gs/spring-boo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助教：杨宇飞</a:t>
            </a:r>
            <a:r>
              <a:rPr lang="en-US" altLang="zh-CN" dirty="0" smtClean="0"/>
              <a:t> </a:t>
            </a:r>
            <a:r>
              <a:rPr lang="zh-CN" altLang="en-US" dirty="0" smtClean="0"/>
              <a:t>王国新 李贵银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2019.11.7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smtClean="0">
                <a:latin typeface="+mj-ea"/>
              </a:rPr>
              <a:t>实验三</a:t>
            </a:r>
            <a:r>
              <a:rPr lang="en-US" altLang="zh-CN" sz="3600" smtClean="0">
                <a:latin typeface="+mj-ea"/>
              </a:rPr>
              <a:t>:</a:t>
            </a:r>
            <a:r>
              <a:rPr lang="zh-CN" altLang="en-US" sz="3600" dirty="0" smtClean="0">
                <a:latin typeface="+mj-ea"/>
              </a:rPr>
              <a:t>软件设计与实现实验</a:t>
            </a:r>
            <a:endParaRPr lang="zh-CN" altLang="en-US" sz="3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95217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评分标准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功能点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实现（</a:t>
            </a:r>
            <a:r>
              <a:rPr lang="en-US" altLang="zh-CN" sz="2400" dirty="0"/>
              <a:t>4</a:t>
            </a:r>
            <a:r>
              <a:rPr lang="en-US" altLang="zh-CN" sz="2400" dirty="0" smtClean="0"/>
              <a:t>0%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简单前端设计，后端完成请求处理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设计数据库，并与数据库进行交互</a:t>
            </a:r>
            <a:endParaRPr lang="en-US" altLang="zh-CN" dirty="0" smtClean="0"/>
          </a:p>
          <a:p>
            <a:pPr marL="447675" lvl="1" indent="-447675"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dirty="0" smtClean="0"/>
              <a:t>功能点</a:t>
            </a:r>
            <a:r>
              <a:rPr lang="en-US" altLang="zh-CN" dirty="0" smtClean="0"/>
              <a:t>2/3</a:t>
            </a:r>
            <a:r>
              <a:rPr lang="zh-CN" altLang="en-US" dirty="0" smtClean="0"/>
              <a:t>实现（</a:t>
            </a:r>
            <a:r>
              <a:rPr lang="en-US" altLang="zh-CN" dirty="0" smtClean="0"/>
              <a:t>40%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</a:t>
            </a:r>
          </a:p>
          <a:p>
            <a:pPr lvl="1"/>
            <a:r>
              <a:rPr lang="zh-CN" altLang="en-US" dirty="0"/>
              <a:t>简单前端设计</a:t>
            </a:r>
            <a:r>
              <a:rPr lang="zh-CN" altLang="en-US" dirty="0" smtClean="0"/>
              <a:t>，后端完成请求处</a:t>
            </a:r>
            <a:r>
              <a:rPr lang="zh-CN" altLang="en-US" dirty="0"/>
              <a:t>理</a:t>
            </a:r>
            <a:endParaRPr lang="en-US" altLang="zh-CN" dirty="0"/>
          </a:p>
          <a:p>
            <a:pPr lvl="1"/>
            <a:r>
              <a:rPr lang="zh-CN" altLang="en-US" dirty="0" smtClean="0"/>
              <a:t>设计数据库，并与数据库进行交互</a:t>
            </a:r>
            <a:endParaRPr lang="en-US" altLang="zh-CN" sz="2400" dirty="0" smtClean="0"/>
          </a:p>
          <a:p>
            <a:pPr marL="447675" lvl="1" indent="-447675"/>
            <a:r>
              <a:rPr lang="zh-CN" altLang="en-US" dirty="0" smtClean="0"/>
              <a:t>实验报告（</a:t>
            </a:r>
            <a:r>
              <a:rPr lang="en-US" altLang="zh-CN" dirty="0" smtClean="0"/>
              <a:t>20%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852488" lvl="2" indent="-447675"/>
            <a:r>
              <a:rPr lang="zh-CN" altLang="en-US" sz="2400" dirty="0"/>
              <a:t>实验</a:t>
            </a:r>
            <a:r>
              <a:rPr lang="zh-CN" altLang="en-US" sz="2400" dirty="0" smtClean="0"/>
              <a:t>报告排版格式</a:t>
            </a:r>
            <a:endParaRPr lang="en-US" altLang="zh-CN" sz="2400" dirty="0" smtClean="0"/>
          </a:p>
          <a:p>
            <a:pPr marL="852488" lvl="2" indent="-447675"/>
            <a:r>
              <a:rPr lang="zh-CN" altLang="en-US" sz="2400" dirty="0" smtClean="0"/>
              <a:t>对实现功能有必要的说明</a:t>
            </a:r>
            <a:endParaRPr lang="en-US" altLang="zh-CN" sz="2400" dirty="0" smtClean="0"/>
          </a:p>
          <a:p>
            <a:pPr marL="447675" lvl="1" indent="-447675"/>
            <a:r>
              <a:rPr lang="zh-CN" altLang="en-US" dirty="0" smtClean="0"/>
              <a:t>加分项：额外设计（前端页面优化或额外功能实现）</a:t>
            </a:r>
            <a:endParaRPr lang="en-US" dirty="0"/>
          </a:p>
          <a:p>
            <a:pPr lvl="1"/>
            <a:endParaRPr lang="en-US" altLang="zh-CN" dirty="0"/>
          </a:p>
          <a:p>
            <a:pPr marL="449262" lvl="1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25143-A7C3-44E1-B5B5-9A2828A62AC6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37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实验报告内容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实现功能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前端页面截图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数据库表结构截图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后端与数据库交互</a:t>
            </a:r>
            <a:r>
              <a:rPr lang="en-US" altLang="zh-CN" dirty="0" smtClean="0"/>
              <a:t>Mapper</a:t>
            </a:r>
            <a:r>
              <a:rPr lang="zh-CN" altLang="en-US" dirty="0" smtClean="0"/>
              <a:t>代码截图</a:t>
            </a:r>
            <a:endParaRPr lang="en-US" altLang="zh-CN" dirty="0" smtClean="0"/>
          </a:p>
          <a:p>
            <a:pPr lvl="1"/>
            <a:r>
              <a:rPr kumimoji="1" lang="zh-CN" altLang="en-US" dirty="0" smtClean="0"/>
              <a:t>请求处理实现代码截图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25143-A7C3-44E1-B5B5-9A2828A62AC6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004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提交要求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提交内容：</a:t>
            </a:r>
            <a:endParaRPr lang="en-US" altLang="zh-CN" dirty="0" smtClean="0"/>
          </a:p>
          <a:p>
            <a:pPr lvl="1"/>
            <a:r>
              <a:rPr lang="zh-CN" altLang="en-US" dirty="0"/>
              <a:t>实验</a:t>
            </a:r>
            <a:r>
              <a:rPr lang="zh-CN" altLang="en-US" dirty="0" smtClean="0"/>
              <a:t>报告；</a:t>
            </a:r>
            <a:endParaRPr lang="en-US" altLang="zh-CN" dirty="0"/>
          </a:p>
          <a:p>
            <a:pPr lvl="1"/>
            <a:r>
              <a:rPr lang="zh-CN" altLang="en-US" dirty="0" smtClean="0"/>
              <a:t>项目源代码（打包为压缩文</a:t>
            </a:r>
            <a:r>
              <a:rPr lang="zh-CN" altLang="en-US" dirty="0"/>
              <a:t>件</a:t>
            </a:r>
            <a:r>
              <a:rPr lang="zh-CN" altLang="en-US" dirty="0" smtClean="0"/>
              <a:t>）。</a:t>
            </a:r>
            <a:endParaRPr lang="en-US" altLang="zh-CN" dirty="0"/>
          </a:p>
          <a:p>
            <a:r>
              <a:rPr lang="zh-CN" altLang="en-US" dirty="0" smtClean="0"/>
              <a:t>提交截至时间：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17</a:t>
            </a:r>
            <a:r>
              <a:rPr lang="zh-CN" altLang="en-US" dirty="0" smtClean="0"/>
              <a:t>日</a:t>
            </a:r>
            <a:r>
              <a:rPr lang="en-US" altLang="zh-CN" dirty="0" smtClean="0"/>
              <a:t>23</a:t>
            </a:r>
            <a:r>
              <a:rPr lang="zh-CN" altLang="en-US" dirty="0" smtClean="0"/>
              <a:t>点</a:t>
            </a:r>
            <a:r>
              <a:rPr lang="en-US" altLang="zh-CN" dirty="0" smtClean="0"/>
              <a:t>59</a:t>
            </a:r>
            <a:r>
              <a:rPr lang="zh-CN" altLang="en-US" dirty="0" smtClean="0"/>
              <a:t>分</a:t>
            </a:r>
            <a:r>
              <a:rPr lang="zh-CN" altLang="en-US" b="1" dirty="0" smtClean="0"/>
              <a:t>。</a:t>
            </a:r>
            <a:endParaRPr lang="en-US" altLang="zh-CN" b="1" dirty="0"/>
          </a:p>
          <a:p>
            <a:r>
              <a:rPr lang="zh-CN" altLang="en-US" dirty="0" smtClean="0"/>
              <a:t>提交方式：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</a:t>
            </a:r>
            <a:r>
              <a:rPr lang="zh-CN" altLang="en-US" b="1" dirty="0" smtClean="0"/>
              <a:t>压缩包</a:t>
            </a:r>
            <a:r>
              <a:rPr lang="zh-CN" altLang="en-US" dirty="0" smtClean="0"/>
              <a:t>形式提交；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统一提交到邮箱 </a:t>
            </a:r>
            <a:r>
              <a:rPr lang="hr-HR" altLang="zh-CN" dirty="0">
                <a:hlinkClick r:id="rId2"/>
              </a:rPr>
              <a:t>131220126@</a:t>
            </a:r>
            <a:r>
              <a:rPr lang="hr-HR" altLang="zh-CN" dirty="0" smtClean="0">
                <a:hlinkClick r:id="rId2"/>
              </a:rPr>
              <a:t>smail.nju.edu.cn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“邮件主题”</a:t>
            </a:r>
            <a:r>
              <a:rPr lang="zh-CN" altLang="en-US" dirty="0" smtClean="0"/>
              <a:t>和“</a:t>
            </a:r>
            <a:r>
              <a:rPr lang="zh-CN" altLang="en-US" b="1" dirty="0" smtClean="0"/>
              <a:t>附件名”</a:t>
            </a:r>
            <a:r>
              <a:rPr lang="zh-CN" altLang="en-US" dirty="0" smtClean="0"/>
              <a:t>均为 “实验</a:t>
            </a:r>
            <a:r>
              <a:rPr lang="en-US" altLang="zh-CN" dirty="0" smtClean="0"/>
              <a:t>3_</a:t>
            </a:r>
            <a:r>
              <a:rPr lang="zh-CN" altLang="en-US" dirty="0" smtClean="0"/>
              <a:t>学号</a:t>
            </a:r>
            <a:r>
              <a:rPr lang="en-US" altLang="zh-CN" dirty="0" smtClean="0"/>
              <a:t>_</a:t>
            </a:r>
            <a:r>
              <a:rPr lang="zh-CN" altLang="en-US" dirty="0" smtClean="0"/>
              <a:t>姓名”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marL="449262" lvl="1" indent="0">
              <a:buNone/>
            </a:pPr>
            <a:endParaRPr lang="en-US" altLang="zh-CN" dirty="0" smtClean="0"/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25143-A7C3-44E1-B5B5-9A2828A62AC6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9886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206560" cy="43926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熟悉</a:t>
            </a:r>
            <a:r>
              <a:rPr lang="en-US" altLang="zh-CN" dirty="0" smtClean="0"/>
              <a:t>Spring Web</a:t>
            </a:r>
            <a:r>
              <a:rPr lang="zh-CN" altLang="en-US" dirty="0" smtClean="0"/>
              <a:t>开发框架</a:t>
            </a:r>
            <a:r>
              <a:rPr lang="zh-CN" altLang="en-US" dirty="0"/>
              <a:t>，</a:t>
            </a:r>
            <a:r>
              <a:rPr lang="zh-CN" altLang="en-US" dirty="0" smtClean="0"/>
              <a:t>了解框架的开发特性并尝试进行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开发；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针对工业</a:t>
            </a:r>
            <a:r>
              <a:rPr lang="en-US" altLang="zh-CN" dirty="0" smtClean="0"/>
              <a:t>App</a:t>
            </a:r>
            <a:r>
              <a:rPr lang="zh-CN" altLang="en-US" dirty="0"/>
              <a:t>分级</a:t>
            </a:r>
            <a:r>
              <a:rPr lang="zh-CN" altLang="en-US" dirty="0" smtClean="0"/>
              <a:t>系统，根据</a:t>
            </a:r>
            <a:r>
              <a:rPr lang="zh-CN" altLang="en-US" dirty="0"/>
              <a:t>分配</a:t>
            </a:r>
            <a:r>
              <a:rPr lang="zh-CN" altLang="en-US" dirty="0" smtClean="0"/>
              <a:t>到的功能进行初步实现；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完成实验报告</a:t>
            </a:r>
            <a:r>
              <a:rPr lang="zh-CN" altLang="en-US" dirty="0" smtClean="0"/>
              <a:t>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25143-A7C3-44E1-B5B5-9A2828A62AC6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91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实验工具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JDK 1.8</a:t>
            </a:r>
          </a:p>
          <a:p>
            <a:pPr lvl="1"/>
            <a:r>
              <a:rPr lang="en-US" altLang="zh-CN" dirty="0">
                <a:hlinkClick r:id="rId2"/>
              </a:rPr>
              <a:t>https://www.oracle.com/technetwork/java/javase/downloads/jdk8-downloads-2133151.html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Java </a:t>
            </a:r>
            <a:r>
              <a:rPr lang="en-US" altLang="zh-CN" dirty="0" smtClean="0"/>
              <a:t>IDE</a:t>
            </a:r>
          </a:p>
          <a:p>
            <a:pPr lvl="1"/>
            <a:r>
              <a:rPr lang="en-US" altLang="zh-CN" dirty="0"/>
              <a:t>IDEA </a:t>
            </a:r>
            <a:r>
              <a:rPr lang="en-US" altLang="zh-CN" dirty="0">
                <a:hlinkClick r:id="rId3"/>
              </a:rPr>
              <a:t>https://www.jetbrains.com/idea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4"/>
              </a:rPr>
              <a:t>https://dev.mysql.com/downloads/mysql</a:t>
            </a:r>
            <a:r>
              <a:rPr lang="en-US" altLang="zh-CN" dirty="0" smtClean="0">
                <a:hlinkClick r:id="rId4"/>
              </a:rPr>
              <a:t>/</a:t>
            </a:r>
            <a:r>
              <a:rPr lang="en-US" altLang="zh-CN" dirty="0" smtClean="0"/>
              <a:t> 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25143-A7C3-44E1-B5B5-9A2828A62AC6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44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使用技术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Spring</a:t>
            </a:r>
          </a:p>
          <a:p>
            <a:pPr lvl="1"/>
            <a:r>
              <a:rPr lang="en-US" altLang="zh-CN" dirty="0" smtClean="0"/>
              <a:t>Spring Boot</a:t>
            </a:r>
          </a:p>
          <a:p>
            <a:pPr lvl="1"/>
            <a:r>
              <a:rPr kumimoji="1" lang="en-US" altLang="zh-CN" dirty="0" smtClean="0"/>
              <a:t>Spring MVC</a:t>
            </a:r>
          </a:p>
          <a:p>
            <a:pPr lvl="1"/>
            <a:r>
              <a:rPr lang="en-US" altLang="zh-CN" dirty="0">
                <a:hlinkClick r:id="rId2"/>
              </a:rPr>
              <a:t>https://spring.io/guides/gs/spring-boot</a:t>
            </a:r>
            <a:r>
              <a:rPr lang="en-US" altLang="zh-CN" dirty="0" smtClean="0">
                <a:hlinkClick r:id="rId2"/>
              </a:rPr>
              <a:t>/</a:t>
            </a:r>
            <a:endParaRPr kumimoji="1" lang="en-US" altLang="zh-CN" dirty="0" smtClean="0"/>
          </a:p>
          <a:p>
            <a:r>
              <a:rPr lang="en-US" altLang="zh-CN" dirty="0" err="1" smtClean="0"/>
              <a:t>Thymeleaf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https://www.e-learn.cn/</a:t>
            </a:r>
            <a:r>
              <a:rPr lang="en-US" altLang="zh-CN" dirty="0" smtClean="0">
                <a:hlinkClick r:id="rId3"/>
              </a:rPr>
              <a:t>thymeleaf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前端页面优化可参考</a:t>
            </a:r>
            <a:r>
              <a:rPr lang="en-US" altLang="zh-CN" dirty="0" err="1" smtClean="0"/>
              <a:t>BootStrap</a:t>
            </a:r>
            <a:r>
              <a:rPr lang="en-US" altLang="zh-CN" dirty="0"/>
              <a:t> </a:t>
            </a:r>
            <a:r>
              <a:rPr lang="en-US" altLang="zh-CN" dirty="0">
                <a:hlinkClick r:id="rId4"/>
              </a:rPr>
              <a:t>https://www.bootcss.com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r>
              <a:rPr kumimoji="1" lang="en-US" altLang="zh-CN" dirty="0" err="1" smtClean="0"/>
              <a:t>MyBatis</a:t>
            </a:r>
            <a:endParaRPr kumimoji="1" lang="en-US" altLang="zh-CN" dirty="0" smtClean="0"/>
          </a:p>
          <a:p>
            <a:pPr lvl="1"/>
            <a:r>
              <a:rPr lang="en-US" altLang="zh-CN" dirty="0">
                <a:hlinkClick r:id="rId5"/>
              </a:rPr>
              <a:t>https://mybatis.org/mybatis-3/zh/</a:t>
            </a:r>
            <a:r>
              <a:rPr lang="en-US" altLang="zh-CN" dirty="0" smtClean="0">
                <a:hlinkClick r:id="rId5"/>
              </a:rPr>
              <a:t>index.html</a:t>
            </a:r>
            <a:endParaRPr lang="en-US" altLang="zh-CN" dirty="0" smtClean="0"/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25143-A7C3-44E1-B5B5-9A2828A62AC6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32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项目环境搭建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参考项目中</a:t>
            </a:r>
            <a:r>
              <a:rPr lang="en-US" altLang="zh-CN" dirty="0" err="1" smtClean="0"/>
              <a:t>tutorial.md</a:t>
            </a:r>
            <a:r>
              <a:rPr lang="zh-CN" altLang="en-US" dirty="0" smtClean="0"/>
              <a:t>进行项目导入和环境搭建</a:t>
            </a:r>
            <a:endParaRPr lang="en-US" altLang="zh-CN" dirty="0" smtClean="0"/>
          </a:p>
          <a:p>
            <a:r>
              <a:rPr lang="zh-CN" altLang="en-US" dirty="0" smtClean="0"/>
              <a:t>功能实现</a:t>
            </a:r>
            <a:endParaRPr lang="en-US" altLang="zh-CN" dirty="0" smtClean="0"/>
          </a:p>
          <a:p>
            <a:pPr marL="906462" lvl="1" indent="-457200">
              <a:buSzPct val="70000"/>
              <a:buFont typeface="+mj-lt"/>
              <a:buAutoNum type="arabicPeriod"/>
              <a:defRPr/>
            </a:pPr>
            <a:r>
              <a:rPr lang="zh-CN" altLang="en-US" dirty="0"/>
              <a:t>帐户管理</a:t>
            </a:r>
            <a:endParaRPr lang="en-US" altLang="zh-CN" dirty="0"/>
          </a:p>
          <a:p>
            <a:pPr marL="906462" lvl="1" indent="-457200">
              <a:buSzPct val="70000"/>
              <a:buFont typeface="+mj-lt"/>
              <a:buAutoNum type="arabicPeriod"/>
              <a:defRPr/>
            </a:pPr>
            <a:r>
              <a:rPr lang="zh-CN" altLang="en-US" dirty="0"/>
              <a:t>工业</a:t>
            </a:r>
            <a:r>
              <a:rPr lang="en-US" altLang="zh-CN" dirty="0"/>
              <a:t>App</a:t>
            </a:r>
            <a:r>
              <a:rPr lang="zh-CN" altLang="en-US" dirty="0"/>
              <a:t>分级申请（企业）</a:t>
            </a:r>
            <a:endParaRPr lang="en-US" altLang="zh-CN" dirty="0"/>
          </a:p>
          <a:p>
            <a:pPr marL="906462" lvl="1" indent="-457200">
              <a:buSzPct val="70000"/>
              <a:buFont typeface="+mj-lt"/>
              <a:buAutoNum type="arabicPeriod"/>
              <a:defRPr/>
            </a:pPr>
            <a:r>
              <a:rPr lang="zh-CN" altLang="en-US" dirty="0"/>
              <a:t>工业</a:t>
            </a:r>
            <a:r>
              <a:rPr lang="en-US" altLang="zh-CN" dirty="0"/>
              <a:t>App</a:t>
            </a:r>
            <a:r>
              <a:rPr lang="zh-CN" altLang="en-US" dirty="0"/>
              <a:t>分级审核（专家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906462" lvl="1" indent="-457200">
              <a:buSzPct val="70000"/>
              <a:buFont typeface="+mj-lt"/>
              <a:buAutoNum type="arabicPeriod"/>
              <a:defRPr/>
            </a:pPr>
            <a:endParaRPr lang="en-US" altLang="zh-CN" dirty="0"/>
          </a:p>
          <a:p>
            <a:pPr marL="449262" lvl="1" indent="0">
              <a:buSzPct val="70000"/>
              <a:buNone/>
              <a:defRPr/>
            </a:pPr>
            <a:r>
              <a:rPr lang="zh-CN" altLang="en-US" dirty="0"/>
              <a:t>其中学号尾号为单数的同学完成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endParaRPr lang="en-US" altLang="zh-CN" dirty="0"/>
          </a:p>
          <a:p>
            <a:pPr marL="449262" lvl="1" indent="0">
              <a:buSzPct val="70000"/>
              <a:buNone/>
              <a:defRPr/>
            </a:pPr>
            <a:r>
              <a:rPr lang="zh-CN" altLang="en-US" dirty="0"/>
              <a:t>学号尾号为双数的同学完成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49262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25143-A7C3-44E1-B5B5-9A2828A62AC6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具体工作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功能点</a:t>
            </a:r>
            <a:r>
              <a:rPr kumimoji="1" lang="en-US" altLang="zh-CN" dirty="0" smtClean="0"/>
              <a:t>1</a:t>
            </a:r>
          </a:p>
          <a:p>
            <a:pPr lvl="2"/>
            <a:r>
              <a:rPr kumimoji="1" lang="zh-CN" altLang="en-US" dirty="0" smtClean="0"/>
              <a:t>实现用户登陆即可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数据库设计</a:t>
            </a:r>
            <a:r>
              <a:rPr kumimoji="1" lang="en-US" altLang="zh-CN" dirty="0" smtClean="0"/>
              <a:t>User</a:t>
            </a:r>
            <a:r>
              <a:rPr kumimoji="1" lang="zh-CN" altLang="en-US" dirty="0" smtClean="0"/>
              <a:t>表，可提前插入一些测试数据</a:t>
            </a:r>
            <a:endParaRPr kumimoji="1" lang="en-US" altLang="zh-CN" dirty="0" smtClean="0"/>
          </a:p>
          <a:p>
            <a:pPr lvl="2"/>
            <a:r>
              <a:rPr lang="zh-CN" altLang="en-US" dirty="0" smtClean="0"/>
              <a:t>实现登陆界面</a:t>
            </a:r>
            <a:r>
              <a:rPr lang="en-US" altLang="zh-CN" dirty="0" smtClean="0"/>
              <a:t>/index</a:t>
            </a:r>
            <a:r>
              <a:rPr lang="zh-CN" altLang="en-US" dirty="0" smtClean="0"/>
              <a:t>，进行用户登陆</a:t>
            </a:r>
            <a:endParaRPr lang="en-US" altLang="zh-CN" dirty="0" smtClean="0"/>
          </a:p>
          <a:p>
            <a:pPr lvl="2"/>
            <a:r>
              <a:rPr kumimoji="1" lang="zh-CN" altLang="en-US" dirty="0" smtClean="0"/>
              <a:t>后端处理登陆请求，并在数据库中校验该用户</a:t>
            </a:r>
            <a:endParaRPr kumimoji="1" lang="en-US" altLang="zh-CN" dirty="0" smtClean="0"/>
          </a:p>
          <a:p>
            <a:pPr lvl="2"/>
            <a:r>
              <a:rPr lang="zh-CN" altLang="en-US" dirty="0" smtClean="0"/>
              <a:t>登陆成功后跳转到主页面</a:t>
            </a:r>
            <a:endParaRPr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25143-A7C3-44E1-B5B5-9A2828A62AC6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138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具体工作</a:t>
            </a:r>
            <a:endParaRPr lang="en-US" altLang="zh-CN" dirty="0"/>
          </a:p>
          <a:p>
            <a:pPr lvl="1"/>
            <a:r>
              <a:rPr lang="zh-CN" altLang="en-US" dirty="0"/>
              <a:t>功能点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实现添加待审核应用功能</a:t>
            </a:r>
            <a:endParaRPr lang="en-US" altLang="zh-CN" dirty="0"/>
          </a:p>
          <a:p>
            <a:pPr lvl="2"/>
            <a:r>
              <a:rPr lang="zh-CN" altLang="en-US" dirty="0"/>
              <a:t>数据库设计</a:t>
            </a:r>
            <a:r>
              <a:rPr lang="en-US" altLang="zh-CN" dirty="0" err="1"/>
              <a:t>AppInfo</a:t>
            </a:r>
            <a:r>
              <a:rPr lang="zh-CN" altLang="en-US" dirty="0"/>
              <a:t>表，可以插入待审核应用信</a:t>
            </a:r>
            <a:r>
              <a:rPr lang="zh-CN" altLang="en-US" dirty="0" smtClean="0"/>
              <a:t>息（</a:t>
            </a:r>
            <a:r>
              <a:rPr lang="zh-CN" altLang="en-US" dirty="0" smtClean="0">
                <a:solidFill>
                  <a:srgbClr val="FF0000"/>
                </a:solidFill>
              </a:rPr>
              <a:t>应用信息字段可适当缩减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2"/>
            <a:r>
              <a:rPr lang="zh-CN" altLang="en-US" dirty="0" smtClean="0"/>
              <a:t>实现一个页面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addApp</a:t>
            </a:r>
            <a:r>
              <a:rPr lang="zh-CN" altLang="en-US" dirty="0" smtClean="0"/>
              <a:t>，在该页面上可以添加待审核应</a:t>
            </a:r>
            <a:r>
              <a:rPr lang="zh-CN" altLang="en-US" dirty="0"/>
              <a:t>用的表单信</a:t>
            </a:r>
            <a:r>
              <a:rPr lang="zh-CN" altLang="en-US" dirty="0" smtClean="0"/>
              <a:t>息</a:t>
            </a:r>
            <a:endParaRPr lang="en-US" altLang="zh-CN" dirty="0"/>
          </a:p>
          <a:p>
            <a:pPr lvl="2"/>
            <a:r>
              <a:rPr lang="zh-CN" altLang="en-US" dirty="0"/>
              <a:t>提交表单后，后端处理请求，将表单内容保存到数据库（</a:t>
            </a:r>
            <a:r>
              <a:rPr lang="zh-CN" altLang="en-US" dirty="0">
                <a:solidFill>
                  <a:srgbClr val="FF0000"/>
                </a:solidFill>
              </a:rPr>
              <a:t>不需完成上传文件功能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25143-A7C3-44E1-B5B5-9A2828A62AC6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661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具体工作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功能点</a:t>
            </a:r>
            <a:r>
              <a:rPr lang="en-US" altLang="zh-CN" dirty="0" smtClean="0"/>
              <a:t>3</a:t>
            </a:r>
          </a:p>
          <a:p>
            <a:pPr lvl="2"/>
            <a:r>
              <a:rPr kumimoji="1" lang="zh-CN" altLang="en-US" dirty="0" smtClean="0"/>
              <a:t>实现审核待审核应用功能</a:t>
            </a:r>
            <a:endParaRPr lang="en-US" altLang="zh-CN" dirty="0"/>
          </a:p>
          <a:p>
            <a:pPr lvl="2"/>
            <a:r>
              <a:rPr lang="zh-CN" altLang="en-US" dirty="0"/>
              <a:t>数据库设计</a:t>
            </a:r>
            <a:r>
              <a:rPr lang="en-US" altLang="zh-CN" dirty="0" err="1"/>
              <a:t>AppInfo</a:t>
            </a:r>
            <a:r>
              <a:rPr lang="zh-CN" altLang="en-US" dirty="0"/>
              <a:t>表，</a:t>
            </a:r>
            <a:r>
              <a:rPr lang="zh-CN" altLang="en-US" dirty="0" smtClean="0"/>
              <a:t>可以修改应用的审核信息</a:t>
            </a:r>
            <a:r>
              <a:rPr lang="zh-CN" altLang="en-US" dirty="0"/>
              <a:t>，</a:t>
            </a:r>
            <a:r>
              <a:rPr lang="zh-CN" altLang="en-US" dirty="0" smtClean="0"/>
              <a:t>可以提前插入一些测试</a:t>
            </a:r>
            <a:r>
              <a:rPr lang="zh-CN" altLang="en-US" dirty="0"/>
              <a:t>数据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FF0000"/>
                </a:solidFill>
              </a:rPr>
              <a:t>审核信息字段可适当缩减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2"/>
            <a:r>
              <a:rPr lang="zh-CN" altLang="en-US" dirty="0" smtClean="0"/>
              <a:t>实现一个页面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checkApp?id</a:t>
            </a:r>
            <a:r>
              <a:rPr lang="en-US" altLang="zh-CN" dirty="0" smtClean="0"/>
              <a:t>=x</a:t>
            </a:r>
            <a:r>
              <a:rPr lang="zh-CN" altLang="en-US" dirty="0" smtClean="0"/>
              <a:t>，在该页面上可以提交修改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的待审核应用的审核信</a:t>
            </a:r>
            <a:r>
              <a:rPr lang="zh-CN" altLang="en-US" dirty="0"/>
              <a:t>息</a:t>
            </a:r>
            <a:endParaRPr lang="en-US" altLang="zh-CN" dirty="0"/>
          </a:p>
          <a:p>
            <a:pPr lvl="2"/>
            <a:r>
              <a:rPr lang="zh-CN" altLang="en-US" dirty="0"/>
              <a:t>提交表单后，后端处理请求</a:t>
            </a:r>
            <a:r>
              <a:rPr lang="zh-CN" altLang="en-US" dirty="0" smtClean="0"/>
              <a:t>，将审核信息更新到数据库（</a:t>
            </a:r>
            <a:r>
              <a:rPr lang="zh-CN" altLang="en-US" dirty="0" smtClean="0">
                <a:solidFill>
                  <a:srgbClr val="FF0000"/>
                </a:solidFill>
              </a:rPr>
              <a:t>不需完成查看文件功能</a:t>
            </a:r>
            <a:r>
              <a:rPr lang="zh-CN" altLang="en-US" dirty="0" smtClean="0"/>
              <a:t>）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25143-A7C3-44E1-B5B5-9A2828A62AC6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34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具体工作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对每个功能都需要实现相应</a:t>
            </a:r>
            <a:r>
              <a:rPr lang="zh-CN" altLang="en-US" dirty="0"/>
              <a:t>的前端页面，后端数据结构设计和业务处理实现</a:t>
            </a:r>
            <a:endParaRPr lang="en-US" altLang="zh-CN" dirty="0"/>
          </a:p>
          <a:p>
            <a:pPr lvl="2"/>
            <a:r>
              <a:rPr lang="zh-CN" altLang="en-US" dirty="0"/>
              <a:t>简单前端页面即可，优化设计可加分</a:t>
            </a:r>
            <a:endParaRPr lang="en-US" altLang="zh-CN" dirty="0"/>
          </a:p>
          <a:p>
            <a:pPr lvl="2"/>
            <a:r>
              <a:rPr lang="zh-CN" altLang="en-US" dirty="0"/>
              <a:t>后端实现基本功能即可，额外功能实现可加分（例如：用户注册，用户登出，应用信息展示等）</a:t>
            </a: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25143-A7C3-44E1-B5B5-9A2828A62AC6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51633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75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主题" id="{5F6E64BC-32C1-4F57-9E21-D42BB12539F4}" vid="{D8DDD563-FBC4-42E3-BC39-146F902F745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5541</TotalTime>
  <Words>453</Words>
  <Application>Microsoft Macintosh PowerPoint</Application>
  <PresentationFormat>全屏显示(4:3)</PresentationFormat>
  <Paragraphs>102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主题</vt:lpstr>
      <vt:lpstr>实验三:软件设计与实现实验</vt:lpstr>
      <vt:lpstr>实验目的</vt:lpstr>
      <vt:lpstr>实验工具</vt:lpstr>
      <vt:lpstr>使用技术</vt:lpstr>
      <vt:lpstr>实验内容</vt:lpstr>
      <vt:lpstr>实验内容</vt:lpstr>
      <vt:lpstr>实验内容</vt:lpstr>
      <vt:lpstr>实验内容</vt:lpstr>
      <vt:lpstr>实验内容</vt:lpstr>
      <vt:lpstr>评分标准</vt:lpstr>
      <vt:lpstr>实验报告内容</vt:lpstr>
      <vt:lpstr>提交要求</vt:lpstr>
    </vt:vector>
  </TitlesOfParts>
  <Company>nju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杰煊</dc:creator>
  <cp:lastModifiedBy>宇飞 杨</cp:lastModifiedBy>
  <cp:revision>143</cp:revision>
  <dcterms:created xsi:type="dcterms:W3CDTF">2019-10-09T05:36:11Z</dcterms:created>
  <dcterms:modified xsi:type="dcterms:W3CDTF">2019-11-07T05:34:33Z</dcterms:modified>
</cp:coreProperties>
</file>