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Gelasio" pitchFamily="2" charset="77"/>
      <p:regular r:id="rId13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7" d="100"/>
          <a:sy n="107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98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792730"/>
            <a:ext cx="4919305" cy="26441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1425535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Introducción a los Algoritmos de Ordenamiento</a:t>
            </a:r>
            <a:endParaRPr lang="en-US" sz="6150" dirty="0"/>
          </a:p>
        </p:txBody>
      </p:sp>
      <p:sp>
        <p:nvSpPr>
          <p:cNvPr id="7" name="Text 3"/>
          <p:cNvSpPr/>
          <p:nvPr/>
        </p:nvSpPr>
        <p:spPr>
          <a:xfrm>
            <a:off x="793790" y="4700349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Los algoritmos de ordenamiento son esenciales en la informática, ya que permiten organizar datos de forma eficiente. En esta presentación, exploraremos dos métodos clásicos: el ordenamiento por burbuja y el ordenamiento por inserción.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93790" y="642401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1515666"/>
            <a:ext cx="4919305" cy="51981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232862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Conclusiones y Consideraciones Finales</a:t>
            </a:r>
            <a:endParaRPr lang="en-US" sz="4450" dirty="0"/>
          </a:p>
        </p:txBody>
      </p:sp>
      <p:sp>
        <p:nvSpPr>
          <p:cNvPr id="7" name="Text 3"/>
          <p:cNvSpPr/>
          <p:nvPr/>
        </p:nvSpPr>
        <p:spPr>
          <a:xfrm>
            <a:off x="6280190" y="408634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Los algoritmos de ordenamiento por burbuja y por inserción son algoritmos clásicos que ilustran conceptos fundamentales de la informática. Si bien no son los más eficientes para grandes conjuntos de datos, su simplicidad y facilidad de implementación los hacen útiles para comprender los principios del ordenamiento.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1515666"/>
            <a:ext cx="4919305" cy="51981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128825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Algoritmo de Ordenamiento por Burbuja</a:t>
            </a:r>
            <a:endParaRPr lang="en-US" sz="4450" dirty="0"/>
          </a:p>
        </p:txBody>
      </p:sp>
      <p:sp>
        <p:nvSpPr>
          <p:cNvPr id="7" name="Shape 3"/>
          <p:cNvSpPr/>
          <p:nvPr/>
        </p:nvSpPr>
        <p:spPr>
          <a:xfrm>
            <a:off x="6280190" y="33011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8" name="Text 4"/>
          <p:cNvSpPr/>
          <p:nvPr/>
        </p:nvSpPr>
        <p:spPr>
          <a:xfrm>
            <a:off x="6462236" y="3386138"/>
            <a:ext cx="1462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5"/>
          <p:cNvSpPr/>
          <p:nvPr/>
        </p:nvSpPr>
        <p:spPr>
          <a:xfrm>
            <a:off x="7017306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Principio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017306" y="3791545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Este algoritmo compara elementos adyacentes, intercambiándolos si están en el orden incorrecto.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10171867" y="33011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12" name="Text 8"/>
          <p:cNvSpPr/>
          <p:nvPr/>
        </p:nvSpPr>
        <p:spPr>
          <a:xfrm>
            <a:off x="10332006" y="3386138"/>
            <a:ext cx="19002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9"/>
          <p:cNvSpPr/>
          <p:nvPr/>
        </p:nvSpPr>
        <p:spPr>
          <a:xfrm>
            <a:off x="10908983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Repetición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10908983" y="3791545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El proceso de comparación se repite hasta que no se producen más intercambios.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6280190" y="572512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16" name="Text 12"/>
          <p:cNvSpPr/>
          <p:nvPr/>
        </p:nvSpPr>
        <p:spPr>
          <a:xfrm>
            <a:off x="6441400" y="5810131"/>
            <a:ext cx="18776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3"/>
          <p:cNvSpPr/>
          <p:nvPr/>
        </p:nvSpPr>
        <p:spPr>
          <a:xfrm>
            <a:off x="7017306" y="57251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Simplicidad</a:t>
            </a:r>
            <a:endParaRPr lang="en-US" sz="2200" dirty="0"/>
          </a:p>
        </p:txBody>
      </p:sp>
      <p:sp>
        <p:nvSpPr>
          <p:cNvPr id="18" name="Text 14"/>
          <p:cNvSpPr/>
          <p:nvPr/>
        </p:nvSpPr>
        <p:spPr>
          <a:xfrm>
            <a:off x="7017306" y="6215539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Es fácil de entender e implementar, pero no es el más eficiente para grandes conjuntos de datos.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1324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531" y="211217"/>
            <a:ext cx="1943338" cy="169080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25454" y="2714030"/>
            <a:ext cx="11179373" cy="1056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Funcionamiento del Algoritmo de Ordenamiento por Burbuja</a:t>
            </a:r>
            <a:endParaRPr lang="en-US" sz="3300" dirty="0"/>
          </a:p>
        </p:txBody>
      </p:sp>
      <p:sp>
        <p:nvSpPr>
          <p:cNvPr id="7" name="Shape 3"/>
          <p:cNvSpPr/>
          <p:nvPr/>
        </p:nvSpPr>
        <p:spPr>
          <a:xfrm>
            <a:off x="1725454" y="5961698"/>
            <a:ext cx="11179373" cy="22860"/>
          </a:xfrm>
          <a:prstGeom prst="roundRect">
            <a:avLst>
              <a:gd name="adj" fmla="val 110934"/>
            </a:avLst>
          </a:prstGeom>
          <a:solidFill>
            <a:srgbClr val="504D4C"/>
          </a:solidFill>
          <a:ln/>
        </p:spPr>
      </p:sp>
      <p:sp>
        <p:nvSpPr>
          <p:cNvPr id="8" name="Shape 4"/>
          <p:cNvSpPr/>
          <p:nvPr/>
        </p:nvSpPr>
        <p:spPr>
          <a:xfrm>
            <a:off x="4466630" y="5370076"/>
            <a:ext cx="22860" cy="591622"/>
          </a:xfrm>
          <a:prstGeom prst="roundRect">
            <a:avLst>
              <a:gd name="adj" fmla="val 110934"/>
            </a:avLst>
          </a:prstGeom>
          <a:solidFill>
            <a:srgbClr val="504D4C"/>
          </a:solidFill>
          <a:ln/>
        </p:spPr>
      </p:sp>
      <p:sp>
        <p:nvSpPr>
          <p:cNvPr id="9" name="Shape 5"/>
          <p:cNvSpPr/>
          <p:nvPr/>
        </p:nvSpPr>
        <p:spPr>
          <a:xfrm>
            <a:off x="4287917" y="5771555"/>
            <a:ext cx="380286" cy="380286"/>
          </a:xfrm>
          <a:prstGeom prst="roundRect">
            <a:avLst>
              <a:gd name="adj" fmla="val 6669"/>
            </a:avLst>
          </a:prstGeom>
          <a:solidFill>
            <a:srgbClr val="373433"/>
          </a:solidFill>
          <a:ln/>
        </p:spPr>
      </p:sp>
      <p:sp>
        <p:nvSpPr>
          <p:cNvPr id="10" name="Text 6"/>
          <p:cNvSpPr/>
          <p:nvPr/>
        </p:nvSpPr>
        <p:spPr>
          <a:xfrm>
            <a:off x="4423529" y="5834896"/>
            <a:ext cx="108942" cy="253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1950" dirty="0"/>
          </a:p>
        </p:txBody>
      </p:sp>
      <p:sp>
        <p:nvSpPr>
          <p:cNvPr id="11" name="Text 7"/>
          <p:cNvSpPr/>
          <p:nvPr/>
        </p:nvSpPr>
        <p:spPr>
          <a:xfrm>
            <a:off x="3421380" y="4024074"/>
            <a:ext cx="2113240" cy="264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Iteración 1</a:t>
            </a:r>
            <a:endParaRPr lang="en-US" sz="1650" dirty="0"/>
          </a:p>
        </p:txBody>
      </p:sp>
      <p:sp>
        <p:nvSpPr>
          <p:cNvPr id="12" name="Text 8"/>
          <p:cNvSpPr/>
          <p:nvPr/>
        </p:nvSpPr>
        <p:spPr>
          <a:xfrm>
            <a:off x="1894403" y="4389477"/>
            <a:ext cx="5167312" cy="8115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Compara el primer elemento con el segundo, intercambiándolos si están en el orden incorrecto. Repite este proceso para cada par de elementos adyacentes.</a:t>
            </a:r>
            <a:endParaRPr lang="en-US" sz="1300" dirty="0"/>
          </a:p>
        </p:txBody>
      </p:sp>
      <p:sp>
        <p:nvSpPr>
          <p:cNvPr id="13" name="Shape 9"/>
          <p:cNvSpPr/>
          <p:nvPr/>
        </p:nvSpPr>
        <p:spPr>
          <a:xfrm>
            <a:off x="7303651" y="5961698"/>
            <a:ext cx="22860" cy="591622"/>
          </a:xfrm>
          <a:prstGeom prst="roundRect">
            <a:avLst>
              <a:gd name="adj" fmla="val 110934"/>
            </a:avLst>
          </a:prstGeom>
          <a:solidFill>
            <a:srgbClr val="504D4C"/>
          </a:solidFill>
          <a:ln/>
        </p:spPr>
      </p:sp>
      <p:sp>
        <p:nvSpPr>
          <p:cNvPr id="14" name="Shape 10"/>
          <p:cNvSpPr/>
          <p:nvPr/>
        </p:nvSpPr>
        <p:spPr>
          <a:xfrm>
            <a:off x="7124938" y="5771555"/>
            <a:ext cx="380286" cy="380286"/>
          </a:xfrm>
          <a:prstGeom prst="roundRect">
            <a:avLst>
              <a:gd name="adj" fmla="val 6669"/>
            </a:avLst>
          </a:prstGeom>
          <a:solidFill>
            <a:srgbClr val="373433"/>
          </a:solidFill>
          <a:ln/>
        </p:spPr>
      </p:sp>
      <p:sp>
        <p:nvSpPr>
          <p:cNvPr id="15" name="Text 11"/>
          <p:cNvSpPr/>
          <p:nvPr/>
        </p:nvSpPr>
        <p:spPr>
          <a:xfrm>
            <a:off x="7244239" y="5834896"/>
            <a:ext cx="141684" cy="253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1950" dirty="0"/>
          </a:p>
        </p:txBody>
      </p:sp>
      <p:sp>
        <p:nvSpPr>
          <p:cNvPr id="16" name="Text 12"/>
          <p:cNvSpPr/>
          <p:nvPr/>
        </p:nvSpPr>
        <p:spPr>
          <a:xfrm>
            <a:off x="6258401" y="6722388"/>
            <a:ext cx="2113240" cy="264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Iteración 2</a:t>
            </a:r>
            <a:endParaRPr lang="en-US" sz="1650" dirty="0"/>
          </a:p>
        </p:txBody>
      </p:sp>
      <p:sp>
        <p:nvSpPr>
          <p:cNvPr id="17" name="Text 13"/>
          <p:cNvSpPr/>
          <p:nvPr/>
        </p:nvSpPr>
        <p:spPr>
          <a:xfrm>
            <a:off x="4731425" y="7087791"/>
            <a:ext cx="5167312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Repite la comparación de la iteración anterior, pero esta vez, el elemento más grande ya está en su posición correcta.</a:t>
            </a:r>
            <a:endParaRPr lang="en-US" sz="1300" dirty="0"/>
          </a:p>
        </p:txBody>
      </p:sp>
      <p:sp>
        <p:nvSpPr>
          <p:cNvPr id="18" name="Shape 14"/>
          <p:cNvSpPr/>
          <p:nvPr/>
        </p:nvSpPr>
        <p:spPr>
          <a:xfrm>
            <a:off x="10140791" y="5370076"/>
            <a:ext cx="22860" cy="591622"/>
          </a:xfrm>
          <a:prstGeom prst="roundRect">
            <a:avLst>
              <a:gd name="adj" fmla="val 110934"/>
            </a:avLst>
          </a:prstGeom>
          <a:solidFill>
            <a:srgbClr val="504D4C"/>
          </a:solidFill>
          <a:ln/>
        </p:spPr>
      </p:sp>
      <p:sp>
        <p:nvSpPr>
          <p:cNvPr id="19" name="Shape 15"/>
          <p:cNvSpPr/>
          <p:nvPr/>
        </p:nvSpPr>
        <p:spPr>
          <a:xfrm>
            <a:off x="9962078" y="5771555"/>
            <a:ext cx="380286" cy="380286"/>
          </a:xfrm>
          <a:prstGeom prst="roundRect">
            <a:avLst>
              <a:gd name="adj" fmla="val 6669"/>
            </a:avLst>
          </a:prstGeom>
          <a:solidFill>
            <a:srgbClr val="373433"/>
          </a:solidFill>
          <a:ln/>
        </p:spPr>
      </p:sp>
      <p:sp>
        <p:nvSpPr>
          <p:cNvPr id="20" name="Text 16"/>
          <p:cNvSpPr/>
          <p:nvPr/>
        </p:nvSpPr>
        <p:spPr>
          <a:xfrm>
            <a:off x="10082213" y="5834896"/>
            <a:ext cx="139898" cy="253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1950" dirty="0"/>
          </a:p>
        </p:txBody>
      </p:sp>
      <p:sp>
        <p:nvSpPr>
          <p:cNvPr id="21" name="Text 17"/>
          <p:cNvSpPr/>
          <p:nvPr/>
        </p:nvSpPr>
        <p:spPr>
          <a:xfrm>
            <a:off x="9095542" y="4294584"/>
            <a:ext cx="2113240" cy="264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Iteraciones Siguientes</a:t>
            </a:r>
            <a:endParaRPr lang="en-US" sz="1650" dirty="0"/>
          </a:p>
        </p:txBody>
      </p:sp>
      <p:sp>
        <p:nvSpPr>
          <p:cNvPr id="22" name="Text 18"/>
          <p:cNvSpPr/>
          <p:nvPr/>
        </p:nvSpPr>
        <p:spPr>
          <a:xfrm>
            <a:off x="7568565" y="4659987"/>
            <a:ext cx="5167312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Continúa iterando hasta que no se produzcan más intercambios. Esto significa que todos los elementos están ordenados.</a:t>
            </a:r>
            <a:endParaRPr lang="en-US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607" y="2249567"/>
            <a:ext cx="4919186" cy="373046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1898452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Análisis de Complejidad del Algoritmo de Ordenamiento por Burbuja</a:t>
            </a:r>
            <a:endParaRPr lang="en-US" sz="4450" dirty="0"/>
          </a:p>
        </p:txBody>
      </p:sp>
      <p:sp>
        <p:nvSpPr>
          <p:cNvPr id="7" name="Shape 3"/>
          <p:cNvSpPr/>
          <p:nvPr/>
        </p:nvSpPr>
        <p:spPr>
          <a:xfrm>
            <a:off x="793790" y="4364950"/>
            <a:ext cx="7556421" cy="1966198"/>
          </a:xfrm>
          <a:prstGeom prst="roundRect">
            <a:avLst>
              <a:gd name="adj" fmla="val 173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801410" y="4372570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1028224" y="451627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Caso Mejor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4802624" y="451627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O(n)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801410" y="5022890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1028224" y="516659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Caso Promedio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4802624" y="516659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O(n^2)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01410" y="5673209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1028224" y="581691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Caso Peor</a:t>
            </a:r>
            <a:endParaRPr lang="en-US" sz="1750" dirty="0"/>
          </a:p>
        </p:txBody>
      </p:sp>
      <p:sp>
        <p:nvSpPr>
          <p:cNvPr id="16" name="Text 12"/>
          <p:cNvSpPr/>
          <p:nvPr/>
        </p:nvSpPr>
        <p:spPr>
          <a:xfrm>
            <a:off x="4802624" y="581691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O(n^2)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1655088"/>
            <a:ext cx="4919424" cy="491942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9083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Algoritmo de Ordenamiento por Inserción</a:t>
            </a:r>
            <a:endParaRPr lang="en-US" sz="4450" dirty="0"/>
          </a:p>
        </p:txBody>
      </p:sp>
      <p:sp>
        <p:nvSpPr>
          <p:cNvPr id="7" name="Shape 3"/>
          <p:cNvSpPr/>
          <p:nvPr/>
        </p:nvSpPr>
        <p:spPr>
          <a:xfrm>
            <a:off x="793790" y="2666048"/>
            <a:ext cx="3664863" cy="2758559"/>
          </a:xfrm>
          <a:prstGeom prst="roundRect">
            <a:avLst>
              <a:gd name="adj" fmla="val 1233"/>
            </a:avLst>
          </a:prstGeom>
          <a:solidFill>
            <a:srgbClr val="373433"/>
          </a:solidFill>
          <a:ln/>
        </p:spPr>
      </p:sp>
      <p:sp>
        <p:nvSpPr>
          <p:cNvPr id="8" name="Text 4"/>
          <p:cNvSpPr/>
          <p:nvPr/>
        </p:nvSpPr>
        <p:spPr>
          <a:xfrm>
            <a:off x="1020604" y="28928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Iteración 1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1020604" y="3383280"/>
            <a:ext cx="321123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El primer elemento se considera ordenado. El segundo elemento se compara con el primero y se inserta en su posición correcta.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4685467" y="2666048"/>
            <a:ext cx="3664863" cy="2758559"/>
          </a:xfrm>
          <a:prstGeom prst="roundRect">
            <a:avLst>
              <a:gd name="adj" fmla="val 1233"/>
            </a:avLst>
          </a:prstGeom>
          <a:solidFill>
            <a:srgbClr val="373433"/>
          </a:solidFill>
          <a:ln/>
        </p:spPr>
      </p:sp>
      <p:sp>
        <p:nvSpPr>
          <p:cNvPr id="11" name="Text 7"/>
          <p:cNvSpPr/>
          <p:nvPr/>
        </p:nvSpPr>
        <p:spPr>
          <a:xfrm>
            <a:off x="4912281" y="28928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Iteraciones Siguientes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4912281" y="3383280"/>
            <a:ext cx="321123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 cada iteración, se toma el siguiente elemento no ordenado y se compara con los elementos ordenados a su izquierda, hasta encontrar su posición correcta.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93790" y="5651421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373433"/>
          </a:solidFill>
          <a:ln/>
        </p:spPr>
      </p:sp>
      <p:sp>
        <p:nvSpPr>
          <p:cNvPr id="14" name="Text 10"/>
          <p:cNvSpPr/>
          <p:nvPr/>
        </p:nvSpPr>
        <p:spPr>
          <a:xfrm>
            <a:off x="1020604" y="58782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Inserción</a:t>
            </a: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1020604" y="6368653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Una vez que se encuentra la posición correcta, el elemento se inserta, desplazando los elementos que estaban a su derecha.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26375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483" y="242530"/>
            <a:ext cx="1941314" cy="194131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97255" y="3114080"/>
            <a:ext cx="12835890" cy="1213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Funcionamiento del Algoritmo de Ordenamiento por Inserción</a:t>
            </a:r>
            <a:endParaRPr lang="en-US" sz="38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55" y="4618434"/>
            <a:ext cx="3208973" cy="77640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91327" y="5685949"/>
            <a:ext cx="2426375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Paso 1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1091327" y="6105644"/>
            <a:ext cx="2820829" cy="6210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 selecciona el segundo elemento del arreglo.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227" y="4618434"/>
            <a:ext cx="3208973" cy="77640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300299" y="5685949"/>
            <a:ext cx="2426375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Paso 2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4300299" y="6105644"/>
            <a:ext cx="2820829" cy="6210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 compara el segundo elemento con el primer elemento.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4618434"/>
            <a:ext cx="3208973" cy="77640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509272" y="5685949"/>
            <a:ext cx="2426375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Paso 3</a:t>
            </a:r>
            <a:endParaRPr lang="en-US" sz="1900" dirty="0"/>
          </a:p>
        </p:txBody>
      </p:sp>
      <p:sp>
        <p:nvSpPr>
          <p:cNvPr id="15" name="Text 8"/>
          <p:cNvSpPr/>
          <p:nvPr/>
        </p:nvSpPr>
        <p:spPr>
          <a:xfrm>
            <a:off x="7509272" y="6105644"/>
            <a:ext cx="2820829" cy="9315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 el segundo elemento es menor que el primero, se intercambian las posiciones.</a:t>
            </a:r>
            <a:endParaRPr lang="en-US" sz="150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24173" y="4618434"/>
            <a:ext cx="3208973" cy="776407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0718244" y="5685949"/>
            <a:ext cx="2426375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Paso 4</a:t>
            </a:r>
            <a:endParaRPr lang="en-US" sz="1900" dirty="0"/>
          </a:p>
        </p:txBody>
      </p:sp>
      <p:sp>
        <p:nvSpPr>
          <p:cNvPr id="18" name="Text 10"/>
          <p:cNvSpPr/>
          <p:nvPr/>
        </p:nvSpPr>
        <p:spPr>
          <a:xfrm>
            <a:off x="10718244" y="6105644"/>
            <a:ext cx="2820829" cy="12420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 repiten los pasos 1 a 3 para el tercer elemento, comparándolo con los dos elementos ordenados a su izquierda.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254841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Análisis de Complejidad del Algoritmo de Ordenamiento por Inserción</a:t>
            </a:r>
            <a:endParaRPr lang="en-US" sz="4450" dirty="0"/>
          </a:p>
        </p:txBody>
      </p:sp>
      <p:sp>
        <p:nvSpPr>
          <p:cNvPr id="5" name="Text 3"/>
          <p:cNvSpPr/>
          <p:nvPr/>
        </p:nvSpPr>
        <p:spPr>
          <a:xfrm>
            <a:off x="793790" y="45329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Caso Mejor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11409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O(n)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45329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Caso Promedio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32928" y="511409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O(n^2)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45329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Caso Peor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2067" y="511409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O(n^2)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10445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778" y="260985"/>
            <a:ext cx="3712845" cy="20884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30925" y="3351371"/>
            <a:ext cx="13168551" cy="13051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1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Comparación entre los Algoritmos de Ordenamiento por Burbuja y por Inserción</a:t>
            </a:r>
            <a:endParaRPr lang="en-US" sz="41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925" y="4969788"/>
            <a:ext cx="522089" cy="52208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30925" y="5700712"/>
            <a:ext cx="2610445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Velocidad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730925" y="6152317"/>
            <a:ext cx="4180642" cy="13363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El ordenamiento por inserción suele ser más rápido que el ordenamiento por burbuja, especialmente para arreglos parcialmente ordenados.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4820" y="4969788"/>
            <a:ext cx="522089" cy="52208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224820" y="5700712"/>
            <a:ext cx="2610445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Complejidad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5224820" y="6152317"/>
            <a:ext cx="4180642" cy="13363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Ambos algoritmos tienen una complejidad de tiempo promedio de O(n^2). Sin embargo, el ordenamiento por inserción puede ser más eficiente en ciertos casos.</a:t>
            </a:r>
            <a:endParaRPr lang="en-US" sz="16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8715" y="4969788"/>
            <a:ext cx="522089" cy="52208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718715" y="5700712"/>
            <a:ext cx="2610445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Memoria</a:t>
            </a:r>
            <a:endParaRPr lang="en-US" sz="2050" dirty="0"/>
          </a:p>
        </p:txBody>
      </p:sp>
      <p:sp>
        <p:nvSpPr>
          <p:cNvPr id="15" name="Text 8"/>
          <p:cNvSpPr/>
          <p:nvPr/>
        </p:nvSpPr>
        <p:spPr>
          <a:xfrm>
            <a:off x="9718715" y="6152317"/>
            <a:ext cx="4180642" cy="13363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Ambos algoritmos son algoritmos de ordenamiento "in-place", lo que significa que no requieren memoria adicional para ordenar los datos.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1819037"/>
            <a:ext cx="4919305" cy="459140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Aplicaciones de los Algoritmos de Ordenamiento</a:t>
            </a:r>
            <a:endParaRPr lang="en-US" sz="4450" dirty="0"/>
          </a:p>
        </p:txBody>
      </p:sp>
      <p:sp>
        <p:nvSpPr>
          <p:cNvPr id="7" name="Text 3"/>
          <p:cNvSpPr/>
          <p:nvPr/>
        </p:nvSpPr>
        <p:spPr>
          <a:xfrm>
            <a:off x="793790" y="4267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Los algoritmos de ordenamiento tienen amplias aplicaciones en la informática. Por ejemplo, se utilizan en la gestión de bases de datos, la búsqueda de información, la optimización de algoritmos, y la creación de sistemas de recomendación.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599</Words>
  <Application>Microsoft Macintosh PowerPoint</Application>
  <PresentationFormat>Personalizado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Gelasio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Office User</cp:lastModifiedBy>
  <cp:revision>2</cp:revision>
  <dcterms:created xsi:type="dcterms:W3CDTF">2024-08-30T01:43:15Z</dcterms:created>
  <dcterms:modified xsi:type="dcterms:W3CDTF">2024-08-30T01:51:06Z</dcterms:modified>
</cp:coreProperties>
</file>