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78" r:id="rId15"/>
    <p:sldId id="279" r:id="rId16"/>
    <p:sldId id="271" r:id="rId17"/>
    <p:sldId id="272" r:id="rId18"/>
    <p:sldId id="273" r:id="rId19"/>
    <p:sldId id="274" r:id="rId20"/>
    <p:sldId id="268" r:id="rId21"/>
    <p:sldId id="269"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DDB9-E5D8-49D2-8690-E70547741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859475-B744-48D7-A329-CD4504225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38A6B-96F7-4D17-852F-F8FBCEBBD2C8}"/>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F49A60A7-4A92-4AA6-80B6-79ACC530B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B389B-3EAD-427A-972B-E4CCD5282917}"/>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373795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9327-DBF0-481A-82DD-1B9D0B7D2B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0A54F-E9E3-4543-889A-D14DFC1A24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788A2-58C2-4A8B-A56B-DB04E6395EE4}"/>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8E7FBF56-3391-4CB8-91F8-041948B8D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294CD-898F-4D52-9ECB-BD5FAE448464}"/>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153066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8F712-9DC2-4D63-B328-3FA28BB452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64E84-0101-4724-847E-03E6718EAF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E628-72ED-463D-9EF9-DA1531912B57}"/>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4182C4BC-5B9D-4CE1-89F3-C101A61C7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AEC30-026F-4ADC-A1CA-499CCAFFDA9A}"/>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221960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F0C4-9917-4D4A-A17B-F75EC97E2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581305-40BF-4D74-9BC2-256915C9D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B7F3C-8ED2-4770-9F42-403E13407A13}"/>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E62A692E-97A8-45F0-926D-12D70B6C1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0A0BB-206E-4294-83AD-CC6883427EF2}"/>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24642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EEDE-E328-447C-9FA3-4FD35BF5F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07886E-1BD1-4660-9284-D11DC7CA6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66415D-07BC-4764-BB5C-64CBBA9C3CBB}"/>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0C88C3A0-5A9C-44D0-8430-EC353662D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454C3-6F86-4CC6-B000-EB4101ADA390}"/>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206234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A55D-E227-499D-A1D0-D976F94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9BFB0-047F-4623-B5AB-C10539908E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D0FED-F35D-489F-915E-E0E410CA7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58664-CCDB-4785-92C3-E106EC56AFCE}"/>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6" name="Footer Placeholder 5">
            <a:extLst>
              <a:ext uri="{FF2B5EF4-FFF2-40B4-BE49-F238E27FC236}">
                <a16:creationId xmlns:a16="http://schemas.microsoft.com/office/drawing/2014/main" id="{D4A43787-F419-4844-8F0B-35E2B4731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39A66-7095-4768-979B-620527B79599}"/>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407117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A5BB-756B-40F0-A726-0B73BDC9F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7BFAAC-33B1-4795-B757-58645C3C7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03064B-21E2-41E1-88D6-74B780581F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834F8-C543-4FAA-85EC-19B542137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0A6A59-4005-4572-86E3-99D2495ACD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7FF6E-A8F4-46F6-BFC7-B0BCFB9A8218}"/>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8" name="Footer Placeholder 7">
            <a:extLst>
              <a:ext uri="{FF2B5EF4-FFF2-40B4-BE49-F238E27FC236}">
                <a16:creationId xmlns:a16="http://schemas.microsoft.com/office/drawing/2014/main" id="{CC84BDBD-CFA9-4123-9A2C-0B1CE81E3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AC7CC-A62B-4C1D-8FB3-BFEEF0D79E34}"/>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322162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8936-5C43-4538-96CE-315355D58A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ADA13-9856-4CD8-95AB-3A6FCB17A9C3}"/>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4" name="Footer Placeholder 3">
            <a:extLst>
              <a:ext uri="{FF2B5EF4-FFF2-40B4-BE49-F238E27FC236}">
                <a16:creationId xmlns:a16="http://schemas.microsoft.com/office/drawing/2014/main" id="{633038FF-F3C9-4E6A-9ADC-4CD09ABE3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B066BC-E12F-42E5-AE5E-91BD6888D849}"/>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3570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3D81F-640A-4664-A6F8-13186800FB97}"/>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3" name="Footer Placeholder 2">
            <a:extLst>
              <a:ext uri="{FF2B5EF4-FFF2-40B4-BE49-F238E27FC236}">
                <a16:creationId xmlns:a16="http://schemas.microsoft.com/office/drawing/2014/main" id="{E514D9DB-3ADD-4200-A1EE-5492229FAA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A394A-E8FF-49AB-BD8B-34180CF48EA2}"/>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353838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73C-8D80-4EED-83B5-02CE76F3D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637AD-F2ED-48D5-B684-0147E8367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64F5C0-80FD-4211-A349-016FFB402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3CEA22-59EB-4EE7-83DB-650C0396D2E5}"/>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6" name="Footer Placeholder 5">
            <a:extLst>
              <a:ext uri="{FF2B5EF4-FFF2-40B4-BE49-F238E27FC236}">
                <a16:creationId xmlns:a16="http://schemas.microsoft.com/office/drawing/2014/main" id="{7DFF82B1-3FDB-4A88-95E5-5E3671B6F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03C0F-235C-4424-9647-DC731641F2D8}"/>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61446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D6B6-6731-4626-BB82-78496EB5E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E7DC3-EF1F-495A-87CD-6F5146E03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3E9486-A925-4F37-91F6-08A461AB1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5742A2-7A58-44CD-AEB6-D2B7EE09E260}"/>
              </a:ext>
            </a:extLst>
          </p:cNvPr>
          <p:cNvSpPr>
            <a:spLocks noGrp="1"/>
          </p:cNvSpPr>
          <p:nvPr>
            <p:ph type="dt" sz="half" idx="10"/>
          </p:nvPr>
        </p:nvSpPr>
        <p:spPr/>
        <p:txBody>
          <a:bodyPr/>
          <a:lstStyle/>
          <a:p>
            <a:fld id="{6B6A473A-ADB9-4A42-ACF1-C8767824B127}" type="datetimeFigureOut">
              <a:rPr lang="en-US" smtClean="0"/>
              <a:t>25/4/2019</a:t>
            </a:fld>
            <a:endParaRPr lang="en-US"/>
          </a:p>
        </p:txBody>
      </p:sp>
      <p:sp>
        <p:nvSpPr>
          <p:cNvPr id="6" name="Footer Placeholder 5">
            <a:extLst>
              <a:ext uri="{FF2B5EF4-FFF2-40B4-BE49-F238E27FC236}">
                <a16:creationId xmlns:a16="http://schemas.microsoft.com/office/drawing/2014/main" id="{F5E7BCEA-4DEB-4A5E-9558-2A09CC941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34908-54C0-4C58-90B4-28A5FF616EEA}"/>
              </a:ext>
            </a:extLst>
          </p:cNvPr>
          <p:cNvSpPr>
            <a:spLocks noGrp="1"/>
          </p:cNvSpPr>
          <p:nvPr>
            <p:ph type="sldNum" sz="quarter" idx="12"/>
          </p:nvPr>
        </p:nvSpPr>
        <p:spPr/>
        <p:txBody>
          <a:bodyPr/>
          <a:lstStyle/>
          <a:p>
            <a:fld id="{E948685E-DB6C-41E8-A277-F31B97F609B3}" type="slidenum">
              <a:rPr lang="en-US" smtClean="0"/>
              <a:t>‹#›</a:t>
            </a:fld>
            <a:endParaRPr lang="en-US"/>
          </a:p>
        </p:txBody>
      </p:sp>
    </p:spTree>
    <p:extLst>
      <p:ext uri="{BB962C8B-B14F-4D97-AF65-F5344CB8AC3E}">
        <p14:creationId xmlns:p14="http://schemas.microsoft.com/office/powerpoint/2010/main" val="166688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4A2AA-0C1E-43EC-A403-830FCDD4F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050900-4BA4-4D07-9B20-1111B73C5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EAB38-1D62-4C7F-9ED8-95870D664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A473A-ADB9-4A42-ACF1-C8767824B127}" type="datetimeFigureOut">
              <a:rPr lang="en-US" smtClean="0"/>
              <a:t>25/4/2019</a:t>
            </a:fld>
            <a:endParaRPr lang="en-US"/>
          </a:p>
        </p:txBody>
      </p:sp>
      <p:sp>
        <p:nvSpPr>
          <p:cNvPr id="5" name="Footer Placeholder 4">
            <a:extLst>
              <a:ext uri="{FF2B5EF4-FFF2-40B4-BE49-F238E27FC236}">
                <a16:creationId xmlns:a16="http://schemas.microsoft.com/office/drawing/2014/main" id="{3EF58531-FBDF-4F2D-892C-0808C2B61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ADA02-A151-44C9-89E1-D97A1AA6D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8685E-DB6C-41E8-A277-F31B97F609B3}" type="slidenum">
              <a:rPr lang="en-US" smtClean="0"/>
              <a:t>‹#›</a:t>
            </a:fld>
            <a:endParaRPr lang="en-US"/>
          </a:p>
        </p:txBody>
      </p:sp>
    </p:spTree>
    <p:extLst>
      <p:ext uri="{BB962C8B-B14F-4D97-AF65-F5344CB8AC3E}">
        <p14:creationId xmlns:p14="http://schemas.microsoft.com/office/powerpoint/2010/main" val="201216697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DC7157-2F6C-4C61-8FBF-C17E17D4D4FC}"/>
              </a:ext>
            </a:extLst>
          </p:cNvPr>
          <p:cNvSpPr>
            <a:spLocks noGrp="1"/>
          </p:cNvSpPr>
          <p:nvPr>
            <p:ph type="ctrTitle"/>
          </p:nvPr>
        </p:nvSpPr>
        <p:spPr>
          <a:xfrm>
            <a:off x="838199" y="4525347"/>
            <a:ext cx="6801321" cy="1737360"/>
          </a:xfrm>
        </p:spPr>
        <p:txBody>
          <a:bodyPr anchor="ctr">
            <a:normAutofit/>
          </a:bodyPr>
          <a:lstStyle/>
          <a:p>
            <a:pPr algn="r"/>
            <a:r>
              <a:rPr lang="en-US" sz="4400" dirty="0"/>
              <a:t>PHISHING DETECTION USING MACHINE LEARNIG</a:t>
            </a:r>
          </a:p>
        </p:txBody>
      </p:sp>
      <p:sp>
        <p:nvSpPr>
          <p:cNvPr id="3" name="Subtitle 2">
            <a:extLst>
              <a:ext uri="{FF2B5EF4-FFF2-40B4-BE49-F238E27FC236}">
                <a16:creationId xmlns:a16="http://schemas.microsoft.com/office/drawing/2014/main" id="{8207E6D7-0CE0-47DA-AE5E-7FE91DEEC046}"/>
              </a:ext>
            </a:extLst>
          </p:cNvPr>
          <p:cNvSpPr>
            <a:spLocks noGrp="1"/>
          </p:cNvSpPr>
          <p:nvPr>
            <p:ph type="subTitle" idx="1"/>
          </p:nvPr>
        </p:nvSpPr>
        <p:spPr>
          <a:xfrm>
            <a:off x="7961258" y="4525346"/>
            <a:ext cx="3982211" cy="1959859"/>
          </a:xfrm>
        </p:spPr>
        <p:txBody>
          <a:bodyPr anchor="ctr">
            <a:normAutofit/>
          </a:bodyPr>
          <a:lstStyle/>
          <a:p>
            <a:pPr algn="l"/>
            <a:r>
              <a:rPr lang="en-US" dirty="0"/>
              <a:t>SUBMITTED BY- Sagar Patel 			    (0859196)</a:t>
            </a:r>
          </a:p>
          <a:p>
            <a:pPr algn="l"/>
            <a:r>
              <a:rPr lang="en-US" dirty="0"/>
              <a:t>INSTRUCTOR- Dr. R. Wei</a:t>
            </a:r>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4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2A8A-443A-478F-84B3-A9473057C2E5}"/>
              </a:ext>
            </a:extLst>
          </p:cNvPr>
          <p:cNvSpPr>
            <a:spLocks noGrp="1"/>
          </p:cNvSpPr>
          <p:nvPr>
            <p:ph type="title"/>
          </p:nvPr>
        </p:nvSpPr>
        <p:spPr>
          <a:xfrm>
            <a:off x="838200" y="365125"/>
            <a:ext cx="10515600" cy="985373"/>
          </a:xfrm>
        </p:spPr>
        <p:txBody>
          <a:bodyPr/>
          <a:lstStyle/>
          <a:p>
            <a:r>
              <a:rPr lang="en-US" dirty="0"/>
              <a:t>Existing system VS proposed system</a:t>
            </a:r>
          </a:p>
        </p:txBody>
      </p:sp>
      <p:sp>
        <p:nvSpPr>
          <p:cNvPr id="3" name="Content Placeholder 2">
            <a:extLst>
              <a:ext uri="{FF2B5EF4-FFF2-40B4-BE49-F238E27FC236}">
                <a16:creationId xmlns:a16="http://schemas.microsoft.com/office/drawing/2014/main" id="{B366B3B9-E628-4C1D-92BE-D79FA20B4286}"/>
              </a:ext>
            </a:extLst>
          </p:cNvPr>
          <p:cNvSpPr>
            <a:spLocks noGrp="1"/>
          </p:cNvSpPr>
          <p:nvPr>
            <p:ph idx="1"/>
          </p:nvPr>
        </p:nvSpPr>
        <p:spPr>
          <a:xfrm>
            <a:off x="838200" y="1350498"/>
            <a:ext cx="10515600" cy="4826465"/>
          </a:xfrm>
        </p:spPr>
        <p:txBody>
          <a:bodyPr/>
          <a:lstStyle/>
          <a:p>
            <a:r>
              <a:rPr lang="en-US" dirty="0"/>
              <a:t>Existing system: The old method was incomplete and was using very few methods to detect the malicious content. Also the users were not that confident of using internet being unaware of the possible threats. </a:t>
            </a:r>
          </a:p>
          <a:p>
            <a:endParaRPr lang="en-US" dirty="0"/>
          </a:p>
          <a:p>
            <a:r>
              <a:rPr lang="en-US" dirty="0"/>
              <a:t>Proposed method: Many research papers have been studied and the new system has been introduced. Added the security protocols for email phishing and more than 20+ methods have been used to analyze a given URL. </a:t>
            </a:r>
          </a:p>
        </p:txBody>
      </p:sp>
    </p:spTree>
    <p:extLst>
      <p:ext uri="{BB962C8B-B14F-4D97-AF65-F5344CB8AC3E}">
        <p14:creationId xmlns:p14="http://schemas.microsoft.com/office/powerpoint/2010/main" val="15099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B13-2CE0-4360-8D3D-738B1D412C5D}"/>
              </a:ext>
            </a:extLst>
          </p:cNvPr>
          <p:cNvSpPr>
            <a:spLocks noGrp="1"/>
          </p:cNvSpPr>
          <p:nvPr>
            <p:ph type="title"/>
          </p:nvPr>
        </p:nvSpPr>
        <p:spPr>
          <a:xfrm>
            <a:off x="838200" y="365125"/>
            <a:ext cx="10515600" cy="1325563"/>
          </a:xfrm>
        </p:spPr>
        <p:txBody>
          <a:bodyPr/>
          <a:lstStyle/>
          <a:p>
            <a:r>
              <a:rPr lang="en-US" dirty="0"/>
              <a:t>How phishing happens?</a:t>
            </a:r>
          </a:p>
        </p:txBody>
      </p:sp>
      <p:pic>
        <p:nvPicPr>
          <p:cNvPr id="4" name="Content Placeholder 3">
            <a:extLst>
              <a:ext uri="{FF2B5EF4-FFF2-40B4-BE49-F238E27FC236}">
                <a16:creationId xmlns:a16="http://schemas.microsoft.com/office/drawing/2014/main" id="{F9AEBAF7-5158-4233-8FE8-C58E33BD07F3}"/>
              </a:ext>
            </a:extLst>
          </p:cNvPr>
          <p:cNvPicPr>
            <a:picLocks noGrp="1" noChangeAspect="1"/>
          </p:cNvPicPr>
          <p:nvPr>
            <p:ph idx="1"/>
          </p:nvPr>
        </p:nvPicPr>
        <p:blipFill>
          <a:blip r:embed="rId2"/>
          <a:stretch>
            <a:fillRect/>
          </a:stretch>
        </p:blipFill>
        <p:spPr>
          <a:xfrm>
            <a:off x="1125415" y="1434904"/>
            <a:ext cx="9622302" cy="4881489"/>
          </a:xfrm>
          <a:prstGeom prst="rect">
            <a:avLst/>
          </a:prstGeom>
        </p:spPr>
      </p:pic>
    </p:spTree>
    <p:extLst>
      <p:ext uri="{BB962C8B-B14F-4D97-AF65-F5344CB8AC3E}">
        <p14:creationId xmlns:p14="http://schemas.microsoft.com/office/powerpoint/2010/main" val="240406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B13-2CE0-4360-8D3D-738B1D412C5D}"/>
              </a:ext>
            </a:extLst>
          </p:cNvPr>
          <p:cNvSpPr>
            <a:spLocks noGrp="1"/>
          </p:cNvSpPr>
          <p:nvPr>
            <p:ph type="title"/>
          </p:nvPr>
        </p:nvSpPr>
        <p:spPr>
          <a:xfrm>
            <a:off x="838200" y="365125"/>
            <a:ext cx="10515600" cy="1325563"/>
          </a:xfrm>
        </p:spPr>
        <p:txBody>
          <a:bodyPr/>
          <a:lstStyle/>
          <a:p>
            <a:r>
              <a:rPr lang="en-US" dirty="0"/>
              <a:t>How the developed system works?</a:t>
            </a:r>
          </a:p>
        </p:txBody>
      </p:sp>
      <p:sp>
        <p:nvSpPr>
          <p:cNvPr id="5" name="Content Placeholder 4">
            <a:extLst>
              <a:ext uri="{FF2B5EF4-FFF2-40B4-BE49-F238E27FC236}">
                <a16:creationId xmlns:a16="http://schemas.microsoft.com/office/drawing/2014/main" id="{A8EA3DB4-06AE-4C16-B469-7BDF10A63B54}"/>
              </a:ext>
            </a:extLst>
          </p:cNvPr>
          <p:cNvSpPr>
            <a:spLocks noGrp="1"/>
          </p:cNvSpPr>
          <p:nvPr>
            <p:ph idx="1"/>
          </p:nvPr>
        </p:nvSpPr>
        <p:spPr/>
        <p:txBody>
          <a:bodyPr/>
          <a:lstStyle/>
          <a:p>
            <a:r>
              <a:rPr lang="en-US" dirty="0"/>
              <a:t>Machine learning algorithms have been used to train the model using ML algorithm such as Random Forest (97% accuracy) Support vector machine (96% algorithm) and Logistic regression (93% accuracy)</a:t>
            </a:r>
          </a:p>
          <a:p>
            <a:r>
              <a:rPr lang="en-US" dirty="0"/>
              <a:t>The data has been scanned through process called data cleaning then it trained based on 1 and -1 </a:t>
            </a:r>
          </a:p>
          <a:p>
            <a:r>
              <a:rPr lang="en-US" dirty="0"/>
              <a:t>-1 means the website is legitimate and 1 means its phishing</a:t>
            </a:r>
          </a:p>
          <a:p>
            <a:r>
              <a:rPr lang="en-US" dirty="0"/>
              <a:t>The output shown on the home page and for mail phishing G-box toolkit has been used.</a:t>
            </a:r>
          </a:p>
          <a:p>
            <a:r>
              <a:rPr lang="en-US" dirty="0"/>
              <a:t>The main feature is server location for website searched by user </a:t>
            </a:r>
          </a:p>
        </p:txBody>
      </p:sp>
    </p:spTree>
    <p:extLst>
      <p:ext uri="{BB962C8B-B14F-4D97-AF65-F5344CB8AC3E}">
        <p14:creationId xmlns:p14="http://schemas.microsoft.com/office/powerpoint/2010/main" val="209450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B13-2CE0-4360-8D3D-738B1D412C5D}"/>
              </a:ext>
            </a:extLst>
          </p:cNvPr>
          <p:cNvSpPr>
            <a:spLocks noGrp="1"/>
          </p:cNvSpPr>
          <p:nvPr>
            <p:ph type="title"/>
          </p:nvPr>
        </p:nvSpPr>
        <p:spPr>
          <a:xfrm>
            <a:off x="838200" y="365125"/>
            <a:ext cx="10515600" cy="1325563"/>
          </a:xfrm>
        </p:spPr>
        <p:txBody>
          <a:bodyPr/>
          <a:lstStyle/>
          <a:p>
            <a:r>
              <a:rPr lang="en-US" dirty="0"/>
              <a:t>Results</a:t>
            </a:r>
          </a:p>
        </p:txBody>
      </p:sp>
      <p:pic>
        <p:nvPicPr>
          <p:cNvPr id="4" name="Content Placeholder 3">
            <a:extLst>
              <a:ext uri="{FF2B5EF4-FFF2-40B4-BE49-F238E27FC236}">
                <a16:creationId xmlns:a16="http://schemas.microsoft.com/office/drawing/2014/main" id="{7BF60CB5-96A1-427B-8090-881814537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583" y="1838290"/>
            <a:ext cx="9073020" cy="3000996"/>
          </a:xfrm>
        </p:spPr>
      </p:pic>
    </p:spTree>
    <p:extLst>
      <p:ext uri="{BB962C8B-B14F-4D97-AF65-F5344CB8AC3E}">
        <p14:creationId xmlns:p14="http://schemas.microsoft.com/office/powerpoint/2010/main" val="132328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B13-2CE0-4360-8D3D-738B1D412C5D}"/>
              </a:ext>
            </a:extLst>
          </p:cNvPr>
          <p:cNvSpPr>
            <a:spLocks noGrp="1"/>
          </p:cNvSpPr>
          <p:nvPr>
            <p:ph type="title"/>
          </p:nvPr>
        </p:nvSpPr>
        <p:spPr>
          <a:xfrm>
            <a:off x="838200" y="365125"/>
            <a:ext cx="10515600" cy="1325563"/>
          </a:xfrm>
        </p:spPr>
        <p:txBody>
          <a:bodyPr/>
          <a:lstStyle/>
          <a:p>
            <a:r>
              <a:rPr lang="en-US" dirty="0"/>
              <a:t>Results</a:t>
            </a:r>
          </a:p>
        </p:txBody>
      </p:sp>
      <p:pic>
        <p:nvPicPr>
          <p:cNvPr id="7" name="Content Placeholder 6">
            <a:extLst>
              <a:ext uri="{FF2B5EF4-FFF2-40B4-BE49-F238E27FC236}">
                <a16:creationId xmlns:a16="http://schemas.microsoft.com/office/drawing/2014/main" id="{FFA5BF63-6B44-4DE9-8341-54730208A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68199" cy="3908254"/>
          </a:xfrm>
        </p:spPr>
      </p:pic>
    </p:spTree>
    <p:extLst>
      <p:ext uri="{BB962C8B-B14F-4D97-AF65-F5344CB8AC3E}">
        <p14:creationId xmlns:p14="http://schemas.microsoft.com/office/powerpoint/2010/main" val="21096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AB13-2CE0-4360-8D3D-738B1D412C5D}"/>
              </a:ext>
            </a:extLst>
          </p:cNvPr>
          <p:cNvSpPr>
            <a:spLocks noGrp="1"/>
          </p:cNvSpPr>
          <p:nvPr>
            <p:ph type="title"/>
          </p:nvPr>
        </p:nvSpPr>
        <p:spPr>
          <a:xfrm>
            <a:off x="838200" y="365125"/>
            <a:ext cx="10515600" cy="1325563"/>
          </a:xfrm>
        </p:spPr>
        <p:txBody>
          <a:bodyPr/>
          <a:lstStyle/>
          <a:p>
            <a:r>
              <a:rPr lang="en-US" dirty="0"/>
              <a:t>Results</a:t>
            </a:r>
          </a:p>
        </p:txBody>
      </p:sp>
      <p:pic>
        <p:nvPicPr>
          <p:cNvPr id="6" name="Content Placeholder 5">
            <a:extLst>
              <a:ext uri="{FF2B5EF4-FFF2-40B4-BE49-F238E27FC236}">
                <a16:creationId xmlns:a16="http://schemas.microsoft.com/office/drawing/2014/main" id="{427933DA-B62C-4C96-A559-0E3CDF14C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8" y="1690689"/>
            <a:ext cx="9467556" cy="3204868"/>
          </a:xfrm>
        </p:spPr>
      </p:pic>
    </p:spTree>
    <p:extLst>
      <p:ext uri="{BB962C8B-B14F-4D97-AF65-F5344CB8AC3E}">
        <p14:creationId xmlns:p14="http://schemas.microsoft.com/office/powerpoint/2010/main" val="254772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3094-242A-4921-B431-01DB3A5F3272}"/>
              </a:ext>
            </a:extLst>
          </p:cNvPr>
          <p:cNvSpPr>
            <a:spLocks noGrp="1"/>
          </p:cNvSpPr>
          <p:nvPr>
            <p:ph type="title"/>
          </p:nvPr>
        </p:nvSpPr>
        <p:spPr/>
        <p:txBody>
          <a:bodyPr/>
          <a:lstStyle/>
          <a:p>
            <a:r>
              <a:rPr lang="en-US" dirty="0"/>
              <a:t>URL detection</a:t>
            </a:r>
          </a:p>
        </p:txBody>
      </p:sp>
      <p:pic>
        <p:nvPicPr>
          <p:cNvPr id="5" name="Content Placeholder 4">
            <a:extLst>
              <a:ext uri="{FF2B5EF4-FFF2-40B4-BE49-F238E27FC236}">
                <a16:creationId xmlns:a16="http://schemas.microsoft.com/office/drawing/2014/main" id="{482C3051-41A4-48E0-A875-777FB672F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7639"/>
            <a:ext cx="10515600" cy="4287309"/>
          </a:xfrm>
        </p:spPr>
      </p:pic>
    </p:spTree>
    <p:extLst>
      <p:ext uri="{BB962C8B-B14F-4D97-AF65-F5344CB8AC3E}">
        <p14:creationId xmlns:p14="http://schemas.microsoft.com/office/powerpoint/2010/main" val="402796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6E8E-A00C-483A-AB02-404F0D8EBA51}"/>
              </a:ext>
            </a:extLst>
          </p:cNvPr>
          <p:cNvSpPr>
            <a:spLocks noGrp="1"/>
          </p:cNvSpPr>
          <p:nvPr>
            <p:ph type="title"/>
          </p:nvPr>
        </p:nvSpPr>
        <p:spPr/>
        <p:txBody>
          <a:bodyPr/>
          <a:lstStyle/>
          <a:p>
            <a:r>
              <a:rPr lang="en-US" dirty="0"/>
              <a:t>URL detection</a:t>
            </a:r>
          </a:p>
        </p:txBody>
      </p:sp>
      <p:pic>
        <p:nvPicPr>
          <p:cNvPr id="5" name="Content Placeholder 4">
            <a:extLst>
              <a:ext uri="{FF2B5EF4-FFF2-40B4-BE49-F238E27FC236}">
                <a16:creationId xmlns:a16="http://schemas.microsoft.com/office/drawing/2014/main" id="{0100AA5D-B203-422C-A796-DDFE4B742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971" y="1825625"/>
            <a:ext cx="9386058" cy="4351338"/>
          </a:xfrm>
        </p:spPr>
      </p:pic>
    </p:spTree>
    <p:extLst>
      <p:ext uri="{BB962C8B-B14F-4D97-AF65-F5344CB8AC3E}">
        <p14:creationId xmlns:p14="http://schemas.microsoft.com/office/powerpoint/2010/main" val="320091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11EE-AA9C-4D58-9A01-32EB09F535F2}"/>
              </a:ext>
            </a:extLst>
          </p:cNvPr>
          <p:cNvSpPr>
            <a:spLocks noGrp="1"/>
          </p:cNvSpPr>
          <p:nvPr>
            <p:ph type="title"/>
          </p:nvPr>
        </p:nvSpPr>
        <p:spPr/>
        <p:txBody>
          <a:bodyPr/>
          <a:lstStyle/>
          <a:p>
            <a:r>
              <a:rPr lang="en-US" dirty="0"/>
              <a:t>Mail header analyze</a:t>
            </a:r>
          </a:p>
        </p:txBody>
      </p:sp>
      <p:pic>
        <p:nvPicPr>
          <p:cNvPr id="5" name="Content Placeholder 4">
            <a:extLst>
              <a:ext uri="{FF2B5EF4-FFF2-40B4-BE49-F238E27FC236}">
                <a16:creationId xmlns:a16="http://schemas.microsoft.com/office/drawing/2014/main" id="{C5D2B975-7F0D-41F6-8E35-F829904BB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155" y="1825625"/>
            <a:ext cx="10419690" cy="4351338"/>
          </a:xfrm>
        </p:spPr>
      </p:pic>
    </p:spTree>
    <p:extLst>
      <p:ext uri="{BB962C8B-B14F-4D97-AF65-F5344CB8AC3E}">
        <p14:creationId xmlns:p14="http://schemas.microsoft.com/office/powerpoint/2010/main" val="66059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F714-B663-4232-8F86-66CDBBB25132}"/>
              </a:ext>
            </a:extLst>
          </p:cNvPr>
          <p:cNvSpPr>
            <a:spLocks noGrp="1"/>
          </p:cNvSpPr>
          <p:nvPr>
            <p:ph type="title"/>
          </p:nvPr>
        </p:nvSpPr>
        <p:spPr/>
        <p:txBody>
          <a:bodyPr/>
          <a:lstStyle/>
          <a:p>
            <a:r>
              <a:rPr lang="en-US" dirty="0"/>
              <a:t>Mail header analyze</a:t>
            </a:r>
          </a:p>
        </p:txBody>
      </p:sp>
      <p:pic>
        <p:nvPicPr>
          <p:cNvPr id="5" name="Content Placeholder 4">
            <a:extLst>
              <a:ext uri="{FF2B5EF4-FFF2-40B4-BE49-F238E27FC236}">
                <a16:creationId xmlns:a16="http://schemas.microsoft.com/office/drawing/2014/main" id="{89C5C09B-C31D-4E4A-955D-8CC8F4776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0956" y="1825625"/>
            <a:ext cx="7990087" cy="4351338"/>
          </a:xfrm>
        </p:spPr>
      </p:pic>
    </p:spTree>
    <p:extLst>
      <p:ext uri="{BB962C8B-B14F-4D97-AF65-F5344CB8AC3E}">
        <p14:creationId xmlns:p14="http://schemas.microsoft.com/office/powerpoint/2010/main" val="130742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B6A5-8DA5-4A60-97D6-2E950F01D3F0}"/>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F763E4DD-35BD-4BBE-A6C7-494CF49D5DF7}"/>
              </a:ext>
            </a:extLst>
          </p:cNvPr>
          <p:cNvSpPr>
            <a:spLocks noGrp="1"/>
          </p:cNvSpPr>
          <p:nvPr>
            <p:ph idx="1"/>
          </p:nvPr>
        </p:nvSpPr>
        <p:spPr/>
        <p:txBody>
          <a:bodyPr/>
          <a:lstStyle/>
          <a:p>
            <a:r>
              <a:rPr lang="en-US" dirty="0"/>
              <a:t>Phishing</a:t>
            </a:r>
          </a:p>
          <a:p>
            <a:r>
              <a:rPr lang="en-US" dirty="0"/>
              <a:t>Types of phishing</a:t>
            </a:r>
          </a:p>
          <a:p>
            <a:r>
              <a:rPr lang="en-US" dirty="0"/>
              <a:t>Current threat</a:t>
            </a:r>
          </a:p>
          <a:p>
            <a:r>
              <a:rPr lang="en-US" dirty="0"/>
              <a:t>Existing system VS proposed system</a:t>
            </a:r>
          </a:p>
          <a:p>
            <a:r>
              <a:rPr lang="en-US" dirty="0"/>
              <a:t>Model architecture</a:t>
            </a:r>
          </a:p>
          <a:p>
            <a:r>
              <a:rPr lang="en-US" dirty="0"/>
              <a:t>Conclusion</a:t>
            </a:r>
          </a:p>
          <a:p>
            <a:r>
              <a:rPr lang="en-US" dirty="0"/>
              <a:t>Future work</a:t>
            </a:r>
          </a:p>
          <a:p>
            <a:r>
              <a:rPr lang="en-US" dirty="0"/>
              <a:t>Question</a:t>
            </a:r>
          </a:p>
        </p:txBody>
      </p:sp>
    </p:spTree>
    <p:extLst>
      <p:ext uri="{BB962C8B-B14F-4D97-AF65-F5344CB8AC3E}">
        <p14:creationId xmlns:p14="http://schemas.microsoft.com/office/powerpoint/2010/main" val="14123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2B7-98A6-4B02-820E-F3897C8FCA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37A24D-A6A4-460D-8C74-32D0AF946515}"/>
              </a:ext>
            </a:extLst>
          </p:cNvPr>
          <p:cNvSpPr>
            <a:spLocks noGrp="1"/>
          </p:cNvSpPr>
          <p:nvPr>
            <p:ph idx="1"/>
          </p:nvPr>
        </p:nvSpPr>
        <p:spPr>
          <a:xfrm>
            <a:off x="838200" y="1350498"/>
            <a:ext cx="10515600" cy="4826465"/>
          </a:xfrm>
        </p:spPr>
        <p:txBody>
          <a:bodyPr/>
          <a:lstStyle/>
          <a:p>
            <a:r>
              <a:rPr lang="en-US" dirty="0"/>
              <a:t>Phishing detection using ML is modern technique for all users.</a:t>
            </a:r>
          </a:p>
          <a:p>
            <a:r>
              <a:rPr lang="en-US" dirty="0"/>
              <a:t>It is very fast and uses NN for better results, also focus on the main types of phishing such as spear and clone phishing. </a:t>
            </a:r>
          </a:p>
          <a:p>
            <a:r>
              <a:rPr lang="en-US" dirty="0"/>
              <a:t>Uses more than 20 methods to analyze URL. So it is reliable method to check URL first and then proceed</a:t>
            </a:r>
          </a:p>
          <a:p>
            <a:r>
              <a:rPr lang="en-US" dirty="0"/>
              <a:t>Save user from very common attack through email link manipulation. </a:t>
            </a:r>
          </a:p>
          <a:p>
            <a:r>
              <a:rPr lang="en-US" dirty="0"/>
              <a:t>Time to time machine trains itself for better outcome because of NN architecture and the train VS test ratio is 80:20. The algorithm used for the NN gives 97% of accuracy.</a:t>
            </a:r>
          </a:p>
        </p:txBody>
      </p:sp>
    </p:spTree>
    <p:extLst>
      <p:ext uri="{BB962C8B-B14F-4D97-AF65-F5344CB8AC3E}">
        <p14:creationId xmlns:p14="http://schemas.microsoft.com/office/powerpoint/2010/main" val="72316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71F5-1DF5-4397-A3E4-7F644A06717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2FD7AE7-1BF7-4E07-97C7-EFBD2FF14708}"/>
              </a:ext>
            </a:extLst>
          </p:cNvPr>
          <p:cNvSpPr>
            <a:spLocks noGrp="1"/>
          </p:cNvSpPr>
          <p:nvPr>
            <p:ph idx="1"/>
          </p:nvPr>
        </p:nvSpPr>
        <p:spPr/>
        <p:txBody>
          <a:bodyPr/>
          <a:lstStyle/>
          <a:p>
            <a:r>
              <a:rPr lang="en-US" dirty="0"/>
              <a:t>Can deploy the website on cloud for easy to use.</a:t>
            </a:r>
          </a:p>
          <a:p>
            <a:r>
              <a:rPr lang="en-US" dirty="0"/>
              <a:t>A Google Chrome extension can be made for the purpose of saving time and it can check every website by default.</a:t>
            </a:r>
          </a:p>
          <a:p>
            <a:r>
              <a:rPr lang="en-US" dirty="0"/>
              <a:t>The admin can handle the home page and make updates if necessary</a:t>
            </a:r>
          </a:p>
          <a:p>
            <a:r>
              <a:rPr lang="en-US" dirty="0"/>
              <a:t>We can add the comment box on the home page so user can add comments for admin side</a:t>
            </a:r>
          </a:p>
          <a:p>
            <a:r>
              <a:rPr lang="en-US" dirty="0"/>
              <a:t>We can add other types of phishing techniques in future</a:t>
            </a:r>
          </a:p>
          <a:p>
            <a:endParaRPr lang="en-US" dirty="0"/>
          </a:p>
        </p:txBody>
      </p:sp>
    </p:spTree>
    <p:extLst>
      <p:ext uri="{BB962C8B-B14F-4D97-AF65-F5344CB8AC3E}">
        <p14:creationId xmlns:p14="http://schemas.microsoft.com/office/powerpoint/2010/main" val="137294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03C0-E04C-406A-ACF1-958A94CA6053}"/>
              </a:ext>
            </a:extLst>
          </p:cNvPr>
          <p:cNvSpPr>
            <a:spLocks noGrp="1"/>
          </p:cNvSpPr>
          <p:nvPr>
            <p:ph type="title"/>
          </p:nvPr>
        </p:nvSpPr>
        <p:spPr>
          <a:xfrm>
            <a:off x="584982" y="2601888"/>
            <a:ext cx="10515600" cy="1325563"/>
          </a:xfrm>
        </p:spPr>
        <p:txBody>
          <a:bodyPr/>
          <a:lstStyle/>
          <a:p>
            <a:r>
              <a:rPr lang="en-US" dirty="0"/>
              <a:t>				</a:t>
            </a:r>
            <a:r>
              <a:rPr lang="en-US" sz="4800" dirty="0"/>
              <a:t>Questions?</a:t>
            </a:r>
            <a:endParaRPr lang="en-US" dirty="0"/>
          </a:p>
        </p:txBody>
      </p:sp>
    </p:spTree>
    <p:extLst>
      <p:ext uri="{BB962C8B-B14F-4D97-AF65-F5344CB8AC3E}">
        <p14:creationId xmlns:p14="http://schemas.microsoft.com/office/powerpoint/2010/main" val="890152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03C0-E04C-406A-ACF1-958A94CA6053}"/>
              </a:ext>
            </a:extLst>
          </p:cNvPr>
          <p:cNvSpPr>
            <a:spLocks noGrp="1"/>
          </p:cNvSpPr>
          <p:nvPr>
            <p:ph type="title"/>
          </p:nvPr>
        </p:nvSpPr>
        <p:spPr>
          <a:xfrm>
            <a:off x="556846" y="2766218"/>
            <a:ext cx="10515600" cy="1325563"/>
          </a:xfrm>
        </p:spPr>
        <p:txBody>
          <a:bodyPr/>
          <a:lstStyle/>
          <a:p>
            <a:r>
              <a:rPr lang="en-US" dirty="0"/>
              <a:t>				 </a:t>
            </a:r>
            <a:r>
              <a:rPr lang="en-US" sz="4800" dirty="0"/>
              <a:t> Thank You</a:t>
            </a:r>
            <a:endParaRPr lang="en-US" dirty="0"/>
          </a:p>
        </p:txBody>
      </p:sp>
    </p:spTree>
    <p:extLst>
      <p:ext uri="{BB962C8B-B14F-4D97-AF65-F5344CB8AC3E}">
        <p14:creationId xmlns:p14="http://schemas.microsoft.com/office/powerpoint/2010/main" val="369006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7D5B-BA9C-4EEC-8348-3D353261E7B5}"/>
              </a:ext>
            </a:extLst>
          </p:cNvPr>
          <p:cNvSpPr>
            <a:spLocks noGrp="1"/>
          </p:cNvSpPr>
          <p:nvPr>
            <p:ph type="title"/>
          </p:nvPr>
        </p:nvSpPr>
        <p:spPr/>
        <p:txBody>
          <a:bodyPr/>
          <a:lstStyle/>
          <a:p>
            <a:r>
              <a:rPr lang="en-US" dirty="0"/>
              <a:t>What is phishing?</a:t>
            </a:r>
          </a:p>
        </p:txBody>
      </p:sp>
      <p:sp>
        <p:nvSpPr>
          <p:cNvPr id="3" name="Content Placeholder 2">
            <a:extLst>
              <a:ext uri="{FF2B5EF4-FFF2-40B4-BE49-F238E27FC236}">
                <a16:creationId xmlns:a16="http://schemas.microsoft.com/office/drawing/2014/main" id="{EA49DF9C-4930-452C-B272-CAD10DED00A1}"/>
              </a:ext>
            </a:extLst>
          </p:cNvPr>
          <p:cNvSpPr>
            <a:spLocks noGrp="1"/>
          </p:cNvSpPr>
          <p:nvPr>
            <p:ph idx="1"/>
          </p:nvPr>
        </p:nvSpPr>
        <p:spPr/>
        <p:txBody>
          <a:bodyPr/>
          <a:lstStyle/>
          <a:p>
            <a:r>
              <a:rPr lang="en-US" dirty="0"/>
              <a:t>Phishing is the fraudulent attempt to obtain sensitive information such as usernames, passwords and credit card details by disguising as a trustworthy entity in an electronic communication.</a:t>
            </a:r>
            <a:r>
              <a:rPr lang="en-US" baseline="30000" dirty="0"/>
              <a:t> </a:t>
            </a:r>
          </a:p>
          <a:p>
            <a:pPr marL="0" indent="0">
              <a:buNone/>
            </a:pPr>
            <a:endParaRPr lang="en-US" baseline="30000" dirty="0"/>
          </a:p>
          <a:p>
            <a:r>
              <a:rPr lang="en-US" dirty="0"/>
              <a:t>Typically carried out by email spoofing or instant messaging, it often directs users to enter personal information at a fake website, the look and feel of which are identical to the legitimate site.</a:t>
            </a:r>
          </a:p>
        </p:txBody>
      </p:sp>
    </p:spTree>
    <p:extLst>
      <p:ext uri="{BB962C8B-B14F-4D97-AF65-F5344CB8AC3E}">
        <p14:creationId xmlns:p14="http://schemas.microsoft.com/office/powerpoint/2010/main" val="262770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51D7-1D61-4A8A-94E3-DF38F160AE69}"/>
              </a:ext>
            </a:extLst>
          </p:cNvPr>
          <p:cNvSpPr>
            <a:spLocks noGrp="1"/>
          </p:cNvSpPr>
          <p:nvPr>
            <p:ph type="title"/>
          </p:nvPr>
        </p:nvSpPr>
        <p:spPr>
          <a:xfrm>
            <a:off x="838200" y="365125"/>
            <a:ext cx="10515600" cy="915035"/>
          </a:xfrm>
        </p:spPr>
        <p:txBody>
          <a:bodyPr/>
          <a:lstStyle/>
          <a:p>
            <a:r>
              <a:rPr lang="en-US" dirty="0"/>
              <a:t>Examples of phishing</a:t>
            </a:r>
          </a:p>
        </p:txBody>
      </p:sp>
      <p:pic>
        <p:nvPicPr>
          <p:cNvPr id="5" name="Content Placeholder 4">
            <a:extLst>
              <a:ext uri="{FF2B5EF4-FFF2-40B4-BE49-F238E27FC236}">
                <a16:creationId xmlns:a16="http://schemas.microsoft.com/office/drawing/2014/main" id="{6FF6B4A2-7F8A-4211-BBBA-F943362D6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09" y="1633379"/>
            <a:ext cx="9875520" cy="4457932"/>
          </a:xfrm>
        </p:spPr>
      </p:pic>
    </p:spTree>
    <p:extLst>
      <p:ext uri="{BB962C8B-B14F-4D97-AF65-F5344CB8AC3E}">
        <p14:creationId xmlns:p14="http://schemas.microsoft.com/office/powerpoint/2010/main" val="196733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AD88-35E2-416A-8D13-301B77A1340E}"/>
              </a:ext>
            </a:extLst>
          </p:cNvPr>
          <p:cNvSpPr>
            <a:spLocks noGrp="1"/>
          </p:cNvSpPr>
          <p:nvPr>
            <p:ph type="title"/>
          </p:nvPr>
        </p:nvSpPr>
        <p:spPr>
          <a:xfrm>
            <a:off x="838200" y="365126"/>
            <a:ext cx="10515600" cy="830628"/>
          </a:xfrm>
        </p:spPr>
        <p:txBody>
          <a:bodyPr/>
          <a:lstStyle/>
          <a:p>
            <a:r>
              <a:rPr lang="en-US" dirty="0"/>
              <a:t>Copy and paste URL</a:t>
            </a:r>
          </a:p>
        </p:txBody>
      </p:sp>
      <p:pic>
        <p:nvPicPr>
          <p:cNvPr id="4" name="Content Placeholder 3">
            <a:extLst>
              <a:ext uri="{FF2B5EF4-FFF2-40B4-BE49-F238E27FC236}">
                <a16:creationId xmlns:a16="http://schemas.microsoft.com/office/drawing/2014/main" id="{69A1188F-9D6B-4AB8-ADB7-B348E97B7F48}"/>
              </a:ext>
            </a:extLst>
          </p:cNvPr>
          <p:cNvPicPr>
            <a:picLocks noGrp="1" noChangeAspect="1"/>
          </p:cNvPicPr>
          <p:nvPr>
            <p:ph idx="1"/>
          </p:nvPr>
        </p:nvPicPr>
        <p:blipFill>
          <a:blip r:embed="rId2"/>
          <a:stretch>
            <a:fillRect/>
          </a:stretch>
        </p:blipFill>
        <p:spPr>
          <a:xfrm>
            <a:off x="1055077" y="1082675"/>
            <a:ext cx="8347893" cy="5094288"/>
          </a:xfrm>
          <a:prstGeom prst="rect">
            <a:avLst/>
          </a:prstGeom>
        </p:spPr>
      </p:pic>
    </p:spTree>
    <p:extLst>
      <p:ext uri="{BB962C8B-B14F-4D97-AF65-F5344CB8AC3E}">
        <p14:creationId xmlns:p14="http://schemas.microsoft.com/office/powerpoint/2010/main" val="295083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C3B323-CDC4-4EDB-B6B2-3ACD4C52B00D}"/>
              </a:ext>
            </a:extLst>
          </p:cNvPr>
          <p:cNvPicPr>
            <a:picLocks noChangeAspect="1"/>
          </p:cNvPicPr>
          <p:nvPr/>
        </p:nvPicPr>
        <p:blipFill>
          <a:blip r:embed="rId2"/>
          <a:stretch>
            <a:fillRect/>
          </a:stretch>
        </p:blipFill>
        <p:spPr>
          <a:xfrm>
            <a:off x="1826162" y="990233"/>
            <a:ext cx="7048500" cy="657225"/>
          </a:xfrm>
          <a:prstGeom prst="rect">
            <a:avLst/>
          </a:prstGeom>
        </p:spPr>
      </p:pic>
      <p:sp>
        <p:nvSpPr>
          <p:cNvPr id="4" name="TextBox 3">
            <a:extLst>
              <a:ext uri="{FF2B5EF4-FFF2-40B4-BE49-F238E27FC236}">
                <a16:creationId xmlns:a16="http://schemas.microsoft.com/office/drawing/2014/main" id="{26309AE8-84D5-4B6E-B4A8-ECC630DDE89F}"/>
              </a:ext>
            </a:extLst>
          </p:cNvPr>
          <p:cNvSpPr txBox="1"/>
          <p:nvPr/>
        </p:nvSpPr>
        <p:spPr>
          <a:xfrm>
            <a:off x="1649290" y="1941342"/>
            <a:ext cx="8893420" cy="954107"/>
          </a:xfrm>
          <a:prstGeom prst="rect">
            <a:avLst/>
          </a:prstGeom>
          <a:noFill/>
        </p:spPr>
        <p:txBody>
          <a:bodyPr wrap="square" rtlCol="0">
            <a:spAutoFit/>
          </a:bodyPr>
          <a:lstStyle/>
          <a:p>
            <a:r>
              <a:rPr lang="en-US" sz="2800" dirty="0"/>
              <a:t>Once you click on that link it redirects you to the other phishing site, as shown in the example above. </a:t>
            </a:r>
          </a:p>
        </p:txBody>
      </p:sp>
    </p:spTree>
    <p:extLst>
      <p:ext uri="{BB962C8B-B14F-4D97-AF65-F5344CB8AC3E}">
        <p14:creationId xmlns:p14="http://schemas.microsoft.com/office/powerpoint/2010/main" val="350536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93C5-9790-460B-A422-7BB97023E8AF}"/>
              </a:ext>
            </a:extLst>
          </p:cNvPr>
          <p:cNvSpPr>
            <a:spLocks noGrp="1"/>
          </p:cNvSpPr>
          <p:nvPr>
            <p:ph type="title"/>
          </p:nvPr>
        </p:nvSpPr>
        <p:spPr/>
        <p:txBody>
          <a:bodyPr/>
          <a:lstStyle/>
          <a:p>
            <a:r>
              <a:rPr lang="en-US" dirty="0"/>
              <a:t>Types of phishing</a:t>
            </a:r>
          </a:p>
        </p:txBody>
      </p:sp>
      <p:sp>
        <p:nvSpPr>
          <p:cNvPr id="3" name="Content Placeholder 2">
            <a:extLst>
              <a:ext uri="{FF2B5EF4-FFF2-40B4-BE49-F238E27FC236}">
                <a16:creationId xmlns:a16="http://schemas.microsoft.com/office/drawing/2014/main" id="{9A254FBE-0F70-4387-8F34-ABD0608B2B3F}"/>
              </a:ext>
            </a:extLst>
          </p:cNvPr>
          <p:cNvSpPr>
            <a:spLocks noGrp="1"/>
          </p:cNvSpPr>
          <p:nvPr>
            <p:ph idx="1"/>
          </p:nvPr>
        </p:nvSpPr>
        <p:spPr/>
        <p:txBody>
          <a:bodyPr>
            <a:normAutofit fontScale="92500"/>
          </a:bodyPr>
          <a:lstStyle/>
          <a:p>
            <a:r>
              <a:rPr lang="en-US" b="1" dirty="0"/>
              <a:t>Spear phishing: </a:t>
            </a:r>
            <a:r>
              <a:rPr lang="en-US" dirty="0"/>
              <a:t>Phishing attempts directed at specific individuals or companies have been termed spear phishing. In this type attackers often gather and use personal information about their target to increase their probability of success.</a:t>
            </a:r>
          </a:p>
          <a:p>
            <a:pPr marL="0" indent="0">
              <a:buNone/>
            </a:pPr>
            <a:endParaRPr lang="en-US" dirty="0"/>
          </a:p>
          <a:p>
            <a:r>
              <a:rPr lang="en-US" b="1" dirty="0"/>
              <a:t>Clone phishing: </a:t>
            </a:r>
            <a:r>
              <a:rPr lang="en-US" dirty="0"/>
              <a:t>Clone phishing is a type of phishing attack whereby a legitimate, and previously delivered, email containing an attachment or link has had its content and recipient address(es) taken and used to create an almost identical or cloned email. The attachment or link within the email is replaced with a malicious version and then sent from an email address spoofed to appear to come from the original sender.</a:t>
            </a:r>
            <a:endParaRPr lang="en-US" b="1" dirty="0"/>
          </a:p>
        </p:txBody>
      </p:sp>
    </p:spTree>
    <p:extLst>
      <p:ext uri="{BB962C8B-B14F-4D97-AF65-F5344CB8AC3E}">
        <p14:creationId xmlns:p14="http://schemas.microsoft.com/office/powerpoint/2010/main" val="269367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93C5-9790-460B-A422-7BB97023E8AF}"/>
              </a:ext>
            </a:extLst>
          </p:cNvPr>
          <p:cNvSpPr>
            <a:spLocks noGrp="1"/>
          </p:cNvSpPr>
          <p:nvPr>
            <p:ph type="title"/>
          </p:nvPr>
        </p:nvSpPr>
        <p:spPr/>
        <p:txBody>
          <a:bodyPr/>
          <a:lstStyle/>
          <a:p>
            <a:r>
              <a:rPr lang="en-US" dirty="0"/>
              <a:t>Types of phishing</a:t>
            </a:r>
          </a:p>
        </p:txBody>
      </p:sp>
      <p:sp>
        <p:nvSpPr>
          <p:cNvPr id="3" name="Content Placeholder 2">
            <a:extLst>
              <a:ext uri="{FF2B5EF4-FFF2-40B4-BE49-F238E27FC236}">
                <a16:creationId xmlns:a16="http://schemas.microsoft.com/office/drawing/2014/main" id="{9A254FBE-0F70-4387-8F34-ABD0608B2B3F}"/>
              </a:ext>
            </a:extLst>
          </p:cNvPr>
          <p:cNvSpPr>
            <a:spLocks noGrp="1"/>
          </p:cNvSpPr>
          <p:nvPr>
            <p:ph idx="1"/>
          </p:nvPr>
        </p:nvSpPr>
        <p:spPr/>
        <p:txBody>
          <a:bodyPr>
            <a:normAutofit/>
          </a:bodyPr>
          <a:lstStyle/>
          <a:p>
            <a:r>
              <a:rPr lang="en-US" b="1" dirty="0"/>
              <a:t>Whaling: </a:t>
            </a:r>
            <a:r>
              <a:rPr lang="en-US" dirty="0"/>
              <a:t>The term </a:t>
            </a:r>
            <a:r>
              <a:rPr lang="en-US" b="1" dirty="0"/>
              <a:t>whaling</a:t>
            </a:r>
            <a:r>
              <a:rPr lang="en-US" dirty="0"/>
              <a:t> has been coined for spear phishing attacks directed specifically at senior executives and other high-profile targets. In these cases, the content will be crafted to target an upper manager and the person's role in the company. The content of a whaling attack email may be an executive issue such as a subpoena or customer complaint.</a:t>
            </a:r>
          </a:p>
        </p:txBody>
      </p:sp>
    </p:spTree>
    <p:extLst>
      <p:ext uri="{BB962C8B-B14F-4D97-AF65-F5344CB8AC3E}">
        <p14:creationId xmlns:p14="http://schemas.microsoft.com/office/powerpoint/2010/main" val="321318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37E5-432D-4D86-96A2-20E71A7B6E24}"/>
              </a:ext>
            </a:extLst>
          </p:cNvPr>
          <p:cNvSpPr>
            <a:spLocks noGrp="1"/>
          </p:cNvSpPr>
          <p:nvPr>
            <p:ph type="title"/>
          </p:nvPr>
        </p:nvSpPr>
        <p:spPr/>
        <p:txBody>
          <a:bodyPr/>
          <a:lstStyle/>
          <a:p>
            <a:r>
              <a:rPr lang="en-US" dirty="0"/>
              <a:t>Current threat of phishing</a:t>
            </a:r>
          </a:p>
        </p:txBody>
      </p:sp>
      <p:sp>
        <p:nvSpPr>
          <p:cNvPr id="3" name="Content Placeholder 2">
            <a:extLst>
              <a:ext uri="{FF2B5EF4-FFF2-40B4-BE49-F238E27FC236}">
                <a16:creationId xmlns:a16="http://schemas.microsoft.com/office/drawing/2014/main" id="{40C61B0E-EBED-4F4C-ACC0-2337832FDAAE}"/>
              </a:ext>
            </a:extLst>
          </p:cNvPr>
          <p:cNvSpPr>
            <a:spLocks noGrp="1"/>
          </p:cNvSpPr>
          <p:nvPr>
            <p:ph idx="1"/>
          </p:nvPr>
        </p:nvSpPr>
        <p:spPr/>
        <p:txBody>
          <a:bodyPr/>
          <a:lstStyle/>
          <a:p>
            <a:r>
              <a:rPr lang="en-US" dirty="0"/>
              <a:t>Increase of 46% than last year</a:t>
            </a:r>
          </a:p>
          <a:p>
            <a:r>
              <a:rPr lang="en-US" dirty="0"/>
              <a:t>Study says 263,538 new phishing websites detected</a:t>
            </a:r>
          </a:p>
          <a:p>
            <a:r>
              <a:rPr lang="en-US" dirty="0"/>
              <a:t>For highly-targeted industries including</a:t>
            </a:r>
          </a:p>
          <a:p>
            <a:pPr marL="971550" lvl="1" indent="-514350" algn="just">
              <a:buFont typeface="+mj-lt"/>
              <a:buAutoNum type="arabicPeriod"/>
            </a:pPr>
            <a:r>
              <a:rPr lang="en-US" dirty="0"/>
              <a:t>Payments Processing 39.4% </a:t>
            </a:r>
          </a:p>
          <a:p>
            <a:pPr marL="971550" lvl="1" indent="-514350" algn="just">
              <a:buFont typeface="+mj-lt"/>
              <a:buAutoNum type="arabicPeriod"/>
            </a:pPr>
            <a:r>
              <a:rPr lang="en-US" dirty="0"/>
              <a:t>SaaS / Webmail 18.7% </a:t>
            </a:r>
          </a:p>
          <a:p>
            <a:pPr marL="971550" lvl="1" indent="-514350" algn="just">
              <a:buFont typeface="+mj-lt"/>
              <a:buAutoNum type="arabicPeriod"/>
            </a:pPr>
            <a:r>
              <a:rPr lang="en-US" dirty="0"/>
              <a:t>Financial Institutions 14.2% </a:t>
            </a:r>
          </a:p>
          <a:p>
            <a:pPr marL="971550" lvl="1" indent="-514350">
              <a:buFont typeface="+mj-lt"/>
              <a:buAutoNum type="arabicPeriod"/>
            </a:pPr>
            <a:r>
              <a:rPr lang="en-US" dirty="0"/>
              <a:t>Cloud Storage / File Hosting 11.3% </a:t>
            </a:r>
          </a:p>
          <a:p>
            <a:pPr marL="971550" lvl="1" indent="-514350" algn="just">
              <a:buFont typeface="+mj-lt"/>
              <a:buAutoNum type="arabicPeriod"/>
            </a:pPr>
            <a:r>
              <a:rPr lang="en-US" dirty="0"/>
              <a:t>Other 16.4% </a:t>
            </a:r>
          </a:p>
          <a:p>
            <a:endParaRPr lang="en-US" dirty="0"/>
          </a:p>
        </p:txBody>
      </p:sp>
      <p:pic>
        <p:nvPicPr>
          <p:cNvPr id="4" name="Picture 3">
            <a:extLst>
              <a:ext uri="{FF2B5EF4-FFF2-40B4-BE49-F238E27FC236}">
                <a16:creationId xmlns:a16="http://schemas.microsoft.com/office/drawing/2014/main" id="{03B77703-3609-4BA8-A04A-D320EF2C7E18}"/>
              </a:ext>
            </a:extLst>
          </p:cNvPr>
          <p:cNvPicPr>
            <a:picLocks noChangeAspect="1"/>
          </p:cNvPicPr>
          <p:nvPr/>
        </p:nvPicPr>
        <p:blipFill>
          <a:blip r:embed="rId2"/>
          <a:stretch>
            <a:fillRect/>
          </a:stretch>
        </p:blipFill>
        <p:spPr>
          <a:xfrm>
            <a:off x="6957357" y="2807139"/>
            <a:ext cx="5234643" cy="3685736"/>
          </a:xfrm>
          <a:prstGeom prst="rect">
            <a:avLst/>
          </a:prstGeom>
        </p:spPr>
      </p:pic>
    </p:spTree>
    <p:extLst>
      <p:ext uri="{BB962C8B-B14F-4D97-AF65-F5344CB8AC3E}">
        <p14:creationId xmlns:p14="http://schemas.microsoft.com/office/powerpoint/2010/main" val="321979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TotalTime>
  <Words>591</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PHISHING DETECTION USING MACHINE LEARNIG</vt:lpstr>
      <vt:lpstr>Index</vt:lpstr>
      <vt:lpstr>What is phishing?</vt:lpstr>
      <vt:lpstr>Examples of phishing</vt:lpstr>
      <vt:lpstr>Copy and paste URL</vt:lpstr>
      <vt:lpstr>PowerPoint Presentation</vt:lpstr>
      <vt:lpstr>Types of phishing</vt:lpstr>
      <vt:lpstr>Types of phishing</vt:lpstr>
      <vt:lpstr>Current threat of phishing</vt:lpstr>
      <vt:lpstr>Existing system VS proposed system</vt:lpstr>
      <vt:lpstr>How phishing happens?</vt:lpstr>
      <vt:lpstr>How the developed system works?</vt:lpstr>
      <vt:lpstr>Results</vt:lpstr>
      <vt:lpstr>Results</vt:lpstr>
      <vt:lpstr>Results</vt:lpstr>
      <vt:lpstr>URL detection</vt:lpstr>
      <vt:lpstr>URL detection</vt:lpstr>
      <vt:lpstr>Mail header analyze</vt:lpstr>
      <vt:lpstr>Mail header analyze</vt:lpstr>
      <vt:lpstr>Conclusion</vt:lpstr>
      <vt:lpstr>Future work</vt:lpstr>
      <vt:lpstr>    Questions?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DETECTION USING MACHINE LEARNIG</dc:title>
  <dc:creator>Sagar Patel</dc:creator>
  <cp:lastModifiedBy>Krish</cp:lastModifiedBy>
  <cp:revision>34</cp:revision>
  <dcterms:created xsi:type="dcterms:W3CDTF">2019-03-26T06:34:14Z</dcterms:created>
  <dcterms:modified xsi:type="dcterms:W3CDTF">2019-04-25T12:16:44Z</dcterms:modified>
</cp:coreProperties>
</file>