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9" r:id="rId6"/>
    <p:sldId id="271" r:id="rId7"/>
    <p:sldId id="273" r:id="rId8"/>
    <p:sldId id="261" r:id="rId9"/>
    <p:sldId id="264" r:id="rId10"/>
    <p:sldId id="274" r:id="rId11"/>
    <p:sldId id="266" r:id="rId12"/>
    <p:sldId id="267" r:id="rId13"/>
    <p:sldId id="268" r:id="rId14"/>
    <p:sldId id="270" r:id="rId15"/>
    <p:sldId id="275" r:id="rId16"/>
    <p:sldId id="262" r:id="rId17"/>
    <p:sldId id="276" r:id="rId18"/>
    <p:sldId id="26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원 김" initials="기김" lastIdx="5" clrIdx="0">
    <p:extLst>
      <p:ext uri="{19B8F6BF-5375-455C-9EA6-DF929625EA0E}">
        <p15:presenceInfo xmlns:p15="http://schemas.microsoft.com/office/powerpoint/2012/main" userId="573368e836159d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E2"/>
    <a:srgbClr val="19FFA2"/>
    <a:srgbClr val="71FE50"/>
    <a:srgbClr val="FFFF66"/>
    <a:srgbClr val="121212"/>
    <a:srgbClr val="212121"/>
    <a:srgbClr val="DF2985"/>
    <a:srgbClr val="FFFA8F"/>
    <a:srgbClr val="1D1D1D"/>
    <a:srgbClr val="2E1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 autoAdjust="0"/>
    <p:restoredTop sz="94660"/>
  </p:normalViewPr>
  <p:slideViewPr>
    <p:cSldViewPr>
      <p:cViewPr>
        <p:scale>
          <a:sx n="75" d="100"/>
          <a:sy n="75" d="100"/>
        </p:scale>
        <p:origin x="510" y="-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7T02:29:14.228" idx="1">
    <p:pos x="5288" y="1856"/>
    <p:text>아두이노와 스마트폰을 블루투스로 연결시키기 위한 과정. 이를 통해 스마트폰에 대고 말한 음성에 따라 
아두이노가 특정한 행동을 취하게 할 수 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7T02:29:14.228" idx="1">
    <p:pos x="5288" y="1856"/>
    <p:text>우리가 아는 일반적인 mp3파일을 그대로 
아두이노가 실행할 수는 없다. 이를 위해선 소리파일을 16진수로 나타내야한다. 사진에선 Freemat, audacity 등을 이용해 16진수로 나타내고 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7T02:38:24.419" idx="3">
    <p:pos x="5168" y="1808"/>
    <p:text>음성인식이 제대로 작동하기 위해선 인공지능이 음성을 이해하고 행동할 수 있게 코딩을 해주어야한다. 우리는 2대의 아두이노를 연동하여 음성출력과 모터 작동. 두 개의 역할로 나누었다.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7T02:47:06.046" idx="4">
    <p:pos x="-536" y="1912"/>
    <p:text>남은 건 겉보기에 흉측한 회로들을 보기 좋게 해줄 틀을 만드는 것 뿐. 사람들의 행복지수를 높이는 목적의 ai이니 만큼, 동화책에 나올 법한 동심 어린 모습을 상상하여 그렸다.</p:text>
    <p:extLst>
      <p:ext uri="{C676402C-5697-4E1C-873F-D02D1690AC5C}">
        <p15:threadingInfo xmlns:p15="http://schemas.microsoft.com/office/powerpoint/2012/main" timeZoneBias="-540"/>
      </p:ext>
    </p:extLst>
  </p:cm>
  <p:cm authorId="1" dt="2018-12-27T02:48:11.733" idx="5">
    <p:pos x="-536" y="2048"/>
    <p:text>이 AI를 통해 행복지수가 높아졌으면 하는 마음에 동화책에 나올만한 동심어린 모습을 상상하여 그렸다고 한다.</p:text>
    <p:extLst>
      <p:ext uri="{C676402C-5697-4E1C-873F-D02D1690AC5C}">
        <p15:threadingInfo xmlns:p15="http://schemas.microsoft.com/office/powerpoint/2012/main" timeZoneBias="-540">
          <p15:parentCm authorId="1" idx="4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4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m.post.naver.com/viewer/postView.nhn?volumeNo=5681109&amp;memberNo=1545278&amp;vType=VERTICA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hyperlink" Target="http://m.post.naver.com/viewer/postView.nhn?volumeNo=5539112&amp;memberNo=8719672&amp;vType=VERTICA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514724" y="2274769"/>
            <a:ext cx="2120997" cy="722231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b="1" dirty="0"/>
              <a:t>AI</a:t>
            </a:r>
            <a:r>
              <a:rPr lang="ko-KR" altLang="en-US" sz="3600" b="1" dirty="0"/>
              <a:t> </a:t>
            </a:r>
            <a:endParaRPr lang="en-US" altLang="ko-KR" sz="3600" b="1" dirty="0"/>
          </a:p>
          <a:p>
            <a:r>
              <a:rPr lang="ko-KR" altLang="en-US" sz="3600" b="1" dirty="0"/>
              <a:t>대중화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3420000" y="3141000"/>
            <a:ext cx="2304000" cy="1008000"/>
          </a:xfrm>
        </p:spPr>
        <p:txBody>
          <a:bodyPr>
            <a:normAutofit lnSpcReduction="10000"/>
          </a:bodyPr>
          <a:lstStyle/>
          <a:p>
            <a:pPr algn="dist"/>
            <a:r>
              <a:rPr lang="ko-KR" altLang="en-US" b="1" dirty="0"/>
              <a:t>진보된 </a:t>
            </a:r>
            <a:endParaRPr lang="en-US" altLang="ko-KR" b="1" dirty="0"/>
          </a:p>
          <a:p>
            <a:pPr algn="dist"/>
            <a:r>
              <a:rPr lang="en-US" altLang="ko-KR" b="1" dirty="0"/>
              <a:t>AI</a:t>
            </a:r>
            <a:r>
              <a:rPr lang="ko-KR" altLang="en-US" b="1" dirty="0"/>
              <a:t>시스템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8000" y="6381000"/>
            <a:ext cx="2736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20602 </a:t>
            </a:r>
            <a:r>
              <a:rPr lang="ko-KR" altLang="en-US" sz="1050" dirty="0">
                <a:solidFill>
                  <a:schemeClr val="bg1"/>
                </a:solidFill>
              </a:rPr>
              <a:t>김기원</a:t>
            </a:r>
            <a:r>
              <a:rPr lang="en-US" altLang="ko-KR" sz="1050" dirty="0">
                <a:solidFill>
                  <a:schemeClr val="bg1"/>
                </a:solidFill>
              </a:rPr>
              <a:t>/20605 </a:t>
            </a:r>
            <a:r>
              <a:rPr lang="ko-KR" altLang="en-US" sz="1050" dirty="0">
                <a:solidFill>
                  <a:schemeClr val="bg1"/>
                </a:solidFill>
              </a:rPr>
              <a:t>김재원</a:t>
            </a:r>
            <a:r>
              <a:rPr lang="en-US" altLang="ko-KR" sz="1050" dirty="0">
                <a:solidFill>
                  <a:schemeClr val="bg1"/>
                </a:solidFill>
              </a:rPr>
              <a:t>/20615 </a:t>
            </a:r>
            <a:r>
              <a:rPr lang="ko-KR" altLang="en-US" sz="1050" dirty="0">
                <a:solidFill>
                  <a:schemeClr val="bg1"/>
                </a:solidFill>
              </a:rPr>
              <a:t>신현준</a:t>
            </a:r>
          </a:p>
        </p:txBody>
      </p:sp>
    </p:spTree>
    <p:extLst>
      <p:ext uri="{BB962C8B-B14F-4D97-AF65-F5344CB8AC3E}">
        <p14:creationId xmlns:p14="http://schemas.microsoft.com/office/powerpoint/2010/main" val="12350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4825" y="1513875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solidFill>
            <a:srgbClr val="71FE50"/>
          </a:solidFill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연구과정 및 방법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0000" y="1356902"/>
            <a:ext cx="648000" cy="117719"/>
          </a:xfrm>
          <a:prstGeom prst="rect">
            <a:avLst/>
          </a:prstGeom>
          <a:solidFill>
            <a:srgbClr val="71F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93651" y="1731313"/>
            <a:ext cx="4317062" cy="5788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/>
              <a:t>2)</a:t>
            </a:r>
            <a:r>
              <a:rPr lang="ko-KR" altLang="en-US" sz="2800" dirty="0"/>
              <a:t> 음성파일 변환하기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1AC81-0A0F-4EEF-B377-6EA448A5D3F8}"/>
              </a:ext>
            </a:extLst>
          </p:cNvPr>
          <p:cNvSpPr txBox="1"/>
          <p:nvPr/>
        </p:nvSpPr>
        <p:spPr>
          <a:xfrm>
            <a:off x="324000" y="1764225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제작</a:t>
            </a:r>
          </a:p>
        </p:txBody>
      </p:sp>
      <p:pic>
        <p:nvPicPr>
          <p:cNvPr id="14" name="Picture 1" descr="C:\Users\Administrator\Documents\카카오톡 받은 파일\KakaoTalk_20181226_185834897.jpg">
            <a:extLst>
              <a:ext uri="{FF2B5EF4-FFF2-40B4-BE49-F238E27FC236}">
                <a16:creationId xmlns:a16="http://schemas.microsoft.com/office/drawing/2014/main" id="{C936BC81-D4A7-4666-8321-82FABD4C1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1075">
            <a:off x="612000" y="2608653"/>
            <a:ext cx="3990975" cy="3754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5" name="Picture 2" descr="C:\Users\Administrator\Documents\카카오톡 받은 파일\KakaoTalk_20181226_185851710.jpg">
            <a:extLst>
              <a:ext uri="{FF2B5EF4-FFF2-40B4-BE49-F238E27FC236}">
                <a16:creationId xmlns:a16="http://schemas.microsoft.com/office/drawing/2014/main" id="{65FB2714-2B09-415A-8B86-A59E0F14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0074">
            <a:off x="170973" y="2851673"/>
            <a:ext cx="5086350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734762-2AB3-4142-A650-CB8B8FC1F28C}"/>
              </a:ext>
            </a:extLst>
          </p:cNvPr>
          <p:cNvSpPr txBox="1"/>
          <p:nvPr/>
        </p:nvSpPr>
        <p:spPr>
          <a:xfrm>
            <a:off x="5428297" y="2454078"/>
            <a:ext cx="1913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Free mat</a:t>
            </a:r>
            <a:endParaRPr lang="ko-KR" altLang="en-US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FEBA6-CFAD-4465-BA5B-F59D358340D8}"/>
              </a:ext>
            </a:extLst>
          </p:cNvPr>
          <p:cNvSpPr txBox="1"/>
          <p:nvPr/>
        </p:nvSpPr>
        <p:spPr>
          <a:xfrm>
            <a:off x="6304965" y="33784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음성파일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EE6FD5F-83B9-465B-8429-74D6E82D557B}"/>
              </a:ext>
            </a:extLst>
          </p:cNvPr>
          <p:cNvSpPr/>
          <p:nvPr/>
        </p:nvSpPr>
        <p:spPr>
          <a:xfrm>
            <a:off x="6724182" y="3990868"/>
            <a:ext cx="782522" cy="979125"/>
          </a:xfrm>
          <a:prstGeom prst="downArrow">
            <a:avLst/>
          </a:prstGeom>
          <a:solidFill>
            <a:srgbClr val="1A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D71C0C-1C03-4DE3-AA97-17C475E8B69C}"/>
              </a:ext>
            </a:extLst>
          </p:cNvPr>
          <p:cNvSpPr txBox="1"/>
          <p:nvPr/>
        </p:nvSpPr>
        <p:spPr>
          <a:xfrm>
            <a:off x="6372000" y="4969993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16 </a:t>
            </a:r>
            <a:r>
              <a:rPr lang="ko-KR" altLang="en-US" sz="2800" b="1" dirty="0"/>
              <a:t>진수</a:t>
            </a:r>
          </a:p>
        </p:txBody>
      </p:sp>
      <p:sp>
        <p:nvSpPr>
          <p:cNvPr id="23" name="제목 6">
            <a:extLst>
              <a:ext uri="{FF2B5EF4-FFF2-40B4-BE49-F238E27FC236}">
                <a16:creationId xmlns:a16="http://schemas.microsoft.com/office/drawing/2014/main" id="{3C697D28-A022-4933-9C7D-1EC8AF68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" y="117000"/>
            <a:ext cx="4051388" cy="1152001"/>
          </a:xfrm>
        </p:spPr>
        <p:txBody>
          <a:bodyPr/>
          <a:lstStyle/>
          <a:p>
            <a:r>
              <a:rPr lang="en-US" altLang="ko-KR" sz="4000" dirty="0"/>
              <a:t>AI</a:t>
            </a:r>
            <a:r>
              <a:rPr lang="ko-KR" altLang="en-US" sz="4000" dirty="0"/>
              <a:t>대중화</a:t>
            </a:r>
            <a:br>
              <a:rPr lang="en-US" altLang="ko-KR" sz="4000" dirty="0"/>
            </a:br>
            <a:r>
              <a:rPr lang="ko-KR" altLang="en-US" sz="4000" dirty="0"/>
              <a:t>진보된 </a:t>
            </a:r>
            <a:r>
              <a:rPr lang="en-US" altLang="ko-KR" sz="4000" dirty="0"/>
              <a:t>AI</a:t>
            </a:r>
            <a:r>
              <a:rPr lang="ko-KR" altLang="en-US" sz="4000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380071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solidFill>
            <a:srgbClr val="71FE50"/>
          </a:solidFill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연구과정 및 방법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0000" y="1356902"/>
            <a:ext cx="648000" cy="117719"/>
          </a:xfrm>
          <a:prstGeom prst="rect">
            <a:avLst/>
          </a:prstGeom>
          <a:solidFill>
            <a:srgbClr val="71F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 rot="21201128">
            <a:off x="370415" y="2872604"/>
            <a:ext cx="4694905" cy="29947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5436000" y="3242890"/>
            <a:ext cx="3096000" cy="22814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음성인식후</a:t>
            </a:r>
            <a:endParaRPr lang="en-US" altLang="ko-KR" sz="3200" dirty="0"/>
          </a:p>
          <a:p>
            <a:pPr algn="ctr"/>
            <a:r>
              <a:rPr lang="ko-KR" altLang="en-US" sz="3200" dirty="0"/>
              <a:t> </a:t>
            </a:r>
            <a:endParaRPr lang="en-US" altLang="ko-KR" sz="3200" dirty="0"/>
          </a:p>
          <a:p>
            <a:pPr algn="ctr"/>
            <a:r>
              <a:rPr lang="ko-KR" altLang="en-US" sz="3200" dirty="0"/>
              <a:t>음성 출력 및 동작 제어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DBD88-566A-4F3D-B273-EC32BFFD1D65}"/>
              </a:ext>
            </a:extLst>
          </p:cNvPr>
          <p:cNvSpPr txBox="1"/>
          <p:nvPr/>
        </p:nvSpPr>
        <p:spPr>
          <a:xfrm>
            <a:off x="4493651" y="1731313"/>
            <a:ext cx="4317062" cy="5788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/>
              <a:t>3)</a:t>
            </a:r>
            <a:r>
              <a:rPr lang="ko-KR" altLang="en-US" sz="2800" dirty="0" err="1"/>
              <a:t>아두이노</a:t>
            </a:r>
            <a:r>
              <a:rPr lang="ko-KR" altLang="en-US" sz="2800" dirty="0"/>
              <a:t> 코드 짜기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B62E7-E4BB-4725-8856-F54E1B97421B}"/>
              </a:ext>
            </a:extLst>
          </p:cNvPr>
          <p:cNvSpPr txBox="1"/>
          <p:nvPr/>
        </p:nvSpPr>
        <p:spPr>
          <a:xfrm>
            <a:off x="324000" y="1764225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제작</a:t>
            </a:r>
          </a:p>
        </p:txBody>
      </p:sp>
      <p:sp>
        <p:nvSpPr>
          <p:cNvPr id="15" name="제목 6">
            <a:extLst>
              <a:ext uri="{FF2B5EF4-FFF2-40B4-BE49-F238E27FC236}">
                <a16:creationId xmlns:a16="http://schemas.microsoft.com/office/drawing/2014/main" id="{10A9ECF4-F197-42F1-89BD-51BB5263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" y="117000"/>
            <a:ext cx="4051388" cy="1152001"/>
          </a:xfrm>
        </p:spPr>
        <p:txBody>
          <a:bodyPr/>
          <a:lstStyle/>
          <a:p>
            <a:r>
              <a:rPr lang="en-US" altLang="ko-KR" sz="4000" dirty="0"/>
              <a:t>AI</a:t>
            </a:r>
            <a:r>
              <a:rPr lang="ko-KR" altLang="en-US" sz="4000" dirty="0"/>
              <a:t>대중화</a:t>
            </a:r>
            <a:br>
              <a:rPr lang="en-US" altLang="ko-KR" sz="4000" dirty="0"/>
            </a:br>
            <a:r>
              <a:rPr lang="ko-KR" altLang="en-US" sz="4000" dirty="0"/>
              <a:t>진보된 </a:t>
            </a:r>
            <a:r>
              <a:rPr lang="en-US" altLang="ko-KR" sz="4000" dirty="0"/>
              <a:t>AI</a:t>
            </a:r>
            <a:r>
              <a:rPr lang="ko-KR" altLang="en-US" sz="4000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47526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solidFill>
            <a:srgbClr val="71FE50"/>
          </a:solidFill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연구과정 및 방법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0000" y="1356902"/>
            <a:ext cx="648000" cy="117719"/>
          </a:xfrm>
          <a:prstGeom prst="rect">
            <a:avLst/>
          </a:prstGeom>
          <a:solidFill>
            <a:srgbClr val="71F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1" name="Picture 1" descr="C:\Users\Administrator\Documents\카카오톡 받은 파일\KakaoTalk_20181226_1859360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4545">
            <a:off x="1690320" y="2993672"/>
            <a:ext cx="5093149" cy="3312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FBDA39-16AF-4848-9F1F-790AA0668826}"/>
              </a:ext>
            </a:extLst>
          </p:cNvPr>
          <p:cNvSpPr txBox="1"/>
          <p:nvPr/>
        </p:nvSpPr>
        <p:spPr>
          <a:xfrm>
            <a:off x="6360872" y="1747931"/>
            <a:ext cx="2166349" cy="5788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/>
              <a:t>4)</a:t>
            </a:r>
            <a:r>
              <a:rPr lang="ko-KR" altLang="en-US" sz="2800" dirty="0"/>
              <a:t>회로 연결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EBE0D-D7E2-4928-A270-3AAED48971B6}"/>
              </a:ext>
            </a:extLst>
          </p:cNvPr>
          <p:cNvSpPr txBox="1"/>
          <p:nvPr/>
        </p:nvSpPr>
        <p:spPr>
          <a:xfrm>
            <a:off x="324000" y="1764225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제작</a:t>
            </a:r>
          </a:p>
        </p:txBody>
      </p:sp>
      <p:sp>
        <p:nvSpPr>
          <p:cNvPr id="14" name="제목 6">
            <a:extLst>
              <a:ext uri="{FF2B5EF4-FFF2-40B4-BE49-F238E27FC236}">
                <a16:creationId xmlns:a16="http://schemas.microsoft.com/office/drawing/2014/main" id="{E32A4B78-78F3-4FFE-81E9-8AC43CE8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" y="117000"/>
            <a:ext cx="4051388" cy="1152001"/>
          </a:xfrm>
        </p:spPr>
        <p:txBody>
          <a:bodyPr/>
          <a:lstStyle/>
          <a:p>
            <a:r>
              <a:rPr lang="en-US" altLang="ko-KR" sz="4000" dirty="0"/>
              <a:t>AI</a:t>
            </a:r>
            <a:r>
              <a:rPr lang="ko-KR" altLang="en-US" sz="4000" dirty="0"/>
              <a:t>대중화</a:t>
            </a:r>
            <a:br>
              <a:rPr lang="en-US" altLang="ko-KR" sz="4000" dirty="0"/>
            </a:br>
            <a:r>
              <a:rPr lang="ko-KR" altLang="en-US" sz="4000" dirty="0"/>
              <a:t>진보된 </a:t>
            </a:r>
            <a:r>
              <a:rPr lang="en-US" altLang="ko-KR" sz="4000" dirty="0"/>
              <a:t>AI</a:t>
            </a:r>
            <a:r>
              <a:rPr lang="ko-KR" altLang="en-US" sz="4000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47526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solidFill>
            <a:srgbClr val="71FE50"/>
          </a:solidFill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연구과정 및 방법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0000" y="1356902"/>
            <a:ext cx="648000" cy="117719"/>
          </a:xfrm>
          <a:prstGeom prst="rect">
            <a:avLst/>
          </a:prstGeom>
          <a:solidFill>
            <a:srgbClr val="71F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1113">
            <a:off x="525159" y="3300087"/>
            <a:ext cx="4166600" cy="26043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9533C1A-8613-4D71-B2ED-AF7A3F42CF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77182">
            <a:off x="3252495" y="3627764"/>
            <a:ext cx="3251705" cy="2438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CF6DC63-DA74-4B42-895E-DBC56D7D14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14887">
            <a:off x="5763785" y="2551431"/>
            <a:ext cx="3311883" cy="2483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7783F9-7D67-4E52-8580-C21D4F8D4F6A}"/>
              </a:ext>
            </a:extLst>
          </p:cNvPr>
          <p:cNvSpPr txBox="1"/>
          <p:nvPr/>
        </p:nvSpPr>
        <p:spPr>
          <a:xfrm>
            <a:off x="4493651" y="1731313"/>
            <a:ext cx="4317062" cy="5788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/>
              <a:t>5)</a:t>
            </a:r>
            <a:r>
              <a:rPr lang="ko-KR" altLang="en-US" sz="2800" dirty="0"/>
              <a:t>외형 제작</a:t>
            </a:r>
            <a:r>
              <a:rPr lang="en-US" altLang="ko-KR" sz="2800" dirty="0"/>
              <a:t>/</a:t>
            </a:r>
            <a:r>
              <a:rPr lang="ko-KR" altLang="en-US" sz="2800" dirty="0"/>
              <a:t>테스트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7165E9-5A89-4A1C-A8DB-23DEFE1A7E54}"/>
              </a:ext>
            </a:extLst>
          </p:cNvPr>
          <p:cNvSpPr txBox="1"/>
          <p:nvPr/>
        </p:nvSpPr>
        <p:spPr>
          <a:xfrm>
            <a:off x="324000" y="1764225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제작</a:t>
            </a:r>
          </a:p>
        </p:txBody>
      </p:sp>
      <p:sp>
        <p:nvSpPr>
          <p:cNvPr id="21" name="제목 6">
            <a:extLst>
              <a:ext uri="{FF2B5EF4-FFF2-40B4-BE49-F238E27FC236}">
                <a16:creationId xmlns:a16="http://schemas.microsoft.com/office/drawing/2014/main" id="{8B8F170A-8658-463D-86DE-D17E96B2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" y="117000"/>
            <a:ext cx="4051388" cy="1152001"/>
          </a:xfrm>
        </p:spPr>
        <p:txBody>
          <a:bodyPr/>
          <a:lstStyle/>
          <a:p>
            <a:r>
              <a:rPr lang="en-US" altLang="ko-KR" sz="4000" dirty="0"/>
              <a:t>AI</a:t>
            </a:r>
            <a:r>
              <a:rPr lang="ko-KR" altLang="en-US" sz="4000" dirty="0"/>
              <a:t>대중화</a:t>
            </a:r>
            <a:br>
              <a:rPr lang="en-US" altLang="ko-KR" sz="4000" dirty="0"/>
            </a:br>
            <a:r>
              <a:rPr lang="ko-KR" altLang="en-US" sz="4000" dirty="0"/>
              <a:t>진보된 </a:t>
            </a:r>
            <a:r>
              <a:rPr lang="en-US" altLang="ko-KR" sz="4000" dirty="0"/>
              <a:t>AI</a:t>
            </a:r>
            <a:r>
              <a:rPr lang="ko-KR" altLang="en-US" sz="4000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47526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5778C4-9892-4736-9D5A-A6538BE21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EC2C82-307A-43B8-8959-74CD1BEB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71FE50"/>
          </a:solidFill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47C3C-D44F-4D58-ADE8-9D7C1D66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CD5F7FC-3915-4EFF-9739-A3C93D0125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연구 과정 및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AC2CA-9523-46F1-8211-AA340AA73AB1}"/>
              </a:ext>
            </a:extLst>
          </p:cNvPr>
          <p:cNvSpPr txBox="1"/>
          <p:nvPr/>
        </p:nvSpPr>
        <p:spPr>
          <a:xfrm>
            <a:off x="324000" y="1764225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3. AI</a:t>
            </a:r>
            <a:r>
              <a:rPr lang="ko-KR" altLang="en-US" sz="3200" b="1" dirty="0"/>
              <a:t>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268DF-B9EE-4588-A6B8-D3036A11A5C6}"/>
              </a:ext>
            </a:extLst>
          </p:cNvPr>
          <p:cNvSpPr txBox="1"/>
          <p:nvPr/>
        </p:nvSpPr>
        <p:spPr>
          <a:xfrm>
            <a:off x="324000" y="2925000"/>
            <a:ext cx="4968000" cy="22467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      </a:t>
            </a:r>
            <a:r>
              <a:rPr lang="ko-KR" altLang="en-US" sz="2000" dirty="0"/>
              <a:t>프로필</a:t>
            </a:r>
            <a:endParaRPr lang="en-US" altLang="ko-KR" sz="2000" dirty="0"/>
          </a:p>
          <a:p>
            <a:r>
              <a:rPr lang="ko-KR" altLang="en-US" sz="2000" dirty="0"/>
              <a:t>이름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브레드</a:t>
            </a:r>
            <a:endParaRPr lang="en-US" altLang="ko-KR" sz="2000" dirty="0"/>
          </a:p>
          <a:p>
            <a:r>
              <a:rPr lang="ko-KR" altLang="en-US" sz="2000" dirty="0"/>
              <a:t>출생</a:t>
            </a:r>
            <a:r>
              <a:rPr lang="en-US" altLang="ko-KR" sz="2000" dirty="0"/>
              <a:t>: </a:t>
            </a:r>
            <a:r>
              <a:rPr lang="ko-KR" altLang="en-US" sz="2000" dirty="0"/>
              <a:t>서울시 관악구 영락고등학교 물리실</a:t>
            </a:r>
            <a:endParaRPr lang="en-US" altLang="ko-KR" sz="2000" dirty="0"/>
          </a:p>
          <a:p>
            <a:r>
              <a:rPr lang="ko-KR" altLang="en-US" sz="2000" dirty="0"/>
              <a:t>성별</a:t>
            </a:r>
            <a:r>
              <a:rPr lang="en-US" altLang="ko-KR" sz="2000" dirty="0"/>
              <a:t>: </a:t>
            </a:r>
            <a:r>
              <a:rPr lang="ko-KR" altLang="en-US" sz="2000" dirty="0"/>
              <a:t>여</a:t>
            </a:r>
            <a:endParaRPr lang="en-US" altLang="ko-KR" sz="2000" dirty="0"/>
          </a:p>
          <a:p>
            <a:r>
              <a:rPr lang="ko-KR" altLang="en-US" sz="2000" dirty="0"/>
              <a:t>특징</a:t>
            </a:r>
            <a:r>
              <a:rPr lang="en-US" altLang="ko-KR" sz="2000" dirty="0"/>
              <a:t>: </a:t>
            </a:r>
            <a:r>
              <a:rPr lang="ko-KR" altLang="en-US" sz="2000" dirty="0"/>
              <a:t>말하는 상대방의 행복지수를 높이기 </a:t>
            </a:r>
            <a:endParaRPr lang="en-US" altLang="ko-KR" sz="2000" dirty="0"/>
          </a:p>
          <a:p>
            <a:r>
              <a:rPr lang="en-US" altLang="ko-KR" sz="2000" dirty="0"/>
              <a:t>       </a:t>
            </a:r>
            <a:r>
              <a:rPr lang="ko-KR" altLang="en-US" sz="2000" dirty="0"/>
              <a:t>위하여 최선을 다함                                                                            </a:t>
            </a:r>
            <a:endParaRPr lang="en-US" altLang="ko-KR" sz="2000" dirty="0"/>
          </a:p>
          <a:p>
            <a:r>
              <a:rPr lang="ko-KR" altLang="en-US" sz="2000" dirty="0"/>
              <a:t>       장난끼가 많은 말썽 꾸러기임        </a:t>
            </a:r>
            <a:endParaRPr lang="en-US" altLang="ko-KR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6DCBBB0-6CFC-4D44-A2A6-4CB477A73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09069" y="2389980"/>
            <a:ext cx="4305064" cy="3228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제목 6">
            <a:extLst>
              <a:ext uri="{FF2B5EF4-FFF2-40B4-BE49-F238E27FC236}">
                <a16:creationId xmlns:a16="http://schemas.microsoft.com/office/drawing/2014/main" id="{B63522D3-624C-44CA-92D4-957DAB63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" y="117000"/>
            <a:ext cx="4051388" cy="1152001"/>
          </a:xfrm>
        </p:spPr>
        <p:txBody>
          <a:bodyPr/>
          <a:lstStyle/>
          <a:p>
            <a:r>
              <a:rPr lang="en-US" altLang="ko-KR" sz="4000" dirty="0"/>
              <a:t>AI</a:t>
            </a:r>
            <a:r>
              <a:rPr lang="ko-KR" altLang="en-US" sz="4000" dirty="0"/>
              <a:t>대중화</a:t>
            </a:r>
            <a:br>
              <a:rPr lang="en-US" altLang="ko-KR" sz="4000" dirty="0"/>
            </a:br>
            <a:r>
              <a:rPr lang="ko-KR" altLang="en-US" sz="4000" dirty="0"/>
              <a:t>진보된 </a:t>
            </a:r>
            <a:r>
              <a:rPr lang="en-US" altLang="ko-KR" sz="4000" dirty="0"/>
              <a:t>AI</a:t>
            </a:r>
            <a:r>
              <a:rPr lang="ko-KR" altLang="en-US" sz="4000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334245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5778C4-9892-4736-9D5A-A6538BE21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EC2C82-307A-43B8-8959-74CD1BEB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71FE50"/>
          </a:solidFill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47C3C-D44F-4D58-ADE8-9D7C1D66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CD5F7FC-3915-4EFF-9739-A3C93D0125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연구 과정 및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AC2CA-9523-46F1-8211-AA340AA73AB1}"/>
              </a:ext>
            </a:extLst>
          </p:cNvPr>
          <p:cNvSpPr txBox="1"/>
          <p:nvPr/>
        </p:nvSpPr>
        <p:spPr>
          <a:xfrm>
            <a:off x="324000" y="1764225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3. AI</a:t>
            </a:r>
            <a:r>
              <a:rPr lang="ko-KR" altLang="en-US" sz="3200" b="1" dirty="0"/>
              <a:t> 공개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6DCBBB0-6CFC-4D44-A2A6-4CB477A73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10092" y="2261263"/>
            <a:ext cx="3275323" cy="2456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6E035C-961C-42C7-8D30-BA7B4379085B}"/>
              </a:ext>
            </a:extLst>
          </p:cNvPr>
          <p:cNvSpPr txBox="1"/>
          <p:nvPr/>
        </p:nvSpPr>
        <p:spPr>
          <a:xfrm rot="20608891">
            <a:off x="980237" y="410207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안녕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1222B-7034-4CDB-969A-14BE5EFD9F35}"/>
              </a:ext>
            </a:extLst>
          </p:cNvPr>
          <p:cNvSpPr txBox="1"/>
          <p:nvPr/>
        </p:nvSpPr>
        <p:spPr>
          <a:xfrm rot="659688">
            <a:off x="3084955" y="3195094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이름이 </a:t>
            </a:r>
            <a:r>
              <a:rPr lang="ko-KR" altLang="en-US" sz="3600" b="1" dirty="0" err="1"/>
              <a:t>뭐야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15" name="제목 6">
            <a:extLst>
              <a:ext uri="{FF2B5EF4-FFF2-40B4-BE49-F238E27FC236}">
                <a16:creationId xmlns:a16="http://schemas.microsoft.com/office/drawing/2014/main" id="{7E01741D-5B7A-4389-A903-DB52A988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" y="117000"/>
            <a:ext cx="4051388" cy="1152001"/>
          </a:xfrm>
        </p:spPr>
        <p:txBody>
          <a:bodyPr/>
          <a:lstStyle/>
          <a:p>
            <a:r>
              <a:rPr lang="en-US" altLang="ko-KR" sz="4000" dirty="0"/>
              <a:t>AI</a:t>
            </a:r>
            <a:r>
              <a:rPr lang="ko-KR" altLang="en-US" sz="4000" dirty="0"/>
              <a:t>대중화</a:t>
            </a:r>
            <a:br>
              <a:rPr lang="en-US" altLang="ko-KR" sz="4000" dirty="0"/>
            </a:br>
            <a:r>
              <a:rPr lang="ko-KR" altLang="en-US" sz="4000" dirty="0"/>
              <a:t>진보된 </a:t>
            </a:r>
            <a:r>
              <a:rPr lang="en-US" altLang="ko-KR" sz="4000" dirty="0"/>
              <a:t>AI</a:t>
            </a:r>
            <a:r>
              <a:rPr lang="ko-KR" altLang="en-US" sz="4000" dirty="0"/>
              <a:t>시스템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39395-2D52-409E-A99D-7621408A5EAF}"/>
              </a:ext>
            </a:extLst>
          </p:cNvPr>
          <p:cNvSpPr txBox="1"/>
          <p:nvPr/>
        </p:nvSpPr>
        <p:spPr>
          <a:xfrm>
            <a:off x="634444" y="2376881"/>
            <a:ext cx="514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</a:t>
            </a:r>
            <a:r>
              <a:rPr lang="ko-KR" altLang="en-US" sz="2800" dirty="0" err="1"/>
              <a:t>브레드가</a:t>
            </a:r>
            <a:r>
              <a:rPr lang="ko-KR" altLang="en-US" sz="2800" dirty="0"/>
              <a:t> 답할 수 있는 질문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524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ko-KR" sz="11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연구 결론 및 기대효과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0000" y="1356902"/>
            <a:ext cx="648000" cy="117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4849" y="3282118"/>
            <a:ext cx="8559275" cy="5788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C000"/>
                </a:solidFill>
                <a:latin typeface="+mj-lt"/>
              </a:rPr>
              <a:t>2.</a:t>
            </a:r>
            <a:r>
              <a:rPr lang="en-US" altLang="ko-KR" sz="2800" dirty="0">
                <a:latin typeface="+mj-lt"/>
              </a:rPr>
              <a:t> </a:t>
            </a:r>
            <a:r>
              <a:rPr lang="ko-KR" altLang="en-US" sz="2800" dirty="0">
                <a:latin typeface="+mj-lt"/>
              </a:rPr>
              <a:t>시판되는 </a:t>
            </a:r>
            <a:r>
              <a:rPr lang="en-US" altLang="ko-KR" sz="2800" dirty="0">
                <a:latin typeface="+mj-lt"/>
              </a:rPr>
              <a:t>AI</a:t>
            </a:r>
            <a:r>
              <a:rPr lang="ko-KR" altLang="en-US" sz="2800" dirty="0">
                <a:latin typeface="+mj-lt"/>
              </a:rPr>
              <a:t>보다 대략 </a:t>
            </a:r>
            <a:r>
              <a:rPr lang="en-US" altLang="ko-KR" sz="2800" dirty="0">
                <a:latin typeface="+mj-lt"/>
              </a:rPr>
              <a:t>3</a:t>
            </a:r>
            <a:r>
              <a:rPr lang="ko-KR" altLang="en-US" sz="2800" dirty="0">
                <a:latin typeface="+mj-lt"/>
              </a:rPr>
              <a:t>분의 </a:t>
            </a:r>
            <a:r>
              <a:rPr lang="en-US" altLang="ko-KR" sz="2800" dirty="0">
                <a:latin typeface="+mj-lt"/>
              </a:rPr>
              <a:t>1</a:t>
            </a:r>
            <a:r>
              <a:rPr lang="ko-KR" altLang="en-US" sz="2800" dirty="0">
                <a:latin typeface="+mj-lt"/>
              </a:rPr>
              <a:t>가격으로 대중화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A1C58-E8C9-459C-A07C-1C3BCA4A59DF}"/>
              </a:ext>
            </a:extLst>
          </p:cNvPr>
          <p:cNvSpPr txBox="1"/>
          <p:nvPr/>
        </p:nvSpPr>
        <p:spPr>
          <a:xfrm>
            <a:off x="324000" y="1764225"/>
            <a:ext cx="4799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4. </a:t>
            </a:r>
            <a:r>
              <a:rPr lang="ko-KR" altLang="en-US" sz="3200" b="1" dirty="0">
                <a:solidFill>
                  <a:srgbClr val="FFC000"/>
                </a:solidFill>
              </a:rPr>
              <a:t>연구 결론</a:t>
            </a:r>
            <a:r>
              <a:rPr lang="ko-KR" altLang="en-US" sz="3200" b="1" dirty="0"/>
              <a:t> 및 </a:t>
            </a:r>
            <a:r>
              <a:rPr lang="ko-KR" altLang="en-US" sz="3200" b="1" dirty="0">
                <a:solidFill>
                  <a:schemeClr val="accent2">
                    <a:lumMod val="50000"/>
                  </a:schemeClr>
                </a:solidFill>
              </a:rPr>
              <a:t>기대효과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C95FB9-D468-49CC-BDDD-D27B044C46F1}"/>
              </a:ext>
            </a:extLst>
          </p:cNvPr>
          <p:cNvSpPr txBox="1"/>
          <p:nvPr/>
        </p:nvSpPr>
        <p:spPr>
          <a:xfrm>
            <a:off x="286125" y="4074118"/>
            <a:ext cx="8568000" cy="5788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3.</a:t>
            </a:r>
            <a:r>
              <a:rPr lang="en-US" altLang="ko-KR" sz="2800" dirty="0">
                <a:latin typeface="+mj-lt"/>
              </a:rPr>
              <a:t> </a:t>
            </a:r>
            <a:r>
              <a:rPr lang="ko-KR" altLang="en-US" sz="2800" dirty="0">
                <a:latin typeface="+mj-lt"/>
              </a:rPr>
              <a:t>동심을 구비한 </a:t>
            </a:r>
            <a:r>
              <a:rPr lang="en-US" altLang="ko-KR" sz="2800" dirty="0">
                <a:latin typeface="+mj-lt"/>
              </a:rPr>
              <a:t>AI</a:t>
            </a:r>
            <a:r>
              <a:rPr lang="ko-KR" altLang="en-US" sz="2800" dirty="0">
                <a:latin typeface="+mj-lt"/>
              </a:rPr>
              <a:t>를 통하여 인간의 행복지수 증가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C4825B-AFE6-4191-86CF-B78573225CC9}"/>
              </a:ext>
            </a:extLst>
          </p:cNvPr>
          <p:cNvSpPr txBox="1"/>
          <p:nvPr/>
        </p:nvSpPr>
        <p:spPr>
          <a:xfrm>
            <a:off x="286125" y="4869000"/>
            <a:ext cx="8568000" cy="5788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4.</a:t>
            </a:r>
            <a:r>
              <a:rPr lang="en-US" altLang="ko-KR" sz="2800" dirty="0">
                <a:latin typeface="+mj-lt"/>
              </a:rPr>
              <a:t> </a:t>
            </a:r>
            <a:r>
              <a:rPr lang="ko-KR" altLang="en-US" sz="2800" dirty="0">
                <a:latin typeface="+mj-lt"/>
              </a:rPr>
              <a:t>사회 소외 계층의 행복 지수가 </a:t>
            </a:r>
            <a:r>
              <a:rPr lang="en-US" altLang="ko-KR" sz="2800" dirty="0">
                <a:latin typeface="+mj-lt"/>
              </a:rPr>
              <a:t>AI</a:t>
            </a:r>
            <a:r>
              <a:rPr lang="ko-KR" altLang="en-US" sz="2800" dirty="0">
                <a:latin typeface="+mj-lt"/>
              </a:rPr>
              <a:t>를 통하여 상승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7E3B0A-9E2C-49B4-9868-7316F21B5062}"/>
              </a:ext>
            </a:extLst>
          </p:cNvPr>
          <p:cNvSpPr txBox="1"/>
          <p:nvPr/>
        </p:nvSpPr>
        <p:spPr>
          <a:xfrm>
            <a:off x="294850" y="2493000"/>
            <a:ext cx="8568000" cy="5788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C000"/>
                </a:solidFill>
                <a:latin typeface="+mj-lt"/>
              </a:rPr>
              <a:t>1.</a:t>
            </a:r>
            <a:r>
              <a:rPr lang="en-US" altLang="ko-KR" sz="2800" dirty="0">
                <a:latin typeface="+mj-lt"/>
              </a:rPr>
              <a:t> </a:t>
            </a:r>
            <a:r>
              <a:rPr lang="ko-KR" altLang="en-US" sz="2800" dirty="0" err="1">
                <a:latin typeface="+mj-lt"/>
              </a:rPr>
              <a:t>아두이노와</a:t>
            </a:r>
            <a:r>
              <a:rPr lang="ko-KR" altLang="en-US" sz="2800" dirty="0">
                <a:latin typeface="+mj-lt"/>
              </a:rPr>
              <a:t> 스마트 폰 앱을 통합시켜 가격 절감</a:t>
            </a:r>
          </a:p>
        </p:txBody>
      </p:sp>
      <p:sp>
        <p:nvSpPr>
          <p:cNvPr id="16" name="제목 6">
            <a:extLst>
              <a:ext uri="{FF2B5EF4-FFF2-40B4-BE49-F238E27FC236}">
                <a16:creationId xmlns:a16="http://schemas.microsoft.com/office/drawing/2014/main" id="{C6C3514A-D15D-4070-8451-CD59D4EE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" y="117000"/>
            <a:ext cx="4051388" cy="1152001"/>
          </a:xfrm>
        </p:spPr>
        <p:txBody>
          <a:bodyPr/>
          <a:lstStyle/>
          <a:p>
            <a:r>
              <a:rPr lang="en-US" altLang="ko-KR" sz="4000" dirty="0"/>
              <a:t>AI</a:t>
            </a:r>
            <a:r>
              <a:rPr lang="ko-KR" altLang="en-US" sz="4000" dirty="0"/>
              <a:t>대중화</a:t>
            </a:r>
            <a:br>
              <a:rPr lang="en-US" altLang="ko-KR" sz="4000" dirty="0"/>
            </a:br>
            <a:r>
              <a:rPr lang="ko-KR" altLang="en-US" sz="4000" dirty="0"/>
              <a:t>진보된 </a:t>
            </a:r>
            <a:r>
              <a:rPr lang="en-US" altLang="ko-KR" sz="4000" dirty="0"/>
              <a:t>AI</a:t>
            </a:r>
            <a:r>
              <a:rPr lang="ko-KR" altLang="en-US" sz="4000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365117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ko-KR" sz="11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연구 결론 및 기대효과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0000" y="1356902"/>
            <a:ext cx="648000" cy="117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37286" y="1845000"/>
            <a:ext cx="4140000" cy="4392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dirty="0">
                <a:latin typeface="+mj-lt"/>
              </a:rPr>
              <a:t>연구가 진행된 일정</a:t>
            </a:r>
            <a:endParaRPr lang="en-US" altLang="ko-KR" dirty="0">
              <a:latin typeface="+mj-lt"/>
            </a:endParaRPr>
          </a:p>
          <a:p>
            <a:endParaRPr lang="ko-KR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10</a:t>
            </a:r>
            <a:r>
              <a:rPr lang="ko-KR" altLang="ko-KR" dirty="0">
                <a:latin typeface="+mj-lt"/>
              </a:rPr>
              <a:t>월</a:t>
            </a:r>
            <a:r>
              <a:rPr lang="en-US" altLang="ko-KR" dirty="0">
                <a:latin typeface="+mj-lt"/>
              </a:rPr>
              <a:t> 24</a:t>
            </a:r>
            <a:r>
              <a:rPr lang="ko-KR" altLang="ko-KR" dirty="0">
                <a:latin typeface="+mj-lt"/>
              </a:rPr>
              <a:t>일 수 기초</a:t>
            </a:r>
            <a:r>
              <a:rPr lang="en-US" altLang="ko-KR" dirty="0">
                <a:latin typeface="+mj-lt"/>
              </a:rPr>
              <a:t> AI </a:t>
            </a:r>
            <a:r>
              <a:rPr lang="ko-KR" altLang="ko-KR" dirty="0">
                <a:latin typeface="+mj-lt"/>
              </a:rPr>
              <a:t>실험 구성</a:t>
            </a:r>
          </a:p>
          <a:p>
            <a:r>
              <a:rPr lang="en-US" altLang="ko-KR" dirty="0">
                <a:latin typeface="+mj-lt"/>
              </a:rPr>
              <a:t>11</a:t>
            </a:r>
            <a:r>
              <a:rPr lang="ko-KR" altLang="ko-KR" dirty="0">
                <a:latin typeface="+mj-lt"/>
              </a:rPr>
              <a:t>월</a:t>
            </a:r>
            <a:r>
              <a:rPr lang="en-US" altLang="ko-KR" dirty="0">
                <a:latin typeface="+mj-lt"/>
              </a:rPr>
              <a:t>12</a:t>
            </a:r>
            <a:r>
              <a:rPr lang="ko-KR" altLang="ko-KR" dirty="0">
                <a:latin typeface="+mj-lt"/>
              </a:rPr>
              <a:t>일 월 심화</a:t>
            </a:r>
            <a:r>
              <a:rPr lang="en-US" altLang="ko-KR" dirty="0">
                <a:latin typeface="+mj-lt"/>
              </a:rPr>
              <a:t> AI </a:t>
            </a:r>
            <a:r>
              <a:rPr lang="ko-KR" altLang="ko-KR" dirty="0">
                <a:latin typeface="+mj-lt"/>
              </a:rPr>
              <a:t>실험 구성</a:t>
            </a:r>
          </a:p>
          <a:p>
            <a:r>
              <a:rPr lang="en-US" altLang="ko-KR" dirty="0">
                <a:latin typeface="+mj-lt"/>
              </a:rPr>
              <a:t>11</a:t>
            </a:r>
            <a:r>
              <a:rPr lang="ko-KR" altLang="ko-KR" dirty="0">
                <a:latin typeface="+mj-lt"/>
              </a:rPr>
              <a:t>월</a:t>
            </a:r>
            <a:r>
              <a:rPr lang="en-US" altLang="ko-KR" dirty="0">
                <a:latin typeface="+mj-lt"/>
              </a:rPr>
              <a:t> 15</a:t>
            </a:r>
            <a:r>
              <a:rPr lang="ko-KR" altLang="ko-KR" dirty="0">
                <a:latin typeface="+mj-lt"/>
              </a:rPr>
              <a:t>일 목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freemat</a:t>
            </a:r>
            <a:r>
              <a:rPr lang="ko-KR" altLang="ko-KR" dirty="0">
                <a:latin typeface="+mj-lt"/>
              </a:rPr>
              <a:t>으로</a:t>
            </a:r>
            <a:r>
              <a:rPr lang="en-US" altLang="ko-KR" dirty="0">
                <a:latin typeface="+mj-lt"/>
              </a:rPr>
              <a:t>  </a:t>
            </a:r>
            <a:r>
              <a:rPr lang="ko-KR" altLang="ko-KR" dirty="0">
                <a:latin typeface="+mj-lt"/>
              </a:rPr>
              <a:t>음성 제작</a:t>
            </a:r>
            <a:endParaRPr lang="en-US" altLang="ko-KR" dirty="0">
              <a:latin typeface="+mj-lt"/>
            </a:endParaRPr>
          </a:p>
          <a:p>
            <a:endParaRPr lang="ko-KR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12</a:t>
            </a:r>
            <a:r>
              <a:rPr lang="ko-KR" altLang="ko-KR" dirty="0">
                <a:latin typeface="+mj-lt"/>
              </a:rPr>
              <a:t>월</a:t>
            </a:r>
            <a:r>
              <a:rPr lang="en-US" altLang="ko-KR" dirty="0">
                <a:latin typeface="+mj-lt"/>
              </a:rPr>
              <a:t> 18</a:t>
            </a:r>
            <a:r>
              <a:rPr lang="ko-KR" altLang="ko-KR" dirty="0">
                <a:latin typeface="+mj-lt"/>
              </a:rPr>
              <a:t>일 화 </a:t>
            </a:r>
            <a:r>
              <a:rPr lang="ko-KR" altLang="ko-KR" dirty="0" err="1">
                <a:latin typeface="+mj-lt"/>
              </a:rPr>
              <a:t>아두이노</a:t>
            </a:r>
            <a:r>
              <a:rPr lang="ko-KR" altLang="ko-KR" dirty="0">
                <a:latin typeface="+mj-lt"/>
              </a:rPr>
              <a:t> 코드 짜기</a:t>
            </a:r>
          </a:p>
          <a:p>
            <a:r>
              <a:rPr lang="en-US" altLang="ko-KR" dirty="0">
                <a:latin typeface="+mj-lt"/>
              </a:rPr>
              <a:t>12</a:t>
            </a:r>
            <a:r>
              <a:rPr lang="ko-KR" altLang="ko-KR" dirty="0">
                <a:latin typeface="+mj-lt"/>
              </a:rPr>
              <a:t>월</a:t>
            </a:r>
            <a:r>
              <a:rPr lang="en-US" altLang="ko-KR" dirty="0">
                <a:latin typeface="+mj-lt"/>
              </a:rPr>
              <a:t>20</a:t>
            </a:r>
            <a:r>
              <a:rPr lang="ko-KR" altLang="ko-KR" dirty="0">
                <a:latin typeface="+mj-lt"/>
              </a:rPr>
              <a:t>일 부품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ko-KR" dirty="0">
                <a:latin typeface="+mj-lt"/>
              </a:rPr>
              <a:t>사러 용산 방문</a:t>
            </a:r>
          </a:p>
          <a:p>
            <a:r>
              <a:rPr lang="en-US" altLang="ko-KR" dirty="0">
                <a:latin typeface="+mj-lt"/>
              </a:rPr>
              <a:t>12</a:t>
            </a:r>
            <a:r>
              <a:rPr lang="ko-KR" altLang="ko-KR" dirty="0">
                <a:latin typeface="+mj-lt"/>
              </a:rPr>
              <a:t>월</a:t>
            </a:r>
            <a:r>
              <a:rPr lang="en-US" altLang="ko-KR" dirty="0">
                <a:latin typeface="+mj-lt"/>
              </a:rPr>
              <a:t>21</a:t>
            </a:r>
            <a:r>
              <a:rPr lang="ko-KR" altLang="ko-KR" dirty="0">
                <a:latin typeface="+mj-lt"/>
              </a:rPr>
              <a:t>일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freemat</a:t>
            </a:r>
            <a:r>
              <a:rPr lang="ko-KR" altLang="ko-KR" dirty="0">
                <a:latin typeface="+mj-lt"/>
              </a:rPr>
              <a:t>으로 추가 음성 제작 및 보고서 제작</a:t>
            </a:r>
          </a:p>
          <a:p>
            <a:r>
              <a:rPr lang="en-US" altLang="ko-KR" dirty="0">
                <a:latin typeface="+mj-lt"/>
              </a:rPr>
              <a:t>12</a:t>
            </a:r>
            <a:r>
              <a:rPr lang="ko-KR" altLang="ko-KR" dirty="0">
                <a:latin typeface="+mj-lt"/>
              </a:rPr>
              <a:t>월</a:t>
            </a:r>
            <a:r>
              <a:rPr lang="en-US" altLang="ko-KR" dirty="0">
                <a:latin typeface="+mj-lt"/>
              </a:rPr>
              <a:t> 22</a:t>
            </a:r>
            <a:r>
              <a:rPr lang="ko-KR" altLang="ko-KR" dirty="0">
                <a:latin typeface="+mj-lt"/>
              </a:rPr>
              <a:t>일 </a:t>
            </a:r>
            <a:r>
              <a:rPr lang="ko-KR" altLang="ko-KR" dirty="0" err="1">
                <a:latin typeface="+mj-lt"/>
              </a:rPr>
              <a:t>아두이노</a:t>
            </a:r>
            <a:r>
              <a:rPr lang="ko-KR" altLang="ko-KR" dirty="0">
                <a:latin typeface="+mj-lt"/>
              </a:rPr>
              <a:t> 코드 수정 및 회로 제작 및 보고서 제작</a:t>
            </a:r>
          </a:p>
          <a:p>
            <a:endParaRPr lang="ko-KR" altLang="en-US" dirty="0">
              <a:latin typeface="+mj-lt"/>
            </a:endParaRPr>
          </a:p>
        </p:txBody>
      </p:sp>
      <p:sp>
        <p:nvSpPr>
          <p:cNvPr id="10" name="제목 6">
            <a:extLst>
              <a:ext uri="{FF2B5EF4-FFF2-40B4-BE49-F238E27FC236}">
                <a16:creationId xmlns:a16="http://schemas.microsoft.com/office/drawing/2014/main" id="{A7B89580-003E-4A7C-899B-6701F707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" y="117000"/>
            <a:ext cx="4051388" cy="1152001"/>
          </a:xfrm>
        </p:spPr>
        <p:txBody>
          <a:bodyPr/>
          <a:lstStyle/>
          <a:p>
            <a:r>
              <a:rPr lang="en-US" altLang="ko-KR" sz="4000" dirty="0"/>
              <a:t>AI</a:t>
            </a:r>
            <a:r>
              <a:rPr lang="ko-KR" altLang="en-US" sz="4000" dirty="0"/>
              <a:t>대중화</a:t>
            </a:r>
            <a:br>
              <a:rPr lang="en-US" altLang="ko-KR" sz="4000" dirty="0"/>
            </a:br>
            <a:r>
              <a:rPr lang="ko-KR" altLang="en-US" sz="4000" dirty="0"/>
              <a:t>진보된 </a:t>
            </a:r>
            <a:r>
              <a:rPr lang="en-US" altLang="ko-KR" sz="4000" dirty="0"/>
              <a:t>AI</a:t>
            </a:r>
            <a:r>
              <a:rPr lang="ko-KR" altLang="en-US" sz="4000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992797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ko-KR" sz="1100" b="1" dirty="0"/>
          </a:p>
          <a:p>
            <a:r>
              <a:rPr lang="en-US" altLang="ko-KR" sz="1800" b="1" dirty="0"/>
              <a:t>http://deneb21.tistory.com/380</a:t>
            </a:r>
            <a:endParaRPr lang="ko-KR" altLang="ko-KR" sz="1800" b="1" dirty="0"/>
          </a:p>
          <a:p>
            <a:r>
              <a:rPr lang="en-US" altLang="ko-KR" sz="1800" b="1" dirty="0"/>
              <a:t>https://blog.naver.com/soohan530/221280856945(</a:t>
            </a:r>
            <a:r>
              <a:rPr lang="ko-KR" altLang="ko-KR" sz="1800" b="1" dirty="0"/>
              <a:t>논문</a:t>
            </a:r>
            <a:r>
              <a:rPr lang="en-US" altLang="ko-KR" sz="1800" b="1" dirty="0"/>
              <a:t>)</a:t>
            </a:r>
          </a:p>
          <a:p>
            <a:endParaRPr lang="ko-KR" altLang="ko-KR" sz="1800" b="1" dirty="0"/>
          </a:p>
          <a:p>
            <a:r>
              <a:rPr lang="ko-KR" altLang="ko-KR" sz="1800" b="1" dirty="0"/>
              <a:t>하진욱</a:t>
            </a:r>
            <a:r>
              <a:rPr lang="en-US" altLang="ko-KR" sz="1800" b="1" dirty="0"/>
              <a:t>, </a:t>
            </a:r>
            <a:r>
              <a:rPr lang="ko-KR" altLang="ko-KR" sz="1800" b="1" dirty="0"/>
              <a:t>김상혁</a:t>
            </a:r>
            <a:r>
              <a:rPr lang="en-US" altLang="ko-KR" sz="1800" b="1" dirty="0"/>
              <a:t> (2017). </a:t>
            </a:r>
            <a:r>
              <a:rPr lang="ko-KR" altLang="ko-KR" sz="1800" b="1" dirty="0"/>
              <a:t>인공지능 스피커의 과거와 현재</a:t>
            </a:r>
            <a:r>
              <a:rPr lang="en-US" altLang="ko-KR" sz="1800" b="1" dirty="0"/>
              <a:t>, </a:t>
            </a:r>
            <a:r>
              <a:rPr lang="ko-KR" altLang="ko-KR" sz="1800" b="1" dirty="0"/>
              <a:t>그리고 미래</a:t>
            </a:r>
            <a:r>
              <a:rPr lang="en-US" altLang="ko-KR" sz="1800" b="1" dirty="0"/>
              <a:t>(</a:t>
            </a:r>
            <a:r>
              <a:rPr lang="ko-KR" altLang="ko-KR" sz="1800" b="1" dirty="0"/>
              <a:t>논문</a:t>
            </a:r>
            <a:r>
              <a:rPr lang="en-US" altLang="ko-KR" sz="1800" b="1" dirty="0"/>
              <a:t>)</a:t>
            </a:r>
          </a:p>
          <a:p>
            <a:endParaRPr lang="ko-KR" altLang="ko-KR" sz="1800" b="1" dirty="0"/>
          </a:p>
          <a:p>
            <a:r>
              <a:rPr lang="ko-KR" altLang="ko-KR" sz="1800" b="1" dirty="0"/>
              <a:t>성용준</a:t>
            </a:r>
            <a:r>
              <a:rPr lang="en-US" altLang="ko-KR" sz="1800" b="1" dirty="0"/>
              <a:t>, </a:t>
            </a:r>
            <a:r>
              <a:rPr lang="ko-KR" altLang="ko-KR" sz="1800" b="1" dirty="0" err="1"/>
              <a:t>김아연</a:t>
            </a:r>
            <a:r>
              <a:rPr lang="en-US" altLang="ko-KR" sz="1800" b="1" dirty="0"/>
              <a:t>, </a:t>
            </a:r>
            <a:r>
              <a:rPr lang="ko-KR" altLang="ko-KR" sz="1800" b="1" dirty="0"/>
              <a:t>조민하</a:t>
            </a:r>
            <a:r>
              <a:rPr lang="en-US" altLang="ko-KR" sz="1800" b="1" dirty="0"/>
              <a:t> (2018). </a:t>
            </a:r>
            <a:r>
              <a:rPr lang="ko-KR" altLang="ko-KR" sz="1800" b="1" dirty="0"/>
              <a:t>인공지능</a:t>
            </a:r>
            <a:r>
              <a:rPr lang="en-US" altLang="ko-KR" sz="1800" b="1" dirty="0"/>
              <a:t>(AI) </a:t>
            </a:r>
            <a:r>
              <a:rPr lang="ko-KR" altLang="ko-KR" sz="1800" b="1" dirty="0"/>
              <a:t>스피커와의 상호작용이 소비자 심리에 미치는 영향</a:t>
            </a:r>
            <a:r>
              <a:rPr lang="en-US" altLang="ko-KR" sz="1800" b="1" dirty="0"/>
              <a:t>(</a:t>
            </a:r>
            <a:r>
              <a:rPr lang="ko-KR" altLang="ko-KR" sz="1800" b="1" dirty="0"/>
              <a:t>논문</a:t>
            </a:r>
            <a:r>
              <a:rPr lang="en-US" altLang="ko-KR" sz="1800" b="1" dirty="0"/>
              <a:t>)</a:t>
            </a:r>
          </a:p>
          <a:p>
            <a:endParaRPr lang="ko-KR" altLang="ko-KR" sz="1800" b="1" dirty="0"/>
          </a:p>
          <a:p>
            <a:r>
              <a:rPr lang="ko-KR" altLang="ko-KR" sz="1800" b="1" dirty="0"/>
              <a:t>한재권</a:t>
            </a:r>
            <a:r>
              <a:rPr lang="en-US" altLang="ko-KR" sz="1800" b="1" dirty="0"/>
              <a:t> (2016). </a:t>
            </a:r>
            <a:r>
              <a:rPr lang="ko-KR" altLang="ko-KR" sz="1800" b="1" dirty="0"/>
              <a:t>로봇과 인공지능의 현황 및 전망</a:t>
            </a:r>
            <a:r>
              <a:rPr lang="en-US" altLang="ko-KR" sz="1800" b="1" dirty="0"/>
              <a:t>(</a:t>
            </a:r>
            <a:r>
              <a:rPr lang="ko-KR" altLang="ko-KR" sz="1800" b="1" dirty="0"/>
              <a:t>논문</a:t>
            </a:r>
            <a:r>
              <a:rPr lang="en-US" altLang="ko-KR" sz="1800" b="1" dirty="0"/>
              <a:t>)</a:t>
            </a:r>
          </a:p>
          <a:p>
            <a:endParaRPr lang="ko-KR" altLang="ko-KR" sz="1800" b="1" dirty="0"/>
          </a:p>
          <a:p>
            <a:r>
              <a:rPr lang="ko-KR" altLang="ko-KR" sz="1800" b="1" dirty="0"/>
              <a:t>최예림</a:t>
            </a:r>
            <a:r>
              <a:rPr lang="en-US" altLang="ko-KR" sz="1800" b="1" dirty="0"/>
              <a:t>, </a:t>
            </a:r>
            <a:r>
              <a:rPr lang="ko-KR" altLang="ko-KR" sz="1800" b="1" dirty="0"/>
              <a:t>김관호</a:t>
            </a:r>
            <a:r>
              <a:rPr lang="en-US" altLang="ko-KR" sz="1800" b="1" dirty="0"/>
              <a:t> (2016). </a:t>
            </a:r>
            <a:r>
              <a:rPr lang="ko-KR" altLang="ko-KR" sz="1800" b="1" dirty="0"/>
              <a:t>인공지능 개요 및 적용 사례</a:t>
            </a:r>
            <a:r>
              <a:rPr lang="en-US" altLang="ko-KR" sz="1800" b="1" dirty="0"/>
              <a:t>(</a:t>
            </a:r>
            <a:r>
              <a:rPr lang="ko-KR" altLang="ko-KR" sz="1800" b="1" dirty="0"/>
              <a:t>논문</a:t>
            </a:r>
            <a:r>
              <a:rPr lang="en-US" altLang="ko-KR" sz="1800" b="1" dirty="0"/>
              <a:t>)</a:t>
            </a:r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0000" y="1356902"/>
            <a:ext cx="648000" cy="117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6">
            <a:extLst>
              <a:ext uri="{FF2B5EF4-FFF2-40B4-BE49-F238E27FC236}">
                <a16:creationId xmlns:a16="http://schemas.microsoft.com/office/drawing/2014/main" id="{DE548633-A410-4786-98F7-8E622BA1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" y="117000"/>
            <a:ext cx="4051388" cy="1152001"/>
          </a:xfrm>
        </p:spPr>
        <p:txBody>
          <a:bodyPr/>
          <a:lstStyle/>
          <a:p>
            <a:r>
              <a:rPr lang="en-US" altLang="ko-KR" sz="4000" dirty="0"/>
              <a:t>AI</a:t>
            </a:r>
            <a:r>
              <a:rPr lang="ko-KR" altLang="en-US" sz="4000" dirty="0"/>
              <a:t>대중화</a:t>
            </a:r>
            <a:br>
              <a:rPr lang="en-US" altLang="ko-KR" sz="4000" dirty="0"/>
            </a:br>
            <a:r>
              <a:rPr lang="ko-KR" altLang="en-US" sz="4000" dirty="0"/>
              <a:t>진보된 </a:t>
            </a:r>
            <a:r>
              <a:rPr lang="en-US" altLang="ko-KR" sz="4000" dirty="0"/>
              <a:t>AI</a:t>
            </a:r>
            <a:r>
              <a:rPr lang="ko-KR" altLang="en-US" sz="4000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58656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/>
              <a:t>AI </a:t>
            </a:r>
            <a:r>
              <a:rPr lang="ko-KR" altLang="en-US" sz="2400" b="1" dirty="0"/>
              <a:t>대중화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/>
              <a:t>진보된  </a:t>
            </a:r>
            <a:r>
              <a:rPr lang="en-US" altLang="ko-KR" sz="1800" b="1" dirty="0"/>
              <a:t>AI </a:t>
            </a:r>
            <a:r>
              <a:rPr lang="ko-KR" altLang="en-US" sz="1800" b="1" dirty="0"/>
              <a:t>시스템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348000" y="2421000"/>
            <a:ext cx="2448000" cy="3916362"/>
          </a:xfrm>
        </p:spPr>
        <p:txBody>
          <a:bodyPr>
            <a:normAutofit lnSpcReduction="10000"/>
          </a:bodyPr>
          <a:lstStyle/>
          <a:p>
            <a:pPr lvl="0" algn="dist"/>
            <a:r>
              <a:rPr lang="en-US" altLang="ko-KR" b="1" dirty="0"/>
              <a:t>-</a:t>
            </a:r>
          </a:p>
          <a:p>
            <a:pPr lvl="0" algn="dist"/>
            <a:r>
              <a:rPr lang="en-US" altLang="ko-KR" dirty="0">
                <a:solidFill>
                  <a:srgbClr val="FFFA8F"/>
                </a:solidFill>
              </a:rPr>
              <a:t>01. </a:t>
            </a:r>
            <a:r>
              <a:rPr lang="ko-KR" altLang="en-US" dirty="0">
                <a:solidFill>
                  <a:schemeClr val="bg1"/>
                </a:solidFill>
              </a:rPr>
              <a:t>연구동기 및 목적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pPr lvl="0" algn="dist"/>
            <a:endParaRPr lang="en-US" altLang="ko-KR" dirty="0">
              <a:solidFill>
                <a:srgbClr val="1ABCE2"/>
              </a:solidFill>
            </a:endParaRPr>
          </a:p>
          <a:p>
            <a:pPr lvl="0" algn="dist"/>
            <a:r>
              <a:rPr lang="en-US" altLang="ko-KR" dirty="0">
                <a:solidFill>
                  <a:srgbClr val="1ABCE2"/>
                </a:solidFill>
              </a:rPr>
              <a:t>02. </a:t>
            </a:r>
            <a:r>
              <a:rPr lang="ko-KR" altLang="en-US" dirty="0"/>
              <a:t>선행연구 분석</a:t>
            </a:r>
            <a:endParaRPr lang="en-US" altLang="ko-KR" dirty="0"/>
          </a:p>
          <a:p>
            <a:pPr lvl="0" algn="dist"/>
            <a:endParaRPr lang="en-US" altLang="ko-KR" dirty="0"/>
          </a:p>
          <a:p>
            <a:pPr lvl="0" algn="dist"/>
            <a:r>
              <a:rPr lang="en-US" altLang="ko-KR" dirty="0">
                <a:solidFill>
                  <a:srgbClr val="71FE50"/>
                </a:solidFill>
              </a:rPr>
              <a:t>03. </a:t>
            </a:r>
            <a:r>
              <a:rPr lang="ko-KR" altLang="en-US" dirty="0"/>
              <a:t>연구과정</a:t>
            </a:r>
            <a:r>
              <a:rPr lang="en-US" altLang="ko-KR" dirty="0"/>
              <a:t> </a:t>
            </a:r>
            <a:r>
              <a:rPr lang="ko-KR" altLang="en-US" dirty="0"/>
              <a:t>및 방법</a:t>
            </a:r>
            <a:endParaRPr lang="en-US" altLang="ko-KR" dirty="0"/>
          </a:p>
          <a:p>
            <a:pPr lvl="0" algn="dist"/>
            <a:endParaRPr lang="en-US" altLang="ko-KR" dirty="0"/>
          </a:p>
          <a:p>
            <a:pPr lvl="0" algn="dist"/>
            <a:r>
              <a:rPr lang="en-US" altLang="ko-KR" dirty="0">
                <a:solidFill>
                  <a:srgbClr val="C00000"/>
                </a:solidFill>
              </a:rPr>
              <a:t>04.</a:t>
            </a:r>
            <a:r>
              <a:rPr lang="ko-KR" altLang="en-US" dirty="0">
                <a:solidFill>
                  <a:schemeClr val="bg1"/>
                </a:solidFill>
              </a:rPr>
              <a:t>연구결론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기대효과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altLang="ko-KR" dirty="0"/>
          </a:p>
          <a:p>
            <a:pPr lvl="0" algn="dist"/>
            <a:r>
              <a:rPr lang="en-US" altLang="ko-KR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600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74321" y="1511924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8612" y="117000"/>
            <a:ext cx="4051388" cy="1152001"/>
          </a:xfrm>
        </p:spPr>
        <p:txBody>
          <a:bodyPr/>
          <a:lstStyle/>
          <a:p>
            <a:r>
              <a:rPr lang="en-US" altLang="ko-KR" sz="4000" dirty="0"/>
              <a:t>AI</a:t>
            </a:r>
            <a:r>
              <a:rPr lang="ko-KR" altLang="en-US" sz="4000" dirty="0"/>
              <a:t>대중화</a:t>
            </a:r>
            <a:br>
              <a:rPr lang="en-US" altLang="ko-KR" sz="4000" dirty="0"/>
            </a:br>
            <a:r>
              <a:rPr lang="ko-KR" altLang="en-US" sz="4000" dirty="0"/>
              <a:t>진보된 </a:t>
            </a:r>
            <a:r>
              <a:rPr lang="en-US" altLang="ko-KR" sz="4000" dirty="0"/>
              <a:t>AI</a:t>
            </a:r>
            <a:r>
              <a:rPr lang="ko-KR" altLang="en-US" sz="4000" dirty="0"/>
              <a:t>시스템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연구 동기 및 목적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0000" y="1356902"/>
            <a:ext cx="648000" cy="117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C:\Users\Administrator\Documents\카카오톡 받은 파일\KakaoTalk_20181226_18562817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02">
            <a:off x="4191912" y="1826541"/>
            <a:ext cx="4464000" cy="251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7" name="Picture 3" descr="C:\Users\Administrator\Documents\카카오톡 받은 파일\KakaoTalk_20181226_1854393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5160">
            <a:off x="823857" y="1734974"/>
            <a:ext cx="1531574" cy="2527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5" name="TextBox 14"/>
          <p:cNvSpPr txBox="1"/>
          <p:nvPr/>
        </p:nvSpPr>
        <p:spPr>
          <a:xfrm>
            <a:off x="340930" y="4427989"/>
            <a:ext cx="2531288" cy="40862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카카오 </a:t>
            </a:r>
            <a:r>
              <a:rPr lang="ko-KR" altLang="en-US" dirty="0" err="1"/>
              <a:t>프렌즈</a:t>
            </a:r>
            <a:r>
              <a:rPr lang="ko-KR" altLang="en-US" dirty="0"/>
              <a:t> 미니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13046" y="4778424"/>
            <a:ext cx="2354954" cy="7150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굴림" pitchFamily="50" charset="-127"/>
                <a:ea typeface="굴림" pitchFamily="50" charset="-127"/>
              </a:rPr>
              <a:t>사람의 모습을 갖춘 인공지능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소피아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2FB2A-DF29-4EA4-852F-C291ED459776}"/>
              </a:ext>
            </a:extLst>
          </p:cNvPr>
          <p:cNvSpPr txBox="1"/>
          <p:nvPr/>
        </p:nvSpPr>
        <p:spPr>
          <a:xfrm rot="20882499">
            <a:off x="1440237" y="3240032"/>
            <a:ext cx="5415247" cy="132802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200" dirty="0"/>
              <a:t>인공지능</a:t>
            </a:r>
            <a:r>
              <a:rPr lang="en-US" altLang="ko-KR" sz="7200" dirty="0"/>
              <a:t>(AI)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952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선행연구 분석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0000" y="1356902"/>
            <a:ext cx="648000" cy="117719"/>
          </a:xfrm>
          <a:prstGeom prst="rect">
            <a:avLst/>
          </a:prstGeom>
          <a:solidFill>
            <a:srgbClr val="1A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8000" y="1701000"/>
            <a:ext cx="820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</a:t>
            </a:r>
            <a:r>
              <a:rPr lang="ko-KR" altLang="en-US" dirty="0" err="1"/>
              <a:t>약인공지능</a:t>
            </a:r>
            <a:r>
              <a:rPr lang="en-US" altLang="ko-KR" dirty="0"/>
              <a:t>: ’</a:t>
            </a:r>
            <a:r>
              <a:rPr lang="ko-KR" altLang="en-US" dirty="0"/>
              <a:t>특정 문제</a:t>
            </a:r>
            <a:r>
              <a:rPr lang="en-US" altLang="ko-KR" dirty="0"/>
              <a:t>’=‘</a:t>
            </a:r>
            <a:r>
              <a:rPr lang="ko-KR" altLang="en-US" dirty="0"/>
              <a:t>인간이 </a:t>
            </a:r>
            <a:endParaRPr lang="en-US" altLang="ko-KR" dirty="0"/>
          </a:p>
          <a:p>
            <a:r>
              <a:rPr lang="ko-KR" altLang="en-US" dirty="0"/>
              <a:t>미리 짜놓은 일</a:t>
            </a:r>
            <a:r>
              <a:rPr lang="en-US" altLang="ko-KR" dirty="0"/>
              <a:t>’</a:t>
            </a:r>
            <a:r>
              <a:rPr lang="ko-KR" altLang="en-US" dirty="0"/>
              <a:t>만을 수행하는 </a:t>
            </a:r>
            <a:endParaRPr lang="en-US" altLang="ko-KR" dirty="0"/>
          </a:p>
          <a:p>
            <a:r>
              <a:rPr lang="ko-KR" altLang="en-US" dirty="0"/>
              <a:t>인공지능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 err="1"/>
              <a:t>딥</a:t>
            </a:r>
            <a:r>
              <a:rPr lang="ko-KR" altLang="en-US" dirty="0"/>
              <a:t> 블루</a:t>
            </a:r>
            <a:r>
              <a:rPr lang="en-US" altLang="ko-KR" dirty="0"/>
              <a:t>, </a:t>
            </a:r>
            <a:r>
              <a:rPr lang="ko-KR" altLang="en-US" dirty="0" err="1"/>
              <a:t>왓슨</a:t>
            </a:r>
            <a:r>
              <a:rPr lang="en-US" altLang="ko-KR" dirty="0"/>
              <a:t>, </a:t>
            </a:r>
            <a:r>
              <a:rPr lang="ko-KR" altLang="en-US" dirty="0"/>
              <a:t>알파고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</a:t>
            </a:r>
            <a:r>
              <a:rPr lang="ko-KR" altLang="en-US" dirty="0" err="1"/>
              <a:t>강인공지능</a:t>
            </a:r>
            <a:r>
              <a:rPr lang="en-US" altLang="ko-KR" dirty="0"/>
              <a:t>: </a:t>
            </a:r>
            <a:r>
              <a:rPr lang="ko-KR" altLang="en-US" dirty="0" err="1"/>
              <a:t>약인공지능과</a:t>
            </a:r>
            <a:r>
              <a:rPr lang="ko-KR" altLang="en-US" dirty="0"/>
              <a:t> 같은 </a:t>
            </a:r>
            <a:endParaRPr lang="en-US" altLang="ko-KR" dirty="0"/>
          </a:p>
          <a:p>
            <a:r>
              <a:rPr lang="ko-KR" altLang="en-US" dirty="0"/>
              <a:t>제약에서 벗어나 여러 방면에서 </a:t>
            </a:r>
            <a:endParaRPr lang="en-US" altLang="ko-KR" dirty="0"/>
          </a:p>
          <a:p>
            <a:r>
              <a:rPr lang="ko-KR" altLang="en-US" dirty="0"/>
              <a:t>인간과 </a:t>
            </a:r>
            <a:r>
              <a:rPr lang="ko-KR" altLang="en-US" dirty="0" err="1"/>
              <a:t>대등히</a:t>
            </a:r>
            <a:r>
              <a:rPr lang="ko-KR" altLang="en-US" dirty="0"/>
              <a:t> 겨룰 수 있는 인공지능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ex)</a:t>
            </a:r>
            <a:r>
              <a:rPr lang="ko-KR" altLang="en-US" dirty="0"/>
              <a:t>영화 </a:t>
            </a:r>
            <a:r>
              <a:rPr lang="en-US" altLang="ko-KR" dirty="0"/>
              <a:t>[</a:t>
            </a:r>
            <a:r>
              <a:rPr lang="ko-KR" altLang="en-US" dirty="0"/>
              <a:t>아이</a:t>
            </a:r>
            <a:r>
              <a:rPr lang="en-US" altLang="ko-KR" dirty="0"/>
              <a:t>, </a:t>
            </a:r>
            <a:r>
              <a:rPr lang="ko-KR" altLang="en-US" dirty="0"/>
              <a:t>로봇</a:t>
            </a:r>
            <a:r>
              <a:rPr lang="en-US" altLang="ko-KR" dirty="0"/>
              <a:t>]</a:t>
            </a:r>
            <a:r>
              <a:rPr lang="ko-KR" altLang="en-US" dirty="0"/>
              <a:t>의 </a:t>
            </a:r>
            <a:r>
              <a:rPr lang="en-US" altLang="ko-KR" dirty="0"/>
              <a:t>NS-5</a:t>
            </a:r>
          </a:p>
        </p:txBody>
      </p:sp>
      <p:pic>
        <p:nvPicPr>
          <p:cNvPr id="2050" name="Picture 2" descr="C:\Users\Administrator\Documents\카카오톡 받은 파일\이승철-교수팀_main-800x4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24" y="1668941"/>
            <a:ext cx="3695725" cy="2069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1" name="Picture 3" descr="C:\Users\Administrator\Documents\카카오톡 받은 파일\151692555492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24" y="4076999"/>
            <a:ext cx="3568100" cy="1979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2" name="제목 6">
            <a:extLst>
              <a:ext uri="{FF2B5EF4-FFF2-40B4-BE49-F238E27FC236}">
                <a16:creationId xmlns:a16="http://schemas.microsoft.com/office/drawing/2014/main" id="{0DC1BD26-B58B-4F0F-94E5-32887E40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" y="117000"/>
            <a:ext cx="4051388" cy="1152001"/>
          </a:xfrm>
        </p:spPr>
        <p:txBody>
          <a:bodyPr/>
          <a:lstStyle/>
          <a:p>
            <a:r>
              <a:rPr lang="en-US" altLang="ko-KR" sz="4000" dirty="0"/>
              <a:t>AI</a:t>
            </a:r>
            <a:r>
              <a:rPr lang="ko-KR" altLang="en-US" sz="4000" dirty="0"/>
              <a:t>대중화</a:t>
            </a:r>
            <a:br>
              <a:rPr lang="en-US" altLang="ko-KR" sz="4000" dirty="0"/>
            </a:br>
            <a:r>
              <a:rPr lang="ko-KR" altLang="en-US" sz="4000" dirty="0"/>
              <a:t>진보된 </a:t>
            </a:r>
            <a:r>
              <a:rPr lang="en-US" altLang="ko-KR" sz="4000" dirty="0"/>
              <a:t>AI</a:t>
            </a:r>
            <a:r>
              <a:rPr lang="ko-KR" altLang="en-US" sz="4000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365117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52000" y="1629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solidFill>
            <a:srgbClr val="1ABCE2"/>
          </a:solidFill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선행연구 분석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0000" y="1356902"/>
            <a:ext cx="648000" cy="117719"/>
          </a:xfrm>
          <a:prstGeom prst="rect">
            <a:avLst/>
          </a:prstGeom>
          <a:solidFill>
            <a:srgbClr val="1A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88000" y="2046063"/>
            <a:ext cx="2088000" cy="5107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dirty="0"/>
              <a:t>과거의 인공지능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pic>
        <p:nvPicPr>
          <p:cNvPr id="3074" name="Picture 2" descr="C:\Users\Administrator\Documents\카카오톡 받은 파일\15458204390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86" y="2806712"/>
            <a:ext cx="3413036" cy="2389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738722" y="5350216"/>
            <a:ext cx="33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</a:t>
            </a:r>
            <a:r>
              <a:rPr lang="ko-KR" altLang="en-US" dirty="0"/>
              <a:t>의 음성출력과 실제 물리적 움직임이 함께함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2000" y="4038003"/>
            <a:ext cx="29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물리적 움직임을 </a:t>
            </a:r>
            <a:endParaRPr lang="en-US" altLang="ko-KR" sz="2400" b="1" dirty="0"/>
          </a:p>
          <a:p>
            <a:r>
              <a:rPr lang="ko-KR" altLang="en-US" sz="2400" b="1" dirty="0"/>
              <a:t>구현하기 위해 가격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44033AC-15A4-43B6-952C-D5275BB8E97D}"/>
              </a:ext>
            </a:extLst>
          </p:cNvPr>
          <p:cNvSpPr/>
          <p:nvPr/>
        </p:nvSpPr>
        <p:spPr>
          <a:xfrm rot="10800000">
            <a:off x="6948000" y="3378493"/>
            <a:ext cx="1008000" cy="1584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6">
            <a:extLst>
              <a:ext uri="{FF2B5EF4-FFF2-40B4-BE49-F238E27FC236}">
                <a16:creationId xmlns:a16="http://schemas.microsoft.com/office/drawing/2014/main" id="{28945AF8-55B5-463B-85B3-7ACED551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" y="117000"/>
            <a:ext cx="4051388" cy="1152001"/>
          </a:xfrm>
        </p:spPr>
        <p:txBody>
          <a:bodyPr/>
          <a:lstStyle/>
          <a:p>
            <a:r>
              <a:rPr lang="en-US" altLang="ko-KR" sz="4000" dirty="0"/>
              <a:t>AI</a:t>
            </a:r>
            <a:r>
              <a:rPr lang="ko-KR" altLang="en-US" sz="4000" dirty="0"/>
              <a:t>대중화</a:t>
            </a:r>
            <a:br>
              <a:rPr lang="en-US" altLang="ko-KR" sz="4000" dirty="0"/>
            </a:br>
            <a:r>
              <a:rPr lang="ko-KR" altLang="en-US" sz="4000" dirty="0"/>
              <a:t>진보된 </a:t>
            </a:r>
            <a:r>
              <a:rPr lang="en-US" altLang="ko-KR" sz="4000" dirty="0"/>
              <a:t>AI</a:t>
            </a:r>
            <a:r>
              <a:rPr lang="ko-KR" altLang="en-US" sz="4000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47526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52000" y="1629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solidFill>
            <a:srgbClr val="1ABCE2"/>
          </a:solidFill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선행연구 분석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0000" y="1356902"/>
            <a:ext cx="648000" cy="117719"/>
          </a:xfrm>
          <a:prstGeom prst="rect">
            <a:avLst/>
          </a:prstGeom>
          <a:solidFill>
            <a:srgbClr val="1A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36000" y="2060999"/>
            <a:ext cx="2088000" cy="5107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dirty="0"/>
              <a:t>현재의 인공지능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pic>
        <p:nvPicPr>
          <p:cNvPr id="3075" name="Picture 3" descr="C:\Users\Administrator\Documents\카카오톡 받은 파일\KakaoTalk_20181226_1854393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731" y="2764443"/>
            <a:ext cx="1447598" cy="2389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2" name="TextBox 11"/>
          <p:cNvSpPr txBox="1"/>
          <p:nvPr/>
        </p:nvSpPr>
        <p:spPr>
          <a:xfrm>
            <a:off x="1548000" y="5350215"/>
            <a:ext cx="42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인공지능 대중화를 위해 단순 음성출력</a:t>
            </a:r>
            <a:r>
              <a:rPr lang="en-US" altLang="ko-KR" dirty="0"/>
              <a:t>. </a:t>
            </a:r>
            <a:r>
              <a:rPr lang="ko-KR" altLang="en-US" dirty="0"/>
              <a:t>디자인에 주력</a:t>
            </a:r>
          </a:p>
        </p:txBody>
      </p:sp>
      <p:sp>
        <p:nvSpPr>
          <p:cNvPr id="25" name="제목 6">
            <a:extLst>
              <a:ext uri="{FF2B5EF4-FFF2-40B4-BE49-F238E27FC236}">
                <a16:creationId xmlns:a16="http://schemas.microsoft.com/office/drawing/2014/main" id="{792105D3-1AEB-487D-9963-4A1534FB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" y="117000"/>
            <a:ext cx="4051388" cy="1152001"/>
          </a:xfrm>
        </p:spPr>
        <p:txBody>
          <a:bodyPr/>
          <a:lstStyle/>
          <a:p>
            <a:r>
              <a:rPr lang="en-US" altLang="ko-KR" sz="4000" dirty="0"/>
              <a:t>AI</a:t>
            </a:r>
            <a:r>
              <a:rPr lang="ko-KR" altLang="en-US" sz="4000" dirty="0"/>
              <a:t>대중화</a:t>
            </a:r>
            <a:br>
              <a:rPr lang="en-US" altLang="ko-KR" sz="4000" dirty="0"/>
            </a:br>
            <a:r>
              <a:rPr lang="ko-KR" altLang="en-US" sz="4000" dirty="0"/>
              <a:t>진보된 </a:t>
            </a:r>
            <a:r>
              <a:rPr lang="en-US" altLang="ko-KR" sz="4000" dirty="0"/>
              <a:t>AI</a:t>
            </a:r>
            <a:r>
              <a:rPr lang="ko-KR" altLang="en-US" sz="4000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324965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52000" y="1629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 err="1"/>
              <a:t>ㄷㄷㄷ</a:t>
            </a:r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solidFill>
            <a:srgbClr val="1ABCE2"/>
          </a:solidFill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선행연구 분석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0000" y="1356902"/>
            <a:ext cx="648000" cy="117719"/>
          </a:xfrm>
          <a:prstGeom prst="rect">
            <a:avLst/>
          </a:prstGeom>
          <a:solidFill>
            <a:srgbClr val="1A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61425" y="4540516"/>
            <a:ext cx="1670575" cy="528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/>
              <a:t>음성 인식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D854A3-F518-4434-A41A-5BA227E3E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21" y="1701000"/>
            <a:ext cx="1439785" cy="274381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E8291E94-C079-4108-83B8-0F192ED7FAA7}"/>
              </a:ext>
            </a:extLst>
          </p:cNvPr>
          <p:cNvGrpSpPr/>
          <p:nvPr/>
        </p:nvGrpSpPr>
        <p:grpSpPr>
          <a:xfrm>
            <a:off x="235550" y="2108622"/>
            <a:ext cx="2104450" cy="2224236"/>
            <a:chOff x="235550" y="2108622"/>
            <a:chExt cx="1767675" cy="18000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5AE4B7B-6307-4AA4-9FD9-8067AFDF3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39065" t="22208" r="45189" b="42779"/>
            <a:stretch/>
          </p:blipFill>
          <p:spPr>
            <a:xfrm>
              <a:off x="235550" y="2108622"/>
              <a:ext cx="1439785" cy="1800000"/>
            </a:xfrm>
            <a:prstGeom prst="ellipse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D1070B-40DE-40A9-861A-C89488D03FBD}"/>
                </a:ext>
              </a:extLst>
            </p:cNvPr>
            <p:cNvSpPr/>
            <p:nvPr/>
          </p:nvSpPr>
          <p:spPr>
            <a:xfrm>
              <a:off x="1548000" y="2997000"/>
              <a:ext cx="455225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A889B6C8-D500-4A1C-8EA2-6AD4FF7A46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53094" t="37538" r="40551" b="45799"/>
          <a:stretch/>
        </p:blipFill>
        <p:spPr>
          <a:xfrm>
            <a:off x="1844117" y="2913876"/>
            <a:ext cx="1024665" cy="1510585"/>
          </a:xfrm>
          <a:prstGeom prst="ellipse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B18D76F-4514-48D4-9793-5165678EC871}"/>
              </a:ext>
            </a:extLst>
          </p:cNvPr>
          <p:cNvSpPr/>
          <p:nvPr/>
        </p:nvSpPr>
        <p:spPr>
          <a:xfrm>
            <a:off x="5076000" y="3440318"/>
            <a:ext cx="1167786" cy="10800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Picture 2" descr="C:\Users\Administrator\Documents\카카오톡 받은 파일\1545820439020.jpg">
            <a:extLst>
              <a:ext uri="{FF2B5EF4-FFF2-40B4-BE49-F238E27FC236}">
                <a16:creationId xmlns:a16="http://schemas.microsoft.com/office/drawing/2014/main" id="{443838FB-29EF-473B-A3F5-6BEB4A2FE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2"/>
          <a:stretch/>
        </p:blipFill>
        <p:spPr bwMode="auto">
          <a:xfrm>
            <a:off x="6359180" y="2084647"/>
            <a:ext cx="1316856" cy="27113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C87047-9613-4F77-BE19-F486BD49DDB4}"/>
              </a:ext>
            </a:extLst>
          </p:cNvPr>
          <p:cNvSpPr txBox="1"/>
          <p:nvPr/>
        </p:nvSpPr>
        <p:spPr>
          <a:xfrm>
            <a:off x="7386899" y="498637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동작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21A703-5083-49A0-9FDE-B127AD58E28A}"/>
              </a:ext>
            </a:extLst>
          </p:cNvPr>
          <p:cNvSpPr txBox="1"/>
          <p:nvPr/>
        </p:nvSpPr>
        <p:spPr>
          <a:xfrm>
            <a:off x="5235235" y="501300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음성 출력</a:t>
            </a:r>
          </a:p>
        </p:txBody>
      </p:sp>
      <p:sp>
        <p:nvSpPr>
          <p:cNvPr id="21" name="더하기 기호 20">
            <a:extLst>
              <a:ext uri="{FF2B5EF4-FFF2-40B4-BE49-F238E27FC236}">
                <a16:creationId xmlns:a16="http://schemas.microsoft.com/office/drawing/2014/main" id="{060585F8-2DE4-4319-84CB-E69D142BAD2D}"/>
              </a:ext>
            </a:extLst>
          </p:cNvPr>
          <p:cNvSpPr/>
          <p:nvPr/>
        </p:nvSpPr>
        <p:spPr>
          <a:xfrm>
            <a:off x="6809125" y="4950369"/>
            <a:ext cx="693207" cy="645901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960690C-4D35-4D9B-904D-48E885CACE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862" y="2297376"/>
            <a:ext cx="1080000" cy="1080000"/>
          </a:xfrm>
          <a:prstGeom prst="rect">
            <a:avLst/>
          </a:prstGeom>
        </p:spPr>
      </p:pic>
      <p:grpSp>
        <p:nvGrpSpPr>
          <p:cNvPr id="3072" name="그룹 3071">
            <a:extLst>
              <a:ext uri="{FF2B5EF4-FFF2-40B4-BE49-F238E27FC236}">
                <a16:creationId xmlns:a16="http://schemas.microsoft.com/office/drawing/2014/main" id="{8D187CC9-ACD0-4454-B22E-FC6E75755356}"/>
              </a:ext>
            </a:extLst>
          </p:cNvPr>
          <p:cNvGrpSpPr/>
          <p:nvPr/>
        </p:nvGrpSpPr>
        <p:grpSpPr>
          <a:xfrm>
            <a:off x="1954446" y="2389752"/>
            <a:ext cx="5077954" cy="3312000"/>
            <a:chOff x="1798046" y="2421788"/>
            <a:chExt cx="5077954" cy="3312000"/>
          </a:xfrm>
        </p:grpSpPr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867C8198-1F61-4556-9875-723813FA1812}"/>
                </a:ext>
              </a:extLst>
            </p:cNvPr>
            <p:cNvSpPr/>
            <p:nvPr/>
          </p:nvSpPr>
          <p:spPr>
            <a:xfrm>
              <a:off x="1798046" y="2421788"/>
              <a:ext cx="5077954" cy="3312000"/>
            </a:xfrm>
            <a:prstGeom prst="wedgeRectCallout">
              <a:avLst/>
            </a:prstGeom>
            <a:solidFill>
              <a:srgbClr val="19FF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948A86-BD08-40E5-91E4-0195619CC380}"/>
                </a:ext>
              </a:extLst>
            </p:cNvPr>
            <p:cNvSpPr txBox="1"/>
            <p:nvPr/>
          </p:nvSpPr>
          <p:spPr>
            <a:xfrm>
              <a:off x="3410005" y="3238415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/>
                <a:t>가격</a:t>
              </a:r>
            </a:p>
          </p:txBody>
        </p:sp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7DC05B29-F132-4546-9806-82DF87FF3456}"/>
                </a:ext>
              </a:extLst>
            </p:cNvPr>
            <p:cNvSpPr/>
            <p:nvPr/>
          </p:nvSpPr>
          <p:spPr>
            <a:xfrm>
              <a:off x="4677191" y="2963998"/>
              <a:ext cx="905312" cy="1196640"/>
            </a:xfrm>
            <a:prstGeom prst="downArrow">
              <a:avLst>
                <a:gd name="adj1" fmla="val 50000"/>
                <a:gd name="adj2" fmla="val 369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49B99C-D92F-4332-B227-CCAF0C9C2595}"/>
                </a:ext>
              </a:extLst>
            </p:cNvPr>
            <p:cNvSpPr txBox="1"/>
            <p:nvPr/>
          </p:nvSpPr>
          <p:spPr>
            <a:xfrm>
              <a:off x="2006303" y="4778385"/>
              <a:ext cx="45448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대중화 </a:t>
              </a:r>
              <a:r>
                <a:rPr lang="en-US" altLang="ko-KR" sz="2800" b="1" dirty="0"/>
                <a:t>+ </a:t>
              </a:r>
              <a:r>
                <a:rPr lang="ko-KR" altLang="en-US" sz="2800" b="1" dirty="0"/>
                <a:t>진보된 </a:t>
              </a:r>
              <a:r>
                <a:rPr lang="en-US" altLang="ko-KR" sz="2800" b="1" dirty="0"/>
                <a:t>AI </a:t>
              </a:r>
              <a:r>
                <a:rPr lang="ko-KR" altLang="en-US" sz="2800" b="1" dirty="0"/>
                <a:t>시스템</a:t>
              </a:r>
            </a:p>
          </p:txBody>
        </p:sp>
      </p:grpSp>
      <p:sp>
        <p:nvSpPr>
          <p:cNvPr id="36" name="제목 6">
            <a:extLst>
              <a:ext uri="{FF2B5EF4-FFF2-40B4-BE49-F238E27FC236}">
                <a16:creationId xmlns:a16="http://schemas.microsoft.com/office/drawing/2014/main" id="{1BE39555-3283-4DA6-B841-1381BEC8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" y="117000"/>
            <a:ext cx="4051388" cy="1152001"/>
          </a:xfrm>
        </p:spPr>
        <p:txBody>
          <a:bodyPr/>
          <a:lstStyle/>
          <a:p>
            <a:r>
              <a:rPr lang="en-US" altLang="ko-KR" sz="4000" dirty="0"/>
              <a:t>AI</a:t>
            </a:r>
            <a:r>
              <a:rPr lang="ko-KR" altLang="en-US" sz="4000" dirty="0"/>
              <a:t>대중화</a:t>
            </a:r>
            <a:br>
              <a:rPr lang="en-US" altLang="ko-KR" sz="4000" dirty="0"/>
            </a:br>
            <a:r>
              <a:rPr lang="ko-KR" altLang="en-US" sz="4000" dirty="0"/>
              <a:t>진보된 </a:t>
            </a:r>
            <a:r>
              <a:rPr lang="en-US" altLang="ko-KR" sz="4000" dirty="0"/>
              <a:t>AI</a:t>
            </a:r>
            <a:r>
              <a:rPr lang="ko-KR" altLang="en-US" sz="4000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363237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/>
      <p:bldP spid="22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solidFill>
            <a:srgbClr val="71FE50"/>
          </a:solidFill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연구과정 및 방법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0000" y="1356902"/>
            <a:ext cx="648000" cy="117719"/>
          </a:xfrm>
          <a:prstGeom prst="rect">
            <a:avLst/>
          </a:prstGeom>
          <a:solidFill>
            <a:srgbClr val="71F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988068"/>
              </p:ext>
            </p:extLst>
          </p:nvPr>
        </p:nvGraphicFramePr>
        <p:xfrm>
          <a:off x="827999" y="2565000"/>
          <a:ext cx="7490937" cy="381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0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98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kern="1200" dirty="0">
                        <a:effectLst/>
                        <a:latin typeface="맑은 고딕"/>
                        <a:cs typeface="Tw Cen M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kern="1200" dirty="0">
                        <a:effectLst/>
                        <a:latin typeface="맑은 고딕"/>
                        <a:cs typeface="Tw Cen M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kern="1200" dirty="0">
                        <a:effectLst/>
                        <a:latin typeface="맑은 고딕"/>
                        <a:cs typeface="Tw Cen M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8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200" dirty="0">
                          <a:effectLst/>
                        </a:rPr>
                        <a:t>아마존사의 </a:t>
                      </a:r>
                      <a:r>
                        <a:rPr lang="ko-KR" sz="2000" kern="1200" dirty="0" err="1">
                          <a:effectLst/>
                        </a:rPr>
                        <a:t>엘릭사</a:t>
                      </a:r>
                      <a:endParaRPr lang="ko-KR" sz="1800" kern="12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SKT</a:t>
                      </a:r>
                      <a:r>
                        <a:rPr lang="ko-KR" sz="2000" kern="1200" dirty="0">
                          <a:effectLst/>
                        </a:rPr>
                        <a:t>의 누구</a:t>
                      </a:r>
                      <a:endParaRPr lang="ko-KR" sz="1800" kern="12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200">
                          <a:effectLst/>
                        </a:rPr>
                        <a:t>카카오 프렌즈 미니</a:t>
                      </a:r>
                      <a:endParaRPr lang="ko-KR" sz="1800" kern="120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27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20</a:t>
                      </a:r>
                      <a:r>
                        <a:rPr lang="ko-KR" sz="2000" kern="1200">
                          <a:effectLst/>
                        </a:rPr>
                        <a:t>만원대</a:t>
                      </a:r>
                      <a:endParaRPr lang="ko-KR" sz="1800" kern="120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15</a:t>
                      </a:r>
                      <a:r>
                        <a:rPr lang="ko-KR" sz="2000" kern="1200">
                          <a:effectLst/>
                        </a:rPr>
                        <a:t>만</a:t>
                      </a:r>
                      <a:r>
                        <a:rPr lang="en-US" sz="2000" kern="1200">
                          <a:effectLst/>
                        </a:rPr>
                        <a:t>2000</a:t>
                      </a:r>
                      <a:r>
                        <a:rPr lang="ko-KR" sz="2000" kern="1200">
                          <a:effectLst/>
                        </a:rPr>
                        <a:t>원</a:t>
                      </a:r>
                      <a:endParaRPr lang="ko-KR" sz="1800" kern="120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11</a:t>
                      </a:r>
                      <a:r>
                        <a:rPr lang="ko-KR" sz="2000" kern="1200" dirty="0">
                          <a:effectLst/>
                        </a:rPr>
                        <a:t>만 </a:t>
                      </a:r>
                      <a:r>
                        <a:rPr lang="en-US" sz="2000" kern="1200" dirty="0">
                          <a:effectLst/>
                        </a:rPr>
                        <a:t>9000</a:t>
                      </a:r>
                      <a:r>
                        <a:rPr lang="ko-KR" sz="2000" kern="1200" dirty="0">
                          <a:effectLst/>
                        </a:rPr>
                        <a:t>원</a:t>
                      </a:r>
                      <a:endParaRPr lang="ko-KR" sz="1800" kern="12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267" name="그림 2" descr="설명: 보이스 서치 기술 어디까지 왔나? 에코, 시리, 구글홈, 그리고 누구.">
            <a:hlinkClick r:id="rId2" tooltip="&quot;보이스 서치 기술 어디까지 왔나? 에코, 시리, 구글홈, 그리고 누구. 포스트&quot;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13"/>
          <a:stretch>
            <a:fillRect/>
          </a:stretch>
        </p:blipFill>
        <p:spPr bwMode="auto">
          <a:xfrm>
            <a:off x="1131750" y="2954375"/>
            <a:ext cx="2000250" cy="1698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1266" name="그림 4" descr="설명: 미래의 집으로 가는 길_인공지능과 스마트홈">
            <a:hlinkClick r:id="rId4" tooltip="&quot;미래의 집으로 가는 길_인공지능과 스마트홈 포스트&quot;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r="4037"/>
          <a:stretch>
            <a:fillRect/>
          </a:stretch>
        </p:blipFill>
        <p:spPr bwMode="auto">
          <a:xfrm>
            <a:off x="3758675" y="2947562"/>
            <a:ext cx="1965325" cy="1849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1265" name="그림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6" t="11867" r="43526" b="47948"/>
          <a:stretch>
            <a:fillRect/>
          </a:stretch>
        </p:blipFill>
        <p:spPr bwMode="auto">
          <a:xfrm>
            <a:off x="6417613" y="2762950"/>
            <a:ext cx="1322387" cy="2178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8CAFB3-A1FB-4994-AF16-C56B12392D57}"/>
              </a:ext>
            </a:extLst>
          </p:cNvPr>
          <p:cNvSpPr txBox="1"/>
          <p:nvPr/>
        </p:nvSpPr>
        <p:spPr>
          <a:xfrm>
            <a:off x="324000" y="1764225"/>
            <a:ext cx="6590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1. </a:t>
            </a:r>
            <a:r>
              <a:rPr lang="ko-KR" altLang="en-US" sz="3200" b="1" dirty="0"/>
              <a:t>시판되는 </a:t>
            </a:r>
            <a:r>
              <a:rPr lang="en-US" altLang="ko-KR" sz="3200" b="1" dirty="0"/>
              <a:t>AI </a:t>
            </a:r>
            <a:r>
              <a:rPr lang="ko-KR" altLang="en-US" sz="3200" b="1" dirty="0"/>
              <a:t>스피커의 가격 분석</a:t>
            </a:r>
          </a:p>
        </p:txBody>
      </p:sp>
      <p:sp>
        <p:nvSpPr>
          <p:cNvPr id="14" name="제목 6">
            <a:extLst>
              <a:ext uri="{FF2B5EF4-FFF2-40B4-BE49-F238E27FC236}">
                <a16:creationId xmlns:a16="http://schemas.microsoft.com/office/drawing/2014/main" id="{753A068E-73B2-4563-B738-30931348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" y="117000"/>
            <a:ext cx="4051388" cy="1152001"/>
          </a:xfrm>
        </p:spPr>
        <p:txBody>
          <a:bodyPr/>
          <a:lstStyle/>
          <a:p>
            <a:r>
              <a:rPr lang="en-US" altLang="ko-KR" sz="4000" dirty="0"/>
              <a:t>AI</a:t>
            </a:r>
            <a:r>
              <a:rPr lang="ko-KR" altLang="en-US" sz="4000" dirty="0"/>
              <a:t>대중화</a:t>
            </a:r>
            <a:br>
              <a:rPr lang="en-US" altLang="ko-KR" sz="4000" dirty="0"/>
            </a:br>
            <a:r>
              <a:rPr lang="ko-KR" altLang="en-US" sz="4000" dirty="0"/>
              <a:t>진보된 </a:t>
            </a:r>
            <a:r>
              <a:rPr lang="en-US" altLang="ko-KR" sz="4000" dirty="0"/>
              <a:t>AI</a:t>
            </a:r>
            <a:r>
              <a:rPr lang="ko-KR" altLang="en-US" sz="4000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365117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4825" y="1513875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solidFill>
            <a:srgbClr val="71FE50"/>
          </a:solidFill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연구과정 및 방법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0000" y="1356902"/>
            <a:ext cx="648000" cy="117719"/>
          </a:xfrm>
          <a:prstGeom prst="rect">
            <a:avLst/>
          </a:prstGeom>
          <a:solidFill>
            <a:srgbClr val="71F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3" name="Picture 1" descr="C:\Users\Administrator\Documents\카카오톡 받은 파일\KakaoTalk_20181226_185802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3028">
            <a:off x="962522" y="2324247"/>
            <a:ext cx="4043187" cy="3197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TextBox 2"/>
          <p:cNvSpPr txBox="1"/>
          <p:nvPr/>
        </p:nvSpPr>
        <p:spPr>
          <a:xfrm>
            <a:off x="4493651" y="1731313"/>
            <a:ext cx="4317062" cy="5788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/>
              <a:t>1)</a:t>
            </a:r>
            <a:r>
              <a:rPr lang="ko-KR" altLang="en-US" sz="2800" dirty="0" err="1"/>
              <a:t>앱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인벤터로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앱</a:t>
            </a:r>
            <a:r>
              <a:rPr lang="ko-KR" altLang="en-US" sz="2800" dirty="0"/>
              <a:t>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0000" y="2381645"/>
            <a:ext cx="2687882" cy="35673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1AC81-0A0F-4EEF-B377-6EA448A5D3F8}"/>
              </a:ext>
            </a:extLst>
          </p:cNvPr>
          <p:cNvSpPr txBox="1"/>
          <p:nvPr/>
        </p:nvSpPr>
        <p:spPr>
          <a:xfrm>
            <a:off x="324000" y="1764225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제작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2882E1-AE7E-4E74-95F0-90DDFBC85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02" t="23390" r="46063" b="14987"/>
          <a:stretch/>
        </p:blipFill>
        <p:spPr>
          <a:xfrm>
            <a:off x="5888594" y="2635012"/>
            <a:ext cx="2088000" cy="316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4FAD1E-CFA6-45E3-8977-0658190C2F0A}"/>
              </a:ext>
            </a:extLst>
          </p:cNvPr>
          <p:cNvSpPr txBox="1"/>
          <p:nvPr/>
        </p:nvSpPr>
        <p:spPr>
          <a:xfrm>
            <a:off x="2013336" y="5851081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앱 코딩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C7FB90-51AC-4843-8807-8381E6EABD21}"/>
              </a:ext>
            </a:extLst>
          </p:cNvPr>
          <p:cNvSpPr txBox="1"/>
          <p:nvPr/>
        </p:nvSpPr>
        <p:spPr>
          <a:xfrm>
            <a:off x="5580000" y="602045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직접 개발한 앱 화면</a:t>
            </a:r>
          </a:p>
        </p:txBody>
      </p:sp>
      <p:sp>
        <p:nvSpPr>
          <p:cNvPr id="16" name="제목 6">
            <a:extLst>
              <a:ext uri="{FF2B5EF4-FFF2-40B4-BE49-F238E27FC236}">
                <a16:creationId xmlns:a16="http://schemas.microsoft.com/office/drawing/2014/main" id="{4D1D93FA-8551-4520-8365-3107FA59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" y="117000"/>
            <a:ext cx="4051388" cy="1152001"/>
          </a:xfrm>
        </p:spPr>
        <p:txBody>
          <a:bodyPr/>
          <a:lstStyle/>
          <a:p>
            <a:r>
              <a:rPr lang="en-US" altLang="ko-KR" sz="4000" dirty="0"/>
              <a:t>AI</a:t>
            </a:r>
            <a:r>
              <a:rPr lang="ko-KR" altLang="en-US" sz="4000" dirty="0"/>
              <a:t>대중화</a:t>
            </a:r>
            <a:br>
              <a:rPr lang="en-US" altLang="ko-KR" sz="4000" dirty="0"/>
            </a:br>
            <a:r>
              <a:rPr lang="ko-KR" altLang="en-US" sz="4000" dirty="0"/>
              <a:t>진보된 </a:t>
            </a:r>
            <a:r>
              <a:rPr lang="en-US" altLang="ko-KR" sz="4000" dirty="0"/>
              <a:t>AI</a:t>
            </a:r>
            <a:r>
              <a:rPr lang="ko-KR" altLang="en-US" sz="4000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47526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1076</TotalTime>
  <Words>584</Words>
  <Application>Microsoft Office PowerPoint</Application>
  <PresentationFormat>화면 슬라이드 쇼(4:3)</PresentationFormat>
  <Paragraphs>192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AI대중화 진보된 AI시스템</vt:lpstr>
      <vt:lpstr>AI대중화 진보된 AI시스템</vt:lpstr>
      <vt:lpstr>AI대중화 진보된 AI시스템</vt:lpstr>
      <vt:lpstr>AI대중화 진보된 AI시스템</vt:lpstr>
      <vt:lpstr>AI대중화 진보된 AI시스템</vt:lpstr>
      <vt:lpstr>AI대중화 진보된 AI시스템</vt:lpstr>
      <vt:lpstr>AI대중화 진보된 AI시스템</vt:lpstr>
      <vt:lpstr>AI대중화 진보된 AI시스템</vt:lpstr>
      <vt:lpstr>AI대중화 진보된 AI시스템</vt:lpstr>
      <vt:lpstr>AI대중화 진보된 AI시스템</vt:lpstr>
      <vt:lpstr>AI대중화 진보된 AI시스템</vt:lpstr>
      <vt:lpstr>AI대중화 진보된 AI시스템</vt:lpstr>
      <vt:lpstr>AI대중화 진보된 AI시스템</vt:lpstr>
      <vt:lpstr>AI대중화 진보된 AI시스템</vt:lpstr>
      <vt:lpstr>AI대중화 진보된 AI시스템</vt:lpstr>
      <vt:lpstr>AI대중화 진보된 AI시스템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기원 김</cp:lastModifiedBy>
  <cp:revision>97</cp:revision>
  <dcterms:created xsi:type="dcterms:W3CDTF">2015-06-25T00:21:41Z</dcterms:created>
  <dcterms:modified xsi:type="dcterms:W3CDTF">2018-12-26T19:12:39Z</dcterms:modified>
</cp:coreProperties>
</file>