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9" r:id="rId4"/>
    <p:sldId id="260" r:id="rId5"/>
    <p:sldId id="261" r:id="rId6"/>
    <p:sldId id="276" r:id="rId7"/>
    <p:sldId id="277" r:id="rId8"/>
    <p:sldId id="278" r:id="rId9"/>
    <p:sldId id="274" r:id="rId10"/>
    <p:sldId id="264" r:id="rId11"/>
    <p:sldId id="265" r:id="rId12"/>
    <p:sldId id="266" r:id="rId13"/>
    <p:sldId id="275" r:id="rId14"/>
    <p:sldId id="270" r:id="rId15"/>
    <p:sldId id="271" r:id="rId16"/>
  </p:sldIdLst>
  <p:sldSz cx="9144000" cy="6858000" type="screen4x3"/>
  <p:notesSz cx="68119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05" autoAdjust="0"/>
  </p:normalViewPr>
  <p:slideViewPr>
    <p:cSldViewPr>
      <p:cViewPr>
        <p:scale>
          <a:sx n="76" d="100"/>
          <a:sy n="76" d="100"/>
        </p:scale>
        <p:origin x="-648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050B-D310-420C-90CA-3F1D096ADA50}" type="datetimeFigureOut">
              <a:rPr lang="ko-KR" altLang="en-US" smtClean="0"/>
              <a:pPr/>
              <a:t>2012-11-08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EA92-B31B-427B-92E9-68F8A6EF8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050B-D310-420C-90CA-3F1D096ADA50}" type="datetimeFigureOut">
              <a:rPr lang="ko-KR" altLang="en-US" smtClean="0"/>
              <a:pPr/>
              <a:t>2012-11-08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EA92-B31B-427B-92E9-68F8A6EF8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050B-D310-420C-90CA-3F1D096ADA50}" type="datetimeFigureOut">
              <a:rPr lang="ko-KR" altLang="en-US" smtClean="0"/>
              <a:pPr/>
              <a:t>2012-11-08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EA92-B31B-427B-92E9-68F8A6EF8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050B-D310-420C-90CA-3F1D096ADA50}" type="datetimeFigureOut">
              <a:rPr lang="ko-KR" altLang="en-US" smtClean="0"/>
              <a:pPr/>
              <a:t>2012-11-08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EA92-B31B-427B-92E9-68F8A6EF8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050B-D310-420C-90CA-3F1D096ADA50}" type="datetimeFigureOut">
              <a:rPr lang="ko-KR" altLang="en-US" smtClean="0"/>
              <a:pPr/>
              <a:t>2012-11-08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EA92-B31B-427B-92E9-68F8A6EF8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050B-D310-420C-90CA-3F1D096ADA50}" type="datetimeFigureOut">
              <a:rPr lang="ko-KR" altLang="en-US" smtClean="0"/>
              <a:pPr/>
              <a:t>2012-11-08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EA92-B31B-427B-92E9-68F8A6EF8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050B-D310-420C-90CA-3F1D096ADA50}" type="datetimeFigureOut">
              <a:rPr lang="ko-KR" altLang="en-US" smtClean="0"/>
              <a:pPr/>
              <a:t>2012-11-08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EA92-B31B-427B-92E9-68F8A6EF8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050B-D310-420C-90CA-3F1D096ADA50}" type="datetimeFigureOut">
              <a:rPr lang="ko-KR" altLang="en-US" smtClean="0"/>
              <a:pPr/>
              <a:t>2012-11-08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EA92-B31B-427B-92E9-68F8A6EF8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050B-D310-420C-90CA-3F1D096ADA50}" type="datetimeFigureOut">
              <a:rPr lang="ko-KR" altLang="en-US" smtClean="0"/>
              <a:pPr/>
              <a:t>2012-11-08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EA92-B31B-427B-92E9-68F8A6EF8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050B-D310-420C-90CA-3F1D096ADA50}" type="datetimeFigureOut">
              <a:rPr lang="ko-KR" altLang="en-US" smtClean="0"/>
              <a:pPr/>
              <a:t>2012-11-08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EA92-B31B-427B-92E9-68F8A6EF8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050B-D310-420C-90CA-3F1D096ADA50}" type="datetimeFigureOut">
              <a:rPr lang="ko-KR" altLang="en-US" smtClean="0"/>
              <a:pPr/>
              <a:t>2012-11-08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EA92-B31B-427B-92E9-68F8A6EF8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4050B-D310-420C-90CA-3F1D096ADA50}" type="datetimeFigureOut">
              <a:rPr lang="ko-KR" altLang="en-US" smtClean="0"/>
              <a:pPr/>
              <a:t>2012-11-08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6EA92-B31B-427B-92E9-68F8A6EF8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9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6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9.png"/><Relationship Id="rId21" Type="http://schemas.openxmlformats.org/officeDocument/2006/relationships/image" Target="../media/image2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openxmlformats.org/officeDocument/2006/relationships/image" Target="../media/image22.png"/><Relationship Id="rId2" Type="http://schemas.openxmlformats.org/officeDocument/2006/relationships/image" Target="../media/image6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4.png"/><Relationship Id="rId2" Type="http://schemas.openxmlformats.org/officeDocument/2006/relationships/image" Target="../media/image6.png"/><Relationship Id="rId16" Type="http://schemas.openxmlformats.org/officeDocument/2006/relationships/image" Target="../media/image23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9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8.pn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6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5" Type="http://schemas.openxmlformats.org/officeDocument/2006/relationships/image" Target="../media/image37.png"/><Relationship Id="rId10" Type="http://schemas.openxmlformats.org/officeDocument/2006/relationships/image" Target="../media/image33.png"/><Relationship Id="rId19" Type="http://schemas.openxmlformats.org/officeDocument/2006/relationships/image" Target="../media/image41.png"/><Relationship Id="rId4" Type="http://schemas.openxmlformats.org/officeDocument/2006/relationships/image" Target="../media/image9.png"/><Relationship Id="rId9" Type="http://schemas.openxmlformats.org/officeDocument/2006/relationships/image" Target="../media/image32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BO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3849" y="1412776"/>
            <a:ext cx="6876302" cy="34198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95936" y="2033296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작품제목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:</a:t>
            </a:r>
            <a:r>
              <a:rPr lang="en-US" altLang="ko-KR" dirty="0" err="1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IcEscape</a:t>
            </a:r>
            <a:endParaRPr lang="ko-KR" altLang="en-US" dirty="0">
              <a:solidFill>
                <a:schemeClr val="bg1"/>
              </a:solidFill>
              <a:effectLst>
                <a:outerShdw blurRad="228600" dir="5940000" algn="tl" rotWithShape="0">
                  <a:prstClr val="black">
                    <a:alpha val="47000"/>
                  </a:prst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5936" y="3842788"/>
            <a:ext cx="3413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수강기간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: 2012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년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6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월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일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~ 8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월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18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일</a:t>
            </a:r>
            <a:endParaRPr lang="ko-KR" altLang="en-US" sz="1400" dirty="0">
              <a:solidFill>
                <a:schemeClr val="bg1"/>
              </a:solidFill>
              <a:effectLst>
                <a:outerShdw blurRad="228600" dir="5940000" algn="tl" rotWithShape="0">
                  <a:prstClr val="black">
                    <a:alpha val="47000"/>
                  </a:prst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95936" y="4121528"/>
            <a:ext cx="2419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과 정 명 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심화개발자과정</a:t>
            </a:r>
            <a:endParaRPr lang="ko-KR" altLang="en-US" sz="1400" dirty="0">
              <a:solidFill>
                <a:schemeClr val="bg1"/>
              </a:solidFill>
              <a:effectLst>
                <a:outerShdw blurRad="228600" dir="5940000" algn="tl" rotWithShape="0">
                  <a:prstClr val="black">
                    <a:alpha val="47000"/>
                  </a:prst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5856" y="5013176"/>
            <a:ext cx="3916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60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60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백 </a:t>
            </a:r>
            <a:r>
              <a:rPr lang="ko-KR" altLang="en-US" sz="1600" dirty="0" err="1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노연</a:t>
            </a:r>
            <a:r>
              <a:rPr lang="en-US" altLang="ko-KR" sz="160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곽 민석</a:t>
            </a:r>
            <a:r>
              <a:rPr lang="en-US" altLang="ko-KR" sz="160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김 소원</a:t>
            </a:r>
            <a:r>
              <a:rPr lang="en-US" altLang="ko-KR" sz="160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원유성</a:t>
            </a:r>
            <a:endParaRPr lang="en-US" altLang="ko-KR" sz="1600" dirty="0" smtClean="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60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소속 </a:t>
            </a:r>
            <a:r>
              <a:rPr lang="en-US" altLang="ko-KR" sz="160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60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한국게임과학고등학교 </a:t>
            </a:r>
            <a:r>
              <a:rPr lang="ko-KR" altLang="en-US" sz="1600" dirty="0" err="1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앱창작터</a:t>
            </a:r>
            <a:endParaRPr lang="ko-KR" altLang="en-US" sz="160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 descr="L:\mb 앱센터\협의회 공문\앱창작터지원협의회 로고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5805264"/>
            <a:ext cx="1656184" cy="806276"/>
          </a:xfrm>
          <a:prstGeom prst="rect">
            <a:avLst/>
          </a:prstGeom>
          <a:noFill/>
        </p:spPr>
      </p:pic>
      <p:pic>
        <p:nvPicPr>
          <p:cNvPr id="2" name="Picture 2" descr="C:\Users\kinmat\Desktop\ghj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587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693" y="1625091"/>
            <a:ext cx="1415163" cy="279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kinmat\Desktop\2012-11-06 22.44.1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733" y="1912566"/>
            <a:ext cx="1174785" cy="209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33728" y="820342"/>
            <a:ext cx="37561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팀 작품 포트폴리오</a:t>
            </a:r>
            <a:endParaRPr lang="en-US" altLang="ko-K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타이틀바텍스트없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9286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776" y="2782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기획의도</a:t>
            </a:r>
            <a:endParaRPr lang="ko-KR" altLang="en-US" dirty="0">
              <a:solidFill>
                <a:schemeClr val="bg1"/>
              </a:solidFill>
              <a:effectLst>
                <a:outerShdw blurRad="228600" dir="5940000" algn="tl" rotWithShape="0">
                  <a:prstClr val="black">
                    <a:alpha val="47000"/>
                  </a:prst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" name="Picture 2" descr="L:\mb 앱센터\협의회 공문\앱창작터지원협의회 로고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260648"/>
            <a:ext cx="1008112" cy="490777"/>
          </a:xfrm>
          <a:prstGeom prst="rect">
            <a:avLst/>
          </a:prstGeom>
          <a:noFill/>
        </p:spPr>
      </p:pic>
      <p:grpSp>
        <p:nvGrpSpPr>
          <p:cNvPr id="2" name="그룹 1"/>
          <p:cNvGrpSpPr/>
          <p:nvPr/>
        </p:nvGrpSpPr>
        <p:grpSpPr>
          <a:xfrm>
            <a:off x="323528" y="1052736"/>
            <a:ext cx="8496944" cy="5616624"/>
            <a:chOff x="323528" y="1052736"/>
            <a:chExt cx="8496944" cy="561662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323528" y="1052736"/>
              <a:ext cx="8496944" cy="5616624"/>
            </a:xfrm>
            <a:prstGeom prst="roundRect">
              <a:avLst>
                <a:gd name="adj" fmla="val 3114"/>
              </a:avLst>
            </a:prstGeom>
            <a:gradFill flip="none" rotWithShape="1">
              <a:gsLst>
                <a:gs pos="13000">
                  <a:srgbClr val="2BAEA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clear">
              <a:bevelT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15617" y="1412776"/>
              <a:ext cx="741682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TV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를 보는 도중 지구 온난화에 대한 다큐멘터리가 방송 되고 있었습니다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그 방송에서 극지방의 동물들이 살아갈 곳을 잃어가는 것에 대한 내용이었는데 보고 있자니 사람들이 지구 온난화에 대한 경각심이 부족하다는 생각을 하게 되어 지구온난화에 대한 경각심을 일깨우는 차원에서 이게임을 기획하게 되었습니다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게임의 배경을 극지방으로 하여 해수면 상승에 따라 빙산이 침식되고 동물들이 떠내려가는 것을 표현하였고 플레이어는 침식을 막아내는 역할로서 블록을 얼리는 것으로 이를 표현하였습니다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" name="그림 15" descr="Untitled-2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136" y="1427293"/>
              <a:ext cx="381472" cy="36004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23528" y="908720"/>
            <a:ext cx="8496944" cy="3024336"/>
            <a:chOff x="323528" y="908720"/>
            <a:chExt cx="8496944" cy="3024336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23528" y="1052736"/>
              <a:ext cx="8496944" cy="2880320"/>
            </a:xfrm>
            <a:prstGeom prst="roundRect">
              <a:avLst>
                <a:gd name="adj" fmla="val 3114"/>
              </a:avLst>
            </a:prstGeom>
            <a:gradFill flip="none" rotWithShape="1">
              <a:gsLst>
                <a:gs pos="13000">
                  <a:srgbClr val="2BAEA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clear">
              <a:bevelT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pic>
          <p:nvPicPr>
            <p:cNvPr id="11" name="그림 10" descr="버튼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536" y="908720"/>
              <a:ext cx="2191547" cy="50405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39552" y="998312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effectLst>
                    <a:outerShdw blurRad="228600" dir="5940000" algn="tl" rotWithShape="0">
                      <a:prstClr val="black">
                        <a:alpha val="47000"/>
                      </a:prst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장면이미지</a:t>
              </a:r>
              <a:endParaRPr lang="ko-KR" altLang="en-US" sz="1400" b="1" dirty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67744" y="1556792"/>
              <a:ext cx="62646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 smtClean="0"/>
                <a:t>메인메뉴</a:t>
              </a:r>
              <a:endParaRPr lang="en-US" altLang="ko-KR" sz="1600" b="1" dirty="0" smtClean="0"/>
            </a:p>
            <a:p>
              <a:r>
                <a:rPr lang="ko-KR" altLang="en-US" sz="1600" dirty="0" smtClean="0"/>
                <a:t>게임의 타이틀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게임시작</a:t>
              </a:r>
              <a:r>
                <a:rPr lang="en-US" altLang="ko-KR" sz="1600" dirty="0" smtClean="0"/>
                <a:t>, </a:t>
              </a:r>
              <a:r>
                <a:rPr lang="ko-KR" altLang="en-US" sz="1600" dirty="0" err="1" smtClean="0"/>
                <a:t>크레딧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옵션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종료로 구성되어 있습니다</a:t>
              </a:r>
              <a:r>
                <a:rPr lang="en-US" altLang="ko-KR" sz="1600" dirty="0" smtClean="0"/>
                <a:t>.</a:t>
              </a:r>
              <a:endParaRPr lang="ko-KR" altLang="en-US" sz="1600" dirty="0"/>
            </a:p>
          </p:txBody>
        </p:sp>
        <p:pic>
          <p:nvPicPr>
            <p:cNvPr id="13" name="Picture 3" descr="C:\Users\kinmat\Desktop\2012-11-06 22.44.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043" y="1441060"/>
              <a:ext cx="1280070" cy="2283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그림 4" descr="타이틀바텍스트없음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9286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776" y="27823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주요장면 소개</a:t>
            </a:r>
            <a:endParaRPr lang="ko-KR" altLang="en-US" dirty="0">
              <a:solidFill>
                <a:schemeClr val="bg1"/>
              </a:solidFill>
              <a:effectLst>
                <a:outerShdw blurRad="228600" dir="5940000" algn="tl" rotWithShape="0">
                  <a:prstClr val="black">
                    <a:alpha val="47000"/>
                  </a:prst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" name="Picture 2" descr="L:\mb 앱센터\협의회 공문\앱창작터지원협의회 로고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6336" y="260648"/>
            <a:ext cx="1008112" cy="490777"/>
          </a:xfrm>
          <a:prstGeom prst="rect">
            <a:avLst/>
          </a:prstGeom>
          <a:noFill/>
        </p:spPr>
      </p:pic>
      <p:grpSp>
        <p:nvGrpSpPr>
          <p:cNvPr id="3" name="그룹 2"/>
          <p:cNvGrpSpPr/>
          <p:nvPr/>
        </p:nvGrpSpPr>
        <p:grpSpPr>
          <a:xfrm>
            <a:off x="323528" y="3833664"/>
            <a:ext cx="8496944" cy="3024336"/>
            <a:chOff x="323528" y="3833664"/>
            <a:chExt cx="8496944" cy="3024336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323528" y="3977680"/>
              <a:ext cx="8496944" cy="2880320"/>
            </a:xfrm>
            <a:prstGeom prst="roundRect">
              <a:avLst>
                <a:gd name="adj" fmla="val 3114"/>
              </a:avLst>
            </a:prstGeom>
            <a:gradFill flip="none" rotWithShape="1">
              <a:gsLst>
                <a:gs pos="13000">
                  <a:srgbClr val="2BAEA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clear">
              <a:bevelT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pic>
          <p:nvPicPr>
            <p:cNvPr id="16" name="그림 15" descr="버튼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536" y="3833664"/>
              <a:ext cx="2191547" cy="50405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39552" y="3923256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effectLst>
                    <a:outerShdw blurRad="228600" dir="5940000" algn="tl" rotWithShape="0">
                      <a:prstClr val="black">
                        <a:alpha val="47000"/>
                      </a:prst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장면이미지</a:t>
              </a:r>
              <a:endParaRPr lang="ko-KR" altLang="en-US" sz="1400" dirty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67744" y="4481736"/>
              <a:ext cx="62646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스테이지 선택</a:t>
              </a:r>
              <a:endParaRPr lang="en-US" altLang="ko-KR" sz="1600" b="1" dirty="0" smtClean="0"/>
            </a:p>
            <a:p>
              <a:r>
                <a:rPr lang="ko-KR" altLang="en-US" sz="1600" dirty="0" smtClean="0"/>
                <a:t>플레이 할 스테이지를 선택하는 메뉴입니다</a:t>
              </a:r>
              <a:r>
                <a:rPr lang="en-US" altLang="ko-KR" sz="1600" dirty="0" smtClean="0"/>
                <a:t>.</a:t>
              </a:r>
              <a:endParaRPr lang="ko-KR" altLang="en-US" sz="1600" dirty="0"/>
            </a:p>
          </p:txBody>
        </p:sp>
        <p:pic>
          <p:nvPicPr>
            <p:cNvPr id="2052" name="Picture 4" descr="C:\Users\kinmat\Desktop\2012-11-07 00.03.4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630" y="4509486"/>
              <a:ext cx="1280483" cy="2134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타이틀바텍스트없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9286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776" y="27823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주요장면 소개</a:t>
            </a:r>
            <a:endParaRPr lang="ko-KR" altLang="en-US" dirty="0">
              <a:solidFill>
                <a:schemeClr val="bg1"/>
              </a:solidFill>
              <a:effectLst>
                <a:outerShdw blurRad="228600" dir="5940000" algn="tl" rotWithShape="0">
                  <a:prstClr val="black">
                    <a:alpha val="47000"/>
                  </a:prst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" name="Picture 2" descr="L:\mb 앱센터\협의회 공문\앱창작터지원협의회 로고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260648"/>
            <a:ext cx="1008112" cy="490777"/>
          </a:xfrm>
          <a:prstGeom prst="rect">
            <a:avLst/>
          </a:prstGeom>
          <a:noFill/>
        </p:spPr>
      </p:pic>
      <p:grpSp>
        <p:nvGrpSpPr>
          <p:cNvPr id="2" name="그룹 1"/>
          <p:cNvGrpSpPr/>
          <p:nvPr/>
        </p:nvGrpSpPr>
        <p:grpSpPr>
          <a:xfrm>
            <a:off x="323528" y="908720"/>
            <a:ext cx="8496944" cy="3024336"/>
            <a:chOff x="323528" y="908720"/>
            <a:chExt cx="8496944" cy="3024336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23528" y="1052736"/>
              <a:ext cx="8496944" cy="2880320"/>
            </a:xfrm>
            <a:prstGeom prst="roundRect">
              <a:avLst>
                <a:gd name="adj" fmla="val 3114"/>
              </a:avLst>
            </a:prstGeom>
            <a:gradFill flip="none" rotWithShape="1">
              <a:gsLst>
                <a:gs pos="13000">
                  <a:srgbClr val="2BAEA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clear">
              <a:bevelT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pic>
          <p:nvPicPr>
            <p:cNvPr id="11" name="그림 10" descr="버튼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536" y="908720"/>
              <a:ext cx="2191547" cy="50405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39552" y="998312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effectLst>
                    <a:outerShdw blurRad="228600" dir="5940000" algn="tl" rotWithShape="0">
                      <a:prstClr val="black">
                        <a:alpha val="47000"/>
                      </a:prst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장면이미지</a:t>
              </a:r>
              <a:endParaRPr lang="ko-KR" altLang="en-US" sz="1400" dirty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67744" y="1556792"/>
              <a:ext cx="62646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게임 플레이 화면</a:t>
              </a:r>
              <a:endParaRPr lang="en-US" altLang="ko-KR" sz="1600" b="1" dirty="0" smtClean="0"/>
            </a:p>
            <a:p>
              <a:r>
                <a:rPr lang="ko-KR" altLang="en-US" sz="1600" dirty="0" smtClean="0"/>
                <a:t>스코어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제한시간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현재플레이 중인 스테이지가 나타나있는 인터페이스와 </a:t>
              </a:r>
              <a:r>
                <a:rPr lang="ko-KR" altLang="en-US" sz="1600" dirty="0" err="1" smtClean="0"/>
                <a:t>일시정지</a:t>
              </a:r>
              <a:r>
                <a:rPr lang="ko-KR" altLang="en-US" sz="1600" dirty="0" smtClean="0"/>
                <a:t> 버튼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블록들로 구성되어 있습니다</a:t>
              </a:r>
              <a:r>
                <a:rPr lang="en-US" altLang="ko-KR" sz="1600" dirty="0" smtClean="0"/>
                <a:t>.</a:t>
              </a:r>
              <a:endParaRPr lang="ko-KR" altLang="en-US" sz="1600" dirty="0"/>
            </a:p>
          </p:txBody>
        </p:sp>
        <p:pic>
          <p:nvPicPr>
            <p:cNvPr id="13" name="Picture 5" descr="C:\Users\kinmat\Desktop\2012-11-07 00.03.49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746" y="1556792"/>
              <a:ext cx="1278663" cy="2131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323528" y="3833664"/>
            <a:ext cx="8496944" cy="3024336"/>
            <a:chOff x="323528" y="3833664"/>
            <a:chExt cx="8496944" cy="3024336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323528" y="3977680"/>
              <a:ext cx="8496944" cy="2880320"/>
            </a:xfrm>
            <a:prstGeom prst="roundRect">
              <a:avLst>
                <a:gd name="adj" fmla="val 3114"/>
              </a:avLst>
            </a:prstGeom>
            <a:gradFill flip="none" rotWithShape="1">
              <a:gsLst>
                <a:gs pos="13000">
                  <a:srgbClr val="2BAEA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clear">
              <a:bevelT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pic>
          <p:nvPicPr>
            <p:cNvPr id="16" name="그림 15" descr="버튼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536" y="3833664"/>
              <a:ext cx="2191547" cy="50405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39552" y="3923256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effectLst>
                    <a:outerShdw blurRad="228600" dir="5940000" algn="tl" rotWithShape="0">
                      <a:prstClr val="black">
                        <a:alpha val="47000"/>
                      </a:prst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장면이미지</a:t>
              </a:r>
              <a:endParaRPr lang="ko-KR" altLang="en-US" sz="1400" dirty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67744" y="4481736"/>
              <a:ext cx="62646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게임 오버 </a:t>
              </a:r>
              <a:r>
                <a:rPr lang="en-US" altLang="ko-KR" sz="1600" b="1" dirty="0" smtClean="0"/>
                <a:t>&amp; </a:t>
              </a:r>
              <a:r>
                <a:rPr lang="ko-KR" altLang="en-US" sz="1600" b="1" dirty="0" err="1" smtClean="0"/>
                <a:t>클리어</a:t>
              </a:r>
              <a:r>
                <a:rPr lang="ko-KR" altLang="en-US" sz="1600" b="1" dirty="0" smtClean="0"/>
                <a:t> 화면</a:t>
              </a:r>
              <a:endParaRPr lang="en-US" altLang="ko-KR" sz="1600" b="1" dirty="0" smtClean="0"/>
            </a:p>
            <a:p>
              <a:r>
                <a:rPr lang="ko-KR" altLang="en-US" sz="1600" dirty="0" smtClean="0"/>
                <a:t>게임 오버하거나 </a:t>
              </a:r>
              <a:r>
                <a:rPr lang="ko-KR" altLang="en-US" sz="1600" dirty="0" err="1" smtClean="0"/>
                <a:t>클리어하게</a:t>
              </a:r>
              <a:r>
                <a:rPr lang="ko-KR" altLang="en-US" sz="1600" dirty="0" smtClean="0"/>
                <a:t> 되면 나오는 화면입니다</a:t>
              </a:r>
              <a:r>
                <a:rPr lang="en-US" altLang="ko-KR" sz="1600" dirty="0" smtClean="0"/>
                <a:t>.</a:t>
              </a:r>
              <a:endParaRPr lang="ko-KR" altLang="en-US" sz="1600" dirty="0"/>
            </a:p>
          </p:txBody>
        </p:sp>
        <p:pic>
          <p:nvPicPr>
            <p:cNvPr id="18" name="Picture 3" descr="C:\Users\kinmat\Desktop\2012-11-07 00.07.0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419" y="4337720"/>
              <a:ext cx="864096" cy="144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C:\Users\kinmat\Desktop\2012-11-07 00.05.2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166" y="5037058"/>
              <a:ext cx="940771" cy="1567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타이틀바텍스트없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9286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776" y="278232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작품을 통한 기대효과</a:t>
            </a:r>
            <a:endParaRPr lang="ko-KR" altLang="en-US" dirty="0">
              <a:solidFill>
                <a:schemeClr val="bg1"/>
              </a:solidFill>
              <a:effectLst>
                <a:outerShdw blurRad="228600" dir="5940000" algn="tl" rotWithShape="0">
                  <a:prstClr val="black">
                    <a:alpha val="47000"/>
                  </a:prst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3528" y="1052736"/>
            <a:ext cx="8496944" cy="5616624"/>
            <a:chOff x="323528" y="1052736"/>
            <a:chExt cx="8496944" cy="561662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323528" y="1052736"/>
              <a:ext cx="8496944" cy="5616624"/>
            </a:xfrm>
            <a:prstGeom prst="roundRect">
              <a:avLst>
                <a:gd name="adj" fmla="val 3114"/>
              </a:avLst>
            </a:prstGeom>
            <a:gradFill flip="none" rotWithShape="1">
              <a:gsLst>
                <a:gs pos="13000">
                  <a:srgbClr val="2BAEA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clear">
              <a:bevelT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15617" y="1412776"/>
              <a:ext cx="741682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많은 사람들이 일상생활 속에서 받는 스트레스로 지구온난화 같은 일들에는 관심을 가지지 않게 되고 게임으로는 게임중독을 먼저 생각하는 대부분의 기성세대들의 선입견을 바꾸고 싶어 </a:t>
              </a:r>
              <a:r>
                <a:rPr lang="en-US" altLang="ko-KR" sz="1600" dirty="0" smtClean="0"/>
                <a:t>‘</a:t>
              </a:r>
              <a:r>
                <a:rPr lang="en-US" altLang="ko-KR" sz="1600" dirty="0" err="1" smtClean="0"/>
                <a:t>IcEscape</a:t>
              </a:r>
              <a:r>
                <a:rPr lang="en-US" altLang="ko-KR" sz="1600" dirty="0" smtClean="0"/>
                <a:t>’</a:t>
              </a:r>
              <a:r>
                <a:rPr lang="ko-KR" altLang="en-US" sz="1600" dirty="0" smtClean="0"/>
                <a:t>를 통해 재미와 즐거움을 얻어서 스트레스를 풀며 지구온난화의 심각성에 대해서도 다시 한번 생각해 보고 심각성을 깨달아서 다시 한번 관심을 가지는 일석이조의 효과를 가졌으면 좋겠습니다</a:t>
              </a:r>
              <a:r>
                <a:rPr lang="en-US" altLang="ko-KR" sz="1600" dirty="0" smtClean="0"/>
                <a:t>.</a:t>
              </a:r>
              <a:endParaRPr lang="ko-KR" altLang="en-US" sz="1600" dirty="0"/>
            </a:p>
          </p:txBody>
        </p:sp>
        <p:pic>
          <p:nvPicPr>
            <p:cNvPr id="9" name="그림 8" descr="Untitled-2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142" y="1412776"/>
              <a:ext cx="381472" cy="360040"/>
            </a:xfrm>
            <a:prstGeom prst="rect">
              <a:avLst/>
            </a:prstGeom>
          </p:spPr>
        </p:pic>
      </p:grpSp>
      <p:pic>
        <p:nvPicPr>
          <p:cNvPr id="10" name="Picture 2" descr="L:\mb 앱센터\협의회 공문\앱창작터지원협의회 로고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260648"/>
            <a:ext cx="1008112" cy="490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449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타이틀바텍스트없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9286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776" y="27823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향후 개선방향 및 계획</a:t>
            </a:r>
            <a:endParaRPr lang="ko-KR" altLang="en-US" dirty="0">
              <a:solidFill>
                <a:schemeClr val="bg1"/>
              </a:solidFill>
              <a:effectLst>
                <a:outerShdw blurRad="228600" dir="5940000" algn="tl" rotWithShape="0">
                  <a:prstClr val="black">
                    <a:alpha val="47000"/>
                  </a:prst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1024" y="1055768"/>
            <a:ext cx="8496944" cy="5616624"/>
          </a:xfrm>
          <a:prstGeom prst="roundRect">
            <a:avLst>
              <a:gd name="adj" fmla="val 3114"/>
            </a:avLst>
          </a:prstGeom>
          <a:gradFill flip="none" rotWithShape="1">
            <a:gsLst>
              <a:gs pos="13000">
                <a:srgbClr val="2BAEAB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clear"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70142" y="1412776"/>
            <a:ext cx="7862299" cy="360040"/>
            <a:chOff x="670142" y="1412776"/>
            <a:chExt cx="7862299" cy="360040"/>
          </a:xfrm>
        </p:grpSpPr>
        <p:sp>
          <p:nvSpPr>
            <p:cNvPr id="8" name="TextBox 7"/>
            <p:cNvSpPr txBox="1"/>
            <p:nvPr/>
          </p:nvSpPr>
          <p:spPr>
            <a:xfrm>
              <a:off x="1115617" y="1412776"/>
              <a:ext cx="74168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랭킹 시스템 도입</a:t>
              </a:r>
              <a:endParaRPr lang="ko-KR" altLang="en-US" sz="1600" b="1" dirty="0"/>
            </a:p>
          </p:txBody>
        </p:sp>
        <p:pic>
          <p:nvPicPr>
            <p:cNvPr id="9" name="그림 8" descr="Untitled-2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142" y="1412776"/>
              <a:ext cx="381472" cy="360040"/>
            </a:xfrm>
            <a:prstGeom prst="rect">
              <a:avLst/>
            </a:prstGeom>
          </p:spPr>
        </p:pic>
      </p:grpSp>
      <p:pic>
        <p:nvPicPr>
          <p:cNvPr id="10" name="Picture 2" descr="L:\mb 앱센터\협의회 공문\앱창작터지원협의회 로고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260648"/>
            <a:ext cx="1008112" cy="490777"/>
          </a:xfrm>
          <a:prstGeom prst="rect">
            <a:avLst/>
          </a:prstGeom>
          <a:noFill/>
        </p:spPr>
      </p:pic>
      <p:grpSp>
        <p:nvGrpSpPr>
          <p:cNvPr id="3" name="그룹 2"/>
          <p:cNvGrpSpPr/>
          <p:nvPr/>
        </p:nvGrpSpPr>
        <p:grpSpPr>
          <a:xfrm>
            <a:off x="691776" y="2420888"/>
            <a:ext cx="7860154" cy="360040"/>
            <a:chOff x="691776" y="2420888"/>
            <a:chExt cx="7860154" cy="360040"/>
          </a:xfrm>
        </p:grpSpPr>
        <p:pic>
          <p:nvPicPr>
            <p:cNvPr id="11" name="그림 10" descr="Untitled-2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776" y="2420888"/>
              <a:ext cx="381472" cy="3600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135106" y="2431631"/>
              <a:ext cx="74168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무한 모드 도입</a:t>
              </a:r>
              <a:endParaRPr lang="ko-KR" altLang="en-US" sz="1600" b="1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70142" y="3356992"/>
            <a:ext cx="7869262" cy="360040"/>
            <a:chOff x="670142" y="3356992"/>
            <a:chExt cx="7869262" cy="360040"/>
          </a:xfrm>
        </p:grpSpPr>
        <p:pic>
          <p:nvPicPr>
            <p:cNvPr id="13" name="그림 12" descr="Untitled-2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142" y="3356992"/>
              <a:ext cx="381472" cy="36004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122580" y="3367735"/>
              <a:ext cx="74168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아이템 및 방해요소 추가</a:t>
              </a:r>
              <a:endParaRPr lang="ko-KR" altLang="en-US" sz="1600" b="1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감사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64904"/>
            <a:ext cx="9144000" cy="1303735"/>
          </a:xfrm>
          <a:prstGeom prst="rect">
            <a:avLst/>
          </a:prstGeom>
        </p:spPr>
      </p:pic>
      <p:pic>
        <p:nvPicPr>
          <p:cNvPr id="5" name="Picture 2" descr="L:\mb 앱센터\협의회 공문\앱창작터지원협의회 로고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4941168"/>
            <a:ext cx="2448272" cy="119188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타이틀바텍스트없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9286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776" y="27823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작품목표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>
              <a:solidFill>
                <a:schemeClr val="bg1"/>
              </a:solidFill>
              <a:effectLst>
                <a:outerShdw blurRad="228600" dir="5940000" algn="tl" rotWithShape="0">
                  <a:prstClr val="black">
                    <a:alpha val="47000"/>
                  </a:prst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3528" y="1052736"/>
            <a:ext cx="8602239" cy="5616624"/>
            <a:chOff x="323528" y="1052736"/>
            <a:chExt cx="8602239" cy="561662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323528" y="1052736"/>
              <a:ext cx="8496944" cy="5616624"/>
            </a:xfrm>
            <a:prstGeom prst="roundRect">
              <a:avLst>
                <a:gd name="adj" fmla="val 3114"/>
              </a:avLst>
            </a:prstGeom>
            <a:gradFill flip="none" rotWithShape="1">
              <a:gsLst>
                <a:gs pos="13000">
                  <a:srgbClr val="2BAEA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clear">
              <a:bevelT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15616" y="1412776"/>
              <a:ext cx="7810151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피곤하고 지루한 일상생활이 반복되는 현대인들에게 </a:t>
              </a:r>
              <a:endParaRPr lang="en-US" altLang="ko-KR" sz="1600" dirty="0" smtClean="0"/>
            </a:p>
            <a:p>
              <a:r>
                <a:rPr lang="ko-KR" altLang="en-US" sz="1600" dirty="0" err="1" smtClean="0"/>
                <a:t>헥사형</a:t>
              </a:r>
              <a:r>
                <a:rPr lang="ko-KR" altLang="en-US" sz="1600" dirty="0" smtClean="0"/>
                <a:t> 퍼즐게임 </a:t>
              </a:r>
              <a:r>
                <a:rPr lang="en-US" altLang="ko-KR" sz="1600" dirty="0" smtClean="0"/>
                <a:t>‘</a:t>
              </a:r>
              <a:r>
                <a:rPr lang="en-US" altLang="ko-KR" sz="1600" dirty="0" err="1" smtClean="0"/>
                <a:t>IcEscape</a:t>
              </a:r>
              <a:r>
                <a:rPr lang="en-US" altLang="ko-KR" sz="1600" dirty="0" smtClean="0"/>
                <a:t>’</a:t>
              </a:r>
              <a:r>
                <a:rPr lang="ko-KR" altLang="en-US" sz="1600" dirty="0" smtClean="0"/>
                <a:t>는 </a:t>
              </a:r>
              <a:r>
                <a:rPr lang="ko-KR" altLang="en-US" sz="1600" dirty="0" smtClean="0"/>
                <a:t>기존과 다른 신선한 게임방법으로 기존의 비슷한 </a:t>
              </a:r>
              <a:endParaRPr lang="en-US" altLang="ko-KR" sz="1600" dirty="0" smtClean="0"/>
            </a:p>
            <a:p>
              <a:r>
                <a:rPr lang="ko-KR" altLang="en-US" sz="1600" dirty="0" smtClean="0"/>
                <a:t>방식의 퍼즐게임에 </a:t>
              </a:r>
              <a:r>
                <a:rPr lang="ko-KR" altLang="en-US" sz="1600" dirty="0" err="1" smtClean="0"/>
                <a:t>얽메여</a:t>
              </a:r>
              <a:r>
                <a:rPr lang="ko-KR" altLang="en-US" sz="1600" dirty="0" smtClean="0"/>
                <a:t> 있는 현대인들에게</a:t>
              </a:r>
              <a:r>
                <a:rPr lang="en-US" altLang="ko-KR" sz="1600" dirty="0"/>
                <a:t> </a:t>
              </a:r>
              <a:r>
                <a:rPr lang="ko-KR" altLang="en-US" sz="1600" dirty="0" smtClean="0"/>
                <a:t>보다 새롭게 다가서서 지루한 시간을</a:t>
              </a:r>
              <a:endParaRPr lang="en-US" altLang="ko-KR" sz="1600" dirty="0" smtClean="0"/>
            </a:p>
            <a:p>
              <a:r>
                <a:rPr lang="ko-KR" altLang="en-US" sz="1600" dirty="0" smtClean="0"/>
                <a:t>즐겁게 보내면서 동시에</a:t>
              </a:r>
              <a:r>
                <a:rPr lang="en-US" altLang="ko-KR" sz="1600" dirty="0" smtClean="0"/>
                <a:t> </a:t>
              </a:r>
              <a:r>
                <a:rPr lang="ko-KR" altLang="en-US" sz="1600" dirty="0" smtClean="0"/>
                <a:t>지구온난화에 대한 심각성을 알려줄 것 입니다</a:t>
              </a:r>
              <a:r>
                <a:rPr lang="en-US" altLang="ko-KR" sz="1600" dirty="0" smtClean="0"/>
                <a:t>. </a:t>
              </a:r>
            </a:p>
          </p:txBody>
        </p:sp>
        <p:pic>
          <p:nvPicPr>
            <p:cNvPr id="9" name="그림 8" descr="Untitled-2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142" y="1412776"/>
              <a:ext cx="381472" cy="360040"/>
            </a:xfrm>
            <a:prstGeom prst="rect">
              <a:avLst/>
            </a:prstGeom>
          </p:spPr>
        </p:pic>
      </p:grpSp>
      <p:pic>
        <p:nvPicPr>
          <p:cNvPr id="10" name="Picture 2" descr="L:\mb 앱센터\협의회 공문\앱창작터지원협의회 로고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260648"/>
            <a:ext cx="1008112" cy="490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07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타이틀바텍스트없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9286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776" y="27823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작품소개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>
              <a:solidFill>
                <a:schemeClr val="bg1"/>
              </a:solidFill>
              <a:effectLst>
                <a:outerShdw blurRad="228600" dir="5940000" algn="tl" rotWithShape="0">
                  <a:prstClr val="black">
                    <a:alpha val="47000"/>
                  </a:prst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23528" y="1052736"/>
            <a:ext cx="8496944" cy="5616624"/>
          </a:xfrm>
          <a:prstGeom prst="roundRect">
            <a:avLst>
              <a:gd name="adj" fmla="val 3114"/>
            </a:avLst>
          </a:prstGeom>
          <a:gradFill flip="none" rotWithShape="1">
            <a:gsLst>
              <a:gs pos="13000">
                <a:srgbClr val="2BAEAB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clear"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62136" y="1412776"/>
            <a:ext cx="7870305" cy="584775"/>
            <a:chOff x="662136" y="1412776"/>
            <a:chExt cx="7870305" cy="584775"/>
          </a:xfrm>
        </p:grpSpPr>
        <p:sp>
          <p:nvSpPr>
            <p:cNvPr id="8" name="TextBox 7"/>
            <p:cNvSpPr txBox="1"/>
            <p:nvPr/>
          </p:nvSpPr>
          <p:spPr>
            <a:xfrm>
              <a:off x="1115617" y="1412776"/>
              <a:ext cx="74168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이 게임은 신개념 </a:t>
              </a:r>
              <a:r>
                <a:rPr lang="ko-KR" altLang="en-US" sz="1600" dirty="0" err="1" smtClean="0">
                  <a:latin typeface="맑은 고딕" pitchFamily="50" charset="-127"/>
                  <a:ea typeface="맑은 고딕" pitchFamily="50" charset="-127"/>
                </a:rPr>
                <a:t>핵사형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 퍼즐게임으로써 블록을 제거하는 게임 방법이 아닌 블록을 지킨다는 색다른 게임방법을 가지고 있습니다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" name="그림 8" descr="Untitled-2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136" y="1427293"/>
              <a:ext cx="381472" cy="360040"/>
            </a:xfrm>
            <a:prstGeom prst="rect">
              <a:avLst/>
            </a:prstGeom>
          </p:spPr>
        </p:pic>
      </p:grpSp>
      <p:pic>
        <p:nvPicPr>
          <p:cNvPr id="10" name="Picture 2" descr="L:\mb 앱센터\협의회 공문\앱창작터지원협의회 로고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260648"/>
            <a:ext cx="1008112" cy="490777"/>
          </a:xfrm>
          <a:prstGeom prst="rect">
            <a:avLst/>
          </a:prstGeom>
          <a:noFill/>
        </p:spPr>
      </p:pic>
      <p:grpSp>
        <p:nvGrpSpPr>
          <p:cNvPr id="3" name="그룹 2"/>
          <p:cNvGrpSpPr/>
          <p:nvPr/>
        </p:nvGrpSpPr>
        <p:grpSpPr>
          <a:xfrm>
            <a:off x="662136" y="2953107"/>
            <a:ext cx="7870305" cy="2062103"/>
            <a:chOff x="662136" y="2953107"/>
            <a:chExt cx="7870305" cy="2062103"/>
          </a:xfrm>
        </p:grpSpPr>
        <p:sp>
          <p:nvSpPr>
            <p:cNvPr id="13" name="TextBox 12"/>
            <p:cNvSpPr txBox="1"/>
            <p:nvPr/>
          </p:nvSpPr>
          <p:spPr>
            <a:xfrm>
              <a:off x="1115617" y="2953107"/>
              <a:ext cx="7416824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en-US" altLang="ko-KR" sz="1600" dirty="0" err="1">
                  <a:latin typeface="맑은 고딕" pitchFamily="50" charset="-127"/>
                  <a:ea typeface="맑은 고딕" pitchFamily="50" charset="-127"/>
                </a:rPr>
                <a:t>IcEscape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는 얼음을 뜻하는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‘Ice’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와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 + 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탈출을 뜻하는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‘Escape’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가 합쳐 만들어지게 되었습니다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저희 게임은 지구온난화에 의해 일어나는 문제를 배경으로 하고 있습니다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지구온난화는 </a:t>
              </a:r>
              <a:r>
                <a:rPr lang="ko-KR" altLang="en-US" sz="1600" dirty="0" err="1">
                  <a:latin typeface="맑은 고딕" pitchFamily="50" charset="-127"/>
                  <a:ea typeface="맑은 고딕" pitchFamily="50" charset="-127"/>
                </a:rPr>
                <a:t>여러가지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 문제를 야기하고 있습니다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그 중에서 저희는 극지방 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동물들이 빙하가 녹아 살 곳을 잃어 멸종위기에 처하는 상황을 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집중적으로 표현하고 있습니다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저희는 극지방 동물들이 온난화에서 탈출한다는 뜻에서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en-US" altLang="ko-KR" sz="1600" dirty="0" err="1">
                  <a:latin typeface="맑은 고딕" pitchFamily="50" charset="-127"/>
                  <a:ea typeface="맑은 고딕" pitchFamily="50" charset="-127"/>
                </a:rPr>
                <a:t>IcEscape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를 제목으로 정하게 되었습니다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14" name="그림 13" descr="Untitled-2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136" y="2967624"/>
              <a:ext cx="381472" cy="36004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타이틀바텍스트없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9286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776" y="2782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장르 및 작품 </a:t>
            </a:r>
            <a:r>
              <a:rPr lang="ko-KR" altLang="en-US" dirty="0" err="1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컨셉</a:t>
            </a:r>
            <a:endParaRPr lang="ko-KR" altLang="en-US" dirty="0">
              <a:solidFill>
                <a:schemeClr val="bg1"/>
              </a:solidFill>
              <a:effectLst>
                <a:outerShdw blurRad="228600" dir="5940000" algn="tl" rotWithShape="0">
                  <a:prstClr val="black">
                    <a:alpha val="47000"/>
                  </a:prst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3528" y="4293096"/>
            <a:ext cx="8496944" cy="2088232"/>
            <a:chOff x="323528" y="4293096"/>
            <a:chExt cx="8496944" cy="2088232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23528" y="4437112"/>
              <a:ext cx="8496944" cy="1944216"/>
            </a:xfrm>
            <a:prstGeom prst="roundRect">
              <a:avLst>
                <a:gd name="adj" fmla="val 3114"/>
              </a:avLst>
            </a:prstGeom>
            <a:gradFill flip="none" rotWithShape="1">
              <a:gsLst>
                <a:gs pos="13000">
                  <a:srgbClr val="2BAEA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clear">
              <a:bevelT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71600" y="4941168"/>
              <a:ext cx="74168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IcEscap</a:t>
              </a:r>
              <a:r>
                <a:rPr lang="ko-KR" altLang="en-US" sz="1600" dirty="0" smtClean="0"/>
                <a:t>는 신개념 </a:t>
              </a:r>
              <a:r>
                <a:rPr lang="ko-KR" altLang="en-US" sz="1600" dirty="0" err="1" smtClean="0"/>
                <a:t>헥사형</a:t>
              </a:r>
              <a:r>
                <a:rPr lang="ko-KR" altLang="en-US" sz="1600" dirty="0" smtClean="0"/>
                <a:t> 퍼즐게임으로써 귀여운 그래픽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단순한 게임방법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블록을 제거하는 게임방법에서 지켜내는 색다른 게임방법을 </a:t>
              </a:r>
              <a:r>
                <a:rPr lang="ko-KR" altLang="en-US" sz="1600" dirty="0" err="1" smtClean="0"/>
                <a:t>컨셉으로하고</a:t>
              </a:r>
              <a:r>
                <a:rPr lang="ko-KR" altLang="en-US" sz="1600" dirty="0" smtClean="0"/>
                <a:t> 있습니다</a:t>
              </a:r>
              <a:r>
                <a:rPr lang="en-US" altLang="ko-KR" sz="1600" dirty="0" smtClean="0"/>
                <a:t>.</a:t>
              </a:r>
            </a:p>
          </p:txBody>
        </p:sp>
        <p:pic>
          <p:nvPicPr>
            <p:cNvPr id="26" name="그림 25" descr="Untitled-2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560" y="4941168"/>
              <a:ext cx="381472" cy="360040"/>
            </a:xfrm>
            <a:prstGeom prst="rect">
              <a:avLst/>
            </a:prstGeom>
          </p:spPr>
        </p:pic>
        <p:pic>
          <p:nvPicPr>
            <p:cNvPr id="27" name="그림 26" descr="버튼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536" y="4293096"/>
              <a:ext cx="2191547" cy="504056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539552" y="4382688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>
                  <a:solidFill>
                    <a:schemeClr val="bg1"/>
                  </a:solidFill>
                  <a:effectLst>
                    <a:outerShdw blurRad="228600" dir="5940000" algn="tl" rotWithShape="0">
                      <a:prstClr val="black">
                        <a:alpha val="47000"/>
                      </a:prst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작품컨</a:t>
              </a:r>
              <a:r>
                <a:rPr lang="ko-KR" altLang="en-US" sz="1400" dirty="0" err="1">
                  <a:solidFill>
                    <a:schemeClr val="bg1"/>
                  </a:solidFill>
                  <a:effectLst>
                    <a:outerShdw blurRad="228600" dir="5940000" algn="tl" rotWithShape="0">
                      <a:prstClr val="black">
                        <a:alpha val="47000"/>
                      </a:prst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셉</a:t>
              </a:r>
              <a:endParaRPr lang="ko-KR" altLang="en-US" sz="1400" dirty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</p:grpSp>
      <p:pic>
        <p:nvPicPr>
          <p:cNvPr id="19" name="Picture 2" descr="L:\mb 앱센터\협의회 공문\앱창작터지원협의회 로고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6336" y="260648"/>
            <a:ext cx="1008112" cy="490777"/>
          </a:xfrm>
          <a:prstGeom prst="rect">
            <a:avLst/>
          </a:prstGeom>
          <a:noFill/>
        </p:spPr>
      </p:pic>
      <p:grpSp>
        <p:nvGrpSpPr>
          <p:cNvPr id="3" name="그룹 2"/>
          <p:cNvGrpSpPr/>
          <p:nvPr/>
        </p:nvGrpSpPr>
        <p:grpSpPr>
          <a:xfrm>
            <a:off x="326809" y="908720"/>
            <a:ext cx="8496944" cy="3240360"/>
            <a:chOff x="326809" y="908720"/>
            <a:chExt cx="8496944" cy="324036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326809" y="1052736"/>
              <a:ext cx="8496944" cy="3096344"/>
            </a:xfrm>
            <a:prstGeom prst="roundRect">
              <a:avLst>
                <a:gd name="adj" fmla="val 3114"/>
              </a:avLst>
            </a:prstGeom>
            <a:gradFill flip="none" rotWithShape="1">
              <a:gsLst>
                <a:gs pos="13000">
                  <a:srgbClr val="2BAEA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clear">
              <a:bevelT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pic>
          <p:nvPicPr>
            <p:cNvPr id="9" name="그림 8" descr="Untitled-2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560" y="1556792"/>
              <a:ext cx="381472" cy="360040"/>
            </a:xfrm>
            <a:prstGeom prst="rect">
              <a:avLst/>
            </a:prstGeom>
          </p:spPr>
        </p:pic>
        <p:pic>
          <p:nvPicPr>
            <p:cNvPr id="10" name="그림 9" descr="버튼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536" y="908720"/>
              <a:ext cx="2191547" cy="50405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39552" y="99831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effectLst>
                    <a:outerShdw blurRad="228600" dir="5940000" algn="tl" rotWithShape="0">
                      <a:prstClr val="black">
                        <a:alpha val="47000"/>
                      </a:prst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장르</a:t>
              </a:r>
              <a:endParaRPr lang="ko-KR" altLang="en-US" sz="1400" dirty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71600" y="1556792"/>
              <a:ext cx="8098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rPr>
                <a:t>Game</a:t>
              </a:r>
              <a:endParaRPr lang="ko-KR" altLang="en-US" sz="16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93032" y="2060848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Brain &amp; Puzzle </a:t>
              </a:r>
              <a:endParaRPr lang="ko-KR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타이틀바텍스트없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9286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776" y="2782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타켓층</a:t>
            </a:r>
            <a:endParaRPr lang="ko-KR" altLang="en-US" dirty="0">
              <a:solidFill>
                <a:schemeClr val="bg1"/>
              </a:solidFill>
              <a:effectLst>
                <a:outerShdw blurRad="228600" dir="5940000" algn="tl" rotWithShape="0">
                  <a:prstClr val="black">
                    <a:alpha val="47000"/>
                  </a:prst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5" name="Picture 2" descr="L:\mb 앱센터\협의회 공문\앱창작터지원협의회 로고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260648"/>
            <a:ext cx="1008112" cy="490777"/>
          </a:xfrm>
          <a:prstGeom prst="rect">
            <a:avLst/>
          </a:prstGeom>
          <a:noFill/>
        </p:spPr>
      </p:pic>
      <p:grpSp>
        <p:nvGrpSpPr>
          <p:cNvPr id="2" name="그룹 1"/>
          <p:cNvGrpSpPr/>
          <p:nvPr/>
        </p:nvGrpSpPr>
        <p:grpSpPr>
          <a:xfrm>
            <a:off x="323528" y="908720"/>
            <a:ext cx="8496944" cy="1728192"/>
            <a:chOff x="323528" y="908720"/>
            <a:chExt cx="8496944" cy="172819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323528" y="1052736"/>
              <a:ext cx="8496944" cy="1584176"/>
            </a:xfrm>
            <a:prstGeom prst="roundRect">
              <a:avLst>
                <a:gd name="adj" fmla="val 3114"/>
              </a:avLst>
            </a:prstGeom>
            <a:gradFill flip="none" rotWithShape="1">
              <a:gsLst>
                <a:gs pos="13000">
                  <a:srgbClr val="2BAEA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clear">
              <a:bevelT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pic>
          <p:nvPicPr>
            <p:cNvPr id="9" name="그림 8" descr="Untitled-2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560" y="1567535"/>
              <a:ext cx="381472" cy="360040"/>
            </a:xfrm>
            <a:prstGeom prst="rect">
              <a:avLst/>
            </a:prstGeom>
          </p:spPr>
        </p:pic>
        <p:pic>
          <p:nvPicPr>
            <p:cNvPr id="10" name="그림 9" descr="버튼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5536" y="908720"/>
              <a:ext cx="2191547" cy="50405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39552" y="99831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>
                  <a:solidFill>
                    <a:schemeClr val="bg1"/>
                  </a:solidFill>
                  <a:effectLst>
                    <a:outerShdw blurRad="228600" dir="5940000" algn="tl" rotWithShape="0">
                      <a:prstClr val="black">
                        <a:alpha val="47000"/>
                      </a:prst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타켓층</a:t>
              </a:r>
              <a:endParaRPr lang="ko-KR" altLang="en-US" sz="1400" dirty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3608" y="1567535"/>
              <a:ext cx="74168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짧은 플레이 시간으로 잠깐씩 여유시간 동안 즐길 수 있다는 점을 특징으로 삼아</a:t>
              </a:r>
              <a:r>
                <a:rPr lang="en-US" altLang="ko-KR" sz="1600" dirty="0" smtClean="0"/>
                <a:t> 10</a:t>
              </a:r>
              <a:r>
                <a:rPr lang="ko-KR" altLang="en-US" sz="1600" dirty="0" smtClean="0"/>
                <a:t>대 중반 </a:t>
              </a:r>
              <a:r>
                <a:rPr lang="en-US" altLang="ko-KR" sz="1600" dirty="0" smtClean="0"/>
                <a:t>~ 20</a:t>
              </a:r>
              <a:r>
                <a:rPr lang="ko-KR" altLang="en-US" sz="1600" dirty="0" smtClean="0"/>
                <a:t>대 중반의 학생들을 주요타깃으로 정하였습니다</a:t>
              </a:r>
              <a:r>
                <a:rPr lang="en-US" altLang="ko-KR" sz="1600" dirty="0" smtClean="0"/>
                <a:t>.</a:t>
              </a:r>
              <a:endParaRPr lang="ko-KR" altLang="en-US" sz="1600" dirty="0" smtClean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타이틀바텍스트없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9286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776" y="27823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핵심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기능</a:t>
            </a:r>
            <a:endParaRPr lang="ko-KR" altLang="en-US" dirty="0">
              <a:solidFill>
                <a:schemeClr val="bg1"/>
              </a:solidFill>
              <a:effectLst>
                <a:outerShdw blurRad="228600" dir="5940000" algn="tl" rotWithShape="0">
                  <a:prstClr val="black">
                    <a:alpha val="47000"/>
                  </a:prst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3528" y="1002330"/>
            <a:ext cx="8496944" cy="5739038"/>
          </a:xfrm>
          <a:prstGeom prst="roundRect">
            <a:avLst>
              <a:gd name="adj" fmla="val 3114"/>
            </a:avLst>
          </a:prstGeom>
          <a:gradFill flip="none" rotWithShape="1">
            <a:gsLst>
              <a:gs pos="13000">
                <a:srgbClr val="2BAEAB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clear"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7" name="그림 26" descr="버튼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1098" y="786306"/>
            <a:ext cx="2410702" cy="55446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14692" y="885712"/>
            <a:ext cx="1380506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핵심 기능 소개</a:t>
            </a:r>
            <a:endParaRPr lang="ko-KR" altLang="en-US" sz="1400" dirty="0">
              <a:solidFill>
                <a:schemeClr val="bg1"/>
              </a:solidFill>
              <a:effectLst>
                <a:outerShdw blurRad="228600" dir="5940000" algn="tl" rotWithShape="0">
                  <a:prstClr val="black">
                    <a:alpha val="47000"/>
                  </a:prst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3608" y="342900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600" dirty="0" smtClean="0"/>
          </a:p>
        </p:txBody>
      </p:sp>
      <p:pic>
        <p:nvPicPr>
          <p:cNvPr id="15" name="Picture 2" descr="L:\mb 앱센터\협의회 공문\앱창작터지원협의회 로고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260648"/>
            <a:ext cx="1008112" cy="490777"/>
          </a:xfrm>
          <a:prstGeom prst="rect">
            <a:avLst/>
          </a:prstGeom>
          <a:noFill/>
        </p:spPr>
      </p:pic>
      <p:grpSp>
        <p:nvGrpSpPr>
          <p:cNvPr id="72" name="그룹 71"/>
          <p:cNvGrpSpPr/>
          <p:nvPr/>
        </p:nvGrpSpPr>
        <p:grpSpPr>
          <a:xfrm>
            <a:off x="2844000" y="489600"/>
            <a:ext cx="3672000" cy="6144045"/>
            <a:chOff x="2843808" y="476672"/>
            <a:chExt cx="3672000" cy="6144045"/>
          </a:xfrm>
        </p:grpSpPr>
        <p:pic>
          <p:nvPicPr>
            <p:cNvPr id="73" name="Picture 3" descr="C:\Users\kinmat\Desktop\AllImage\새 폴더\AllImage\Stage_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476672"/>
              <a:ext cx="3672000" cy="61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4" descr="C:\Users\kinmat\Desktop\AllImage\새 폴더\AllImage\Stage_1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231"/>
            <a:stretch/>
          </p:blipFill>
          <p:spPr bwMode="auto">
            <a:xfrm>
              <a:off x="2843808" y="3207656"/>
              <a:ext cx="3672000" cy="3413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5" descr="C:\Users\kinmat\Desktop\AllImage\새 폴더\AllImage\Stage_4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194"/>
            <a:stretch/>
          </p:blipFill>
          <p:spPr bwMode="auto">
            <a:xfrm>
              <a:off x="2843808" y="5704113"/>
              <a:ext cx="3672000" cy="906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6" descr="C:\Users\kinmat\Desktop\AllImage\새 폴더\AllImage\Stage_3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490260"/>
              <a:ext cx="3672000" cy="61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7" name="그룹 76"/>
          <p:cNvGrpSpPr/>
          <p:nvPr/>
        </p:nvGrpSpPr>
        <p:grpSpPr>
          <a:xfrm>
            <a:off x="3546429" y="4986194"/>
            <a:ext cx="2443331" cy="1041157"/>
            <a:chOff x="3962686" y="4959381"/>
            <a:chExt cx="2443331" cy="1041157"/>
          </a:xfrm>
        </p:grpSpPr>
        <p:pic>
          <p:nvPicPr>
            <p:cNvPr id="78" name="Picture 7" descr="C:\Users\kinmat\Desktop\AllImage\새 폴더\AllImage\Block_1_1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686" y="5416113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8" descr="C:\Users\kinmat\Desktop\AllImage\새 폴더\AllImage\Block_2_1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511" y="54452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11" descr="C:\Users\kinmat\Desktop\AllImage\새 폴더\AllImage\Block_3_1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455" y="54452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10" descr="C:\Users\kinmat\Desktop\AllImage\새 폴더\AllImage\Block_4_1.png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95" t="5899" r="14320" b="13508"/>
            <a:stretch/>
          </p:blipFill>
          <p:spPr bwMode="auto">
            <a:xfrm>
              <a:off x="5909622" y="5460538"/>
              <a:ext cx="496395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8" descr="C:\Users\kinmat\Desktop\AllImage\새 폴더\AllImage\Block_2_1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511" y="495938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그룹 82"/>
          <p:cNvGrpSpPr/>
          <p:nvPr/>
        </p:nvGrpSpPr>
        <p:grpSpPr>
          <a:xfrm>
            <a:off x="3059832" y="738597"/>
            <a:ext cx="920789" cy="387139"/>
            <a:chOff x="6354763" y="2393789"/>
            <a:chExt cx="1147838" cy="482600"/>
          </a:xfrm>
        </p:grpSpPr>
        <p:pic>
          <p:nvPicPr>
            <p:cNvPr id="84" name="Picture 12" descr="C:\Users\kinmat\Desktop\AllImage\새 폴더\AllImage\5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8532" y="2393789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13" descr="C:\Users\kinmat\Desktop\AllImage\새 폴더\AllImage\9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4763" y="2393789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14" descr="C:\Users\kinmat\Desktop\AllImage\새 폴더\AllImage\0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3801" y="2393789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그룹 86"/>
          <p:cNvGrpSpPr/>
          <p:nvPr/>
        </p:nvGrpSpPr>
        <p:grpSpPr>
          <a:xfrm>
            <a:off x="4283968" y="980728"/>
            <a:ext cx="797220" cy="505162"/>
            <a:chOff x="4301232" y="973156"/>
            <a:chExt cx="797220" cy="505162"/>
          </a:xfrm>
        </p:grpSpPr>
        <p:pic>
          <p:nvPicPr>
            <p:cNvPr id="88" name="Picture 15" descr="C:\Users\kinmat\Desktop\AllImage\새 폴더\AllImage\7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232" y="973156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16" descr="C:\Users\kinmat\Desktop\AllImage\새 폴더\AllImage\6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9652" y="995718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0" name="Picture 8" descr="C:\Users\kinmat\Desktop\AllImage\새 폴더\AllImage\Block_2_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085" y="5487351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그룹 90"/>
          <p:cNvGrpSpPr/>
          <p:nvPr/>
        </p:nvGrpSpPr>
        <p:grpSpPr>
          <a:xfrm>
            <a:off x="5509985" y="709908"/>
            <a:ext cx="745603" cy="414836"/>
            <a:chOff x="5466511" y="688250"/>
            <a:chExt cx="790372" cy="486816"/>
          </a:xfrm>
        </p:grpSpPr>
        <p:pic>
          <p:nvPicPr>
            <p:cNvPr id="92" name="Picture 17" descr="C:\Users\kinmat\Desktop\AllImage\새 폴더\AllImage\2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8083" y="692466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18" descr="C:\Users\kinmat\Desktop\AllImage\새 폴더\AllImage\1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511" y="688250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4" name="Picture 19" descr="C:\Users\kinmat\Desktop\AllImage\SeaLeveliii.png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76"/>
          <a:stretch/>
        </p:blipFill>
        <p:spPr bwMode="auto">
          <a:xfrm>
            <a:off x="2881970" y="4533059"/>
            <a:ext cx="3672000" cy="214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2061982" y="4342749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모든 블록은 드래그로 옮길 수 있다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33652" y="3751541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같은 모양의 블록이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개 이상 있을 시 드래그하면 얼릴 수 있다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4329544" y="4295342"/>
            <a:ext cx="907005" cy="1864883"/>
            <a:chOff x="4286070" y="4223334"/>
            <a:chExt cx="907005" cy="1864883"/>
          </a:xfrm>
        </p:grpSpPr>
        <p:pic>
          <p:nvPicPr>
            <p:cNvPr id="98" name="Picture 2" descr="C:\Users\kinmat\Desktop\AllImage\새 폴더\AllImage\Block_Freeze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0569" y="5225711"/>
              <a:ext cx="862506" cy="862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" descr="C:\Users\kinmat\Desktop\AllImage\새 폴더\AllImage\Block_Freeze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5527" y="4752933"/>
              <a:ext cx="862506" cy="862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C:\Users\kinmat\Desktop\AllImage\새 폴더\AllImage\Block_Freeze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070" y="4223334"/>
              <a:ext cx="862506" cy="862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" name="아래쪽 화살표 100"/>
          <p:cNvSpPr/>
          <p:nvPr/>
        </p:nvSpPr>
        <p:spPr>
          <a:xfrm>
            <a:off x="4637797" y="4635283"/>
            <a:ext cx="284914" cy="1173470"/>
          </a:xfrm>
          <a:prstGeom prst="downArrow">
            <a:avLst/>
          </a:prstGeom>
          <a:gradFill rotWithShape="1">
            <a:gsLst>
              <a:gs pos="0">
                <a:srgbClr val="7DA7D1">
                  <a:tint val="98000"/>
                  <a:satMod val="120000"/>
                  <a:lumMod val="110000"/>
                </a:srgbClr>
              </a:gs>
              <a:gs pos="100000">
                <a:srgbClr val="7DA7D1">
                  <a:shade val="90000"/>
                  <a:lumMod val="90000"/>
                </a:srgbClr>
              </a:gs>
            </a:gsLst>
            <a:lin ang="5400000" scaled="0"/>
          </a:gradFill>
          <a:ln>
            <a:noFill/>
          </a:ln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/>
              <a:ea typeface="굴림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08682" y="3917122"/>
            <a:ext cx="4641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블록은 얼 때 얼음조각이 나오는데 이 얼음조각들은 수위를 낮춰준다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3" name="Picture 3" descr="C:\Users\kinmat\Desktop\AllImage\새 폴더\AllImage\IceChunk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26" y="46725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kinmat\Desktop\AllImage\새 폴더\AllImage\IceChunk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26" y="455968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3" descr="C:\Users\kinmat\Desktop\AllImage\새 폴더\AllImage\IceChunk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867" y="468975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kinmat\Desktop\AllImage\새 폴더\AllImage\IceChunk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220" y="45475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167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07 L 0.00069 -0.07052 C 0.00069 -0.10151 0.04514 -0.13989 0.08125 -0.13989 L 0.16146 -0.13989 " pathEditMode="relative" rAng="5400000" ptsTypes="FfFF">
                                      <p:cBhvr>
                                        <p:cTn id="1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8" y="-69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5.20231E-7 L 0.03108 0.04277 C 0.03803 0.05179 0.04428 0.06659 0.04896 0.08347 C 0.05417 0.10266 0.05625 0.11884 0.05556 0.13202 L 0.05226 0.19191 " pathEditMode="relative" rAng="4202063" ptsTypes="FffFF">
                                      <p:cBhvr>
                                        <p:cTn id="65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7" y="9017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42775E-6 C 0.04809 0.00162 0.04306 -0.00277 0.06979 0.00624 C 0.07135 0.00763 0.07292 0.00948 0.07465 0.01041 C 0.07656 0.01156 0.07899 0.0111 0.0809 0.01249 C 0.08229 0.01341 0.08281 0.01572 0.08403 0.01688 C 0.08819 0.02127 0.08889 0.02104 0.09358 0.02312 C 0.09583 0.0259 0.0974 0.0296 0.1 0.03168 C 0.10937 0.03954 0.10069 0.02289 0.11424 0.04208 C 0.11788 0.04717 0.12535 0.05688 0.12535 0.05688 C 0.12986 0.07538 0.12361 0.05295 0.13021 0.06752 C 0.13108 0.06937 0.1309 0.07191 0.13177 0.07399 C 0.13351 0.07838 0.13802 0.08647 0.13802 0.08647 C 0.13941 0.09387 0.14115 0.10058 0.14288 0.10775 C 0.14497 0.16555 0.14444 0.13595 0.14444 0.19653 " pathEditMode="relative" ptsTypes="fffffffffffffA">
                                      <p:cBhvr>
                                        <p:cTn id="67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8 -0.00416 C -0.00486 -0.01387 -0.0224 -0.00393 -0.03438 -0.00208 C -0.04306 0.00069 -0.04566 0.00717 -0.0533 0.01064 C -0.05434 0.01202 -0.05521 0.01387 -0.0566 0.0148 C -0.05799 0.01596 -0.06007 0.01549 -0.06129 0.01688 C -0.06285 0.0185 -0.0632 0.0215 -0.06441 0.02335 C -0.06684 0.02705 -0.0724 0.03376 -0.0724 0.03376 C -0.07552 0.04671 -0.08004 0.06058 -0.08195 0.07399 C -0.08316 0.08254 -0.08507 0.09942 -0.08507 0.09942 C -0.08681 0.16416 -0.08663 0.14035 -0.08663 0.17133 " pathEditMode="relative" ptsTypes="fffffffffA">
                                      <p:cBhvr>
                                        <p:cTn id="69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1.27168E-6 C -0.04062 -0.00162 -0.05346 -0.00416 -0.09201 -0.00208 C -0.09808 0.00069 -0.10694 0.00254 -0.11267 0.00647 C -0.12395 0.0141 -0.11093 0.00786 -0.12221 0.01271 C -0.12794 0.0178 -0.13228 0.02451 -0.13801 0.02959 C -0.14253 0.03861 -0.14496 0.04624 -0.14912 0.05503 C -0.16006 0.11375 -0.15711 0.12601 -0.15711 0.20716 " pathEditMode="relative" ptsTypes="ffffffA">
                                      <p:cBhvr>
                                        <p:cTn id="71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3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3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3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3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5" grpId="1"/>
      <p:bldP spid="96" grpId="0"/>
      <p:bldP spid="96" grpId="1"/>
      <p:bldP spid="101" grpId="0" animBg="1"/>
      <p:bldP spid="101" grpId="1" animBg="1"/>
      <p:bldP spid="102" grpId="0"/>
      <p:bldP spid="10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타이틀바텍스트없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9286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776" y="27823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prstClr val="white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핵심 기능</a:t>
            </a:r>
            <a:endParaRPr lang="ko-KR" altLang="en-US" dirty="0">
              <a:solidFill>
                <a:prstClr val="white"/>
              </a:solidFill>
              <a:effectLst>
                <a:outerShdw blurRad="228600" dir="5940000" algn="tl" rotWithShape="0">
                  <a:prstClr val="black">
                    <a:alpha val="47000"/>
                  </a:prst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3528" y="1002330"/>
            <a:ext cx="8496944" cy="5739038"/>
          </a:xfrm>
          <a:prstGeom prst="roundRect">
            <a:avLst>
              <a:gd name="adj" fmla="val 3114"/>
            </a:avLst>
          </a:prstGeom>
          <a:gradFill flip="none" rotWithShape="1">
            <a:gsLst>
              <a:gs pos="13000">
                <a:srgbClr val="2BAEAB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clear"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dirty="0" smtClean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7" name="그림 26" descr="버튼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1098" y="786306"/>
            <a:ext cx="2410702" cy="55446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14692" y="885712"/>
            <a:ext cx="1380506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prstClr val="white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핵심 기능 소개</a:t>
            </a:r>
            <a:endParaRPr lang="ko-KR" altLang="en-US" sz="1400" dirty="0">
              <a:solidFill>
                <a:prstClr val="white"/>
              </a:solidFill>
              <a:effectLst>
                <a:outerShdw blurRad="228600" dir="5940000" algn="tl" rotWithShape="0">
                  <a:prstClr val="black">
                    <a:alpha val="47000"/>
                  </a:prst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5" name="Picture 2" descr="L:\mb 앱센터\협의회 공문\앱창작터지원협의회 로고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260648"/>
            <a:ext cx="1008112" cy="490777"/>
          </a:xfrm>
          <a:prstGeom prst="rect">
            <a:avLst/>
          </a:prstGeom>
          <a:noFill/>
        </p:spPr>
      </p:pic>
      <p:grpSp>
        <p:nvGrpSpPr>
          <p:cNvPr id="44" name="그룹 43"/>
          <p:cNvGrpSpPr/>
          <p:nvPr/>
        </p:nvGrpSpPr>
        <p:grpSpPr>
          <a:xfrm>
            <a:off x="2843808" y="476672"/>
            <a:ext cx="3672000" cy="6144045"/>
            <a:chOff x="2843808" y="476672"/>
            <a:chExt cx="3672000" cy="6144045"/>
          </a:xfrm>
        </p:grpSpPr>
        <p:pic>
          <p:nvPicPr>
            <p:cNvPr id="45" name="Picture 3" descr="C:\Users\kinmat\Desktop\AllImage\새 폴더\AllImage\Stage_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476672"/>
              <a:ext cx="3672000" cy="61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C:\Users\kinmat\Desktop\AllImage\새 폴더\AllImage\Stage_1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231"/>
            <a:stretch/>
          </p:blipFill>
          <p:spPr bwMode="auto">
            <a:xfrm>
              <a:off x="2843808" y="3207656"/>
              <a:ext cx="3672000" cy="3413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5" descr="C:\Users\kinmat\Desktop\AllImage\새 폴더\AllImage\Stage_4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194"/>
            <a:stretch/>
          </p:blipFill>
          <p:spPr bwMode="auto">
            <a:xfrm>
              <a:off x="2843808" y="5704113"/>
              <a:ext cx="3672000" cy="906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6" descr="C:\Users\kinmat\Desktop\AllImage\새 폴더\AllImage\Stage_3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490260"/>
              <a:ext cx="3672000" cy="61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그룹 48"/>
          <p:cNvGrpSpPr/>
          <p:nvPr/>
        </p:nvGrpSpPr>
        <p:grpSpPr>
          <a:xfrm>
            <a:off x="2987825" y="5416113"/>
            <a:ext cx="3418192" cy="584425"/>
            <a:chOff x="2987825" y="5416113"/>
            <a:chExt cx="3418192" cy="584425"/>
          </a:xfrm>
        </p:grpSpPr>
        <p:pic>
          <p:nvPicPr>
            <p:cNvPr id="50" name="Picture 7" descr="C:\Users\kinmat\Desktop\AllImage\새 폴더\AllImage\Block_1_1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686" y="5416113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8" descr="C:\Users\kinmat\Desktop\AllImage\새 폴더\AllImage\Block_2_1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4742" y="54452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0" descr="C:\Users\kinmat\Desktop\AllImage\새 폴더\AllImage\Block_4_1.png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95" t="5899" r="14320" b="13508"/>
            <a:stretch/>
          </p:blipFill>
          <p:spPr bwMode="auto">
            <a:xfrm>
              <a:off x="2987825" y="5416113"/>
              <a:ext cx="496395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0" descr="C:\Users\kinmat\Desktop\AllImage\새 폴더\AllImage\Block_4_1.png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95" t="5899" r="14320" b="13508"/>
            <a:stretch/>
          </p:blipFill>
          <p:spPr bwMode="auto">
            <a:xfrm>
              <a:off x="4459144" y="5445224"/>
              <a:ext cx="496395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8" descr="C:\Users\kinmat\Desktop\AllImage\새 폴더\AllImage\Block_2_1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511" y="54452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11" descr="C:\Users\kinmat\Desktop\AllImage\새 폴더\AllImage\Block_3_1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455" y="54452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10" descr="C:\Users\kinmat\Desktop\AllImage\새 폴더\AllImage\Block_4_1.png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95" t="5899" r="14320" b="13508"/>
            <a:stretch/>
          </p:blipFill>
          <p:spPr bwMode="auto">
            <a:xfrm>
              <a:off x="5909622" y="5460538"/>
              <a:ext cx="496395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그룹 56"/>
          <p:cNvGrpSpPr/>
          <p:nvPr/>
        </p:nvGrpSpPr>
        <p:grpSpPr>
          <a:xfrm>
            <a:off x="2987824" y="4476075"/>
            <a:ext cx="2961275" cy="1041157"/>
            <a:chOff x="3444742" y="4959381"/>
            <a:chExt cx="2961275" cy="1041157"/>
          </a:xfrm>
        </p:grpSpPr>
        <p:pic>
          <p:nvPicPr>
            <p:cNvPr id="58" name="Picture 7" descr="C:\Users\kinmat\Desktop\AllImage\새 폴더\AllImage\Block_1_1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686" y="5416113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8" descr="C:\Users\kinmat\Desktop\AllImage\새 폴더\AllImage\Block_2_1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4742" y="54452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8" descr="C:\Users\kinmat\Desktop\AllImage\새 폴더\AllImage\Block_2_1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511" y="54452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11" descr="C:\Users\kinmat\Desktop\AllImage\새 폴더\AllImage\Block_3_1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455" y="54452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0" descr="C:\Users\kinmat\Desktop\AllImage\새 폴더\AllImage\Block_4_1.png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95" t="5899" r="14320" b="13508"/>
            <a:stretch/>
          </p:blipFill>
          <p:spPr bwMode="auto">
            <a:xfrm>
              <a:off x="5909622" y="5460538"/>
              <a:ext cx="496395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8" descr="C:\Users\kinmat\Desktop\AllImage\새 폴더\AllImage\Block_2_1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511" y="495938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그룹 63"/>
          <p:cNvGrpSpPr/>
          <p:nvPr/>
        </p:nvGrpSpPr>
        <p:grpSpPr>
          <a:xfrm>
            <a:off x="3045506" y="666589"/>
            <a:ext cx="920789" cy="387139"/>
            <a:chOff x="6354763" y="2393789"/>
            <a:chExt cx="1147838" cy="482600"/>
          </a:xfrm>
        </p:grpSpPr>
        <p:pic>
          <p:nvPicPr>
            <p:cNvPr id="65" name="Picture 12" descr="C:\Users\kinmat\Desktop\AllImage\새 폴더\AllImage\5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8532" y="2393789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13" descr="C:\Users\kinmat\Desktop\AllImage\새 폴더\AllImage\9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4763" y="2393789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14" descr="C:\Users\kinmat\Desktop\AllImage\새 폴더\AllImage\0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3801" y="2393789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그룹 67"/>
          <p:cNvGrpSpPr/>
          <p:nvPr/>
        </p:nvGrpSpPr>
        <p:grpSpPr>
          <a:xfrm>
            <a:off x="4301232" y="973156"/>
            <a:ext cx="797220" cy="505162"/>
            <a:chOff x="4301232" y="973156"/>
            <a:chExt cx="797220" cy="505162"/>
          </a:xfrm>
        </p:grpSpPr>
        <p:pic>
          <p:nvPicPr>
            <p:cNvPr id="69" name="Picture 15" descr="C:\Users\kinmat\Desktop\AllImage\새 폴더\AllImage\7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232" y="973156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16" descr="C:\Users\kinmat\Desktop\AllImage\새 폴더\AllImage\6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9652" y="995718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그룹 70"/>
          <p:cNvGrpSpPr/>
          <p:nvPr/>
        </p:nvGrpSpPr>
        <p:grpSpPr>
          <a:xfrm>
            <a:off x="5466511" y="688250"/>
            <a:ext cx="745603" cy="414836"/>
            <a:chOff x="5466511" y="688250"/>
            <a:chExt cx="790372" cy="486816"/>
          </a:xfrm>
        </p:grpSpPr>
        <p:pic>
          <p:nvPicPr>
            <p:cNvPr id="107" name="Picture 17" descr="C:\Users\kinmat\Desktop\AllImage\새 폴더\AllImage\2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8083" y="692466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18" descr="C:\Users\kinmat\Desktop\AllImage\새 폴더\AllImage\1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511" y="688250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9" name="Picture 19" descr="C:\Users\kinmat\Desktop\AllImage\SeaLeveliii.png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08" t="2608" r="-7936" b="2166"/>
          <a:stretch/>
        </p:blipFill>
        <p:spPr bwMode="auto">
          <a:xfrm>
            <a:off x="2633051" y="782077"/>
            <a:ext cx="4184056" cy="582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19" descr="C:\Users\kinmat\Desktop\AllImage\SeaLeveliii.png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08" t="2608" r="-7936" b="16421"/>
          <a:stretch/>
        </p:blipFill>
        <p:spPr bwMode="auto">
          <a:xfrm>
            <a:off x="2623144" y="1664951"/>
            <a:ext cx="4184056" cy="49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TextBox 110"/>
          <p:cNvSpPr txBox="1"/>
          <p:nvPr/>
        </p:nvSpPr>
        <p:spPr>
          <a:xfrm>
            <a:off x="1305800" y="4106743"/>
            <a:ext cx="816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물이 게임화면의 끝까지 차오르게 되면 게임오버가 된다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2" descr="C:\Users\kinmat\Desktop\게임오버 사본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90260"/>
            <a:ext cx="3672000" cy="61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733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5549E-6 L -1.66667E-6 0.0742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타이틀바텍스트없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9286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776" y="27823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prstClr val="white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핵심 기능</a:t>
            </a:r>
            <a:endParaRPr lang="ko-KR" altLang="en-US" dirty="0">
              <a:solidFill>
                <a:prstClr val="white"/>
              </a:solidFill>
              <a:effectLst>
                <a:outerShdw blurRad="228600" dir="5940000" algn="tl" rotWithShape="0">
                  <a:prstClr val="black">
                    <a:alpha val="47000"/>
                  </a:prst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3528" y="1002330"/>
            <a:ext cx="8496944" cy="5739038"/>
          </a:xfrm>
          <a:prstGeom prst="roundRect">
            <a:avLst>
              <a:gd name="adj" fmla="val 3114"/>
            </a:avLst>
          </a:prstGeom>
          <a:gradFill flip="none" rotWithShape="1">
            <a:gsLst>
              <a:gs pos="13000">
                <a:srgbClr val="2BAEAB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clear"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dirty="0" smtClean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7" name="그림 26" descr="버튼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1098" y="786306"/>
            <a:ext cx="2410702" cy="55446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14692" y="885712"/>
            <a:ext cx="1380506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prstClr val="white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핵심 기능 소개</a:t>
            </a:r>
            <a:endParaRPr lang="ko-KR" altLang="en-US" sz="1400" dirty="0">
              <a:solidFill>
                <a:prstClr val="white"/>
              </a:solidFill>
              <a:effectLst>
                <a:outerShdw blurRad="228600" dir="5940000" algn="tl" rotWithShape="0">
                  <a:prstClr val="black">
                    <a:alpha val="47000"/>
                  </a:prst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5" name="Picture 2" descr="L:\mb 앱센터\협의회 공문\앱창작터지원협의회 로고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260648"/>
            <a:ext cx="1008112" cy="490777"/>
          </a:xfrm>
          <a:prstGeom prst="rect">
            <a:avLst/>
          </a:prstGeom>
          <a:noFill/>
        </p:spPr>
      </p:pic>
      <p:grpSp>
        <p:nvGrpSpPr>
          <p:cNvPr id="44" name="그룹 43"/>
          <p:cNvGrpSpPr/>
          <p:nvPr/>
        </p:nvGrpSpPr>
        <p:grpSpPr>
          <a:xfrm>
            <a:off x="2843808" y="476672"/>
            <a:ext cx="3672000" cy="6144045"/>
            <a:chOff x="2843808" y="476672"/>
            <a:chExt cx="3672000" cy="6144045"/>
          </a:xfrm>
        </p:grpSpPr>
        <p:pic>
          <p:nvPicPr>
            <p:cNvPr id="45" name="Picture 3" descr="C:\Users\kinmat\Desktop\AllImage\새 폴더\AllImage\Stage_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476672"/>
              <a:ext cx="3672000" cy="61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C:\Users\kinmat\Desktop\AllImage\새 폴더\AllImage\Stage_1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231"/>
            <a:stretch/>
          </p:blipFill>
          <p:spPr bwMode="auto">
            <a:xfrm>
              <a:off x="2843808" y="3207656"/>
              <a:ext cx="3672000" cy="3413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5" descr="C:\Users\kinmat\Desktop\AllImage\새 폴더\AllImage\Stage_4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194"/>
            <a:stretch/>
          </p:blipFill>
          <p:spPr bwMode="auto">
            <a:xfrm>
              <a:off x="2843808" y="5704113"/>
              <a:ext cx="3672000" cy="906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6" descr="C:\Users\kinmat\Desktop\AllImage\새 폴더\AllImage\Stage_3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490260"/>
              <a:ext cx="3672000" cy="61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그룹 48"/>
          <p:cNvGrpSpPr/>
          <p:nvPr/>
        </p:nvGrpSpPr>
        <p:grpSpPr>
          <a:xfrm>
            <a:off x="2971191" y="4941168"/>
            <a:ext cx="2961275" cy="1041157"/>
            <a:chOff x="3444742" y="4959381"/>
            <a:chExt cx="2961275" cy="1041157"/>
          </a:xfrm>
        </p:grpSpPr>
        <p:pic>
          <p:nvPicPr>
            <p:cNvPr id="50" name="Picture 7" descr="C:\Users\kinmat\Desktop\AllImage\새 폴더\AllImage\Block_1_1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686" y="5416113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8" descr="C:\Users\kinmat\Desktop\AllImage\새 폴더\AllImage\Block_2_1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4742" y="54452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8" descr="C:\Users\kinmat\Desktop\AllImage\새 폴더\AllImage\Block_2_1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511" y="54452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1" descr="C:\Users\kinmat\Desktop\AllImage\새 폴더\AllImage\Block_3_1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455" y="54452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0" descr="C:\Users\kinmat\Desktop\AllImage\새 폴더\AllImage\Block_4_1.png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95" t="5899" r="14320" b="13508"/>
            <a:stretch/>
          </p:blipFill>
          <p:spPr bwMode="auto">
            <a:xfrm>
              <a:off x="5909622" y="5460538"/>
              <a:ext cx="496395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8" descr="C:\Users\kinmat\Desktop\AllImage\새 폴더\AllImage\Block_2_1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511" y="495938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그룹 55"/>
          <p:cNvGrpSpPr/>
          <p:nvPr/>
        </p:nvGrpSpPr>
        <p:grpSpPr>
          <a:xfrm>
            <a:off x="3045506" y="666589"/>
            <a:ext cx="920789" cy="387139"/>
            <a:chOff x="6354763" y="2393789"/>
            <a:chExt cx="1147838" cy="482600"/>
          </a:xfrm>
        </p:grpSpPr>
        <p:pic>
          <p:nvPicPr>
            <p:cNvPr id="57" name="Picture 12" descr="C:\Users\kinmat\Desktop\AllImage\새 폴더\AllImage\5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8532" y="2393789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13" descr="C:\Users\kinmat\Desktop\AllImage\새 폴더\AllImage\9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4763" y="2393789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14" descr="C:\Users\kinmat\Desktop\AllImage\새 폴더\AllImage\0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3801" y="2393789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그룹 59"/>
          <p:cNvGrpSpPr/>
          <p:nvPr/>
        </p:nvGrpSpPr>
        <p:grpSpPr>
          <a:xfrm>
            <a:off x="5466511" y="688250"/>
            <a:ext cx="745603" cy="414836"/>
            <a:chOff x="5466511" y="688250"/>
            <a:chExt cx="790372" cy="486816"/>
          </a:xfrm>
        </p:grpSpPr>
        <p:pic>
          <p:nvPicPr>
            <p:cNvPr id="61" name="Picture 17" descr="C:\Users\kinmat\Desktop\AllImage\새 폴더\AllImage\2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8083" y="692466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8" descr="C:\Users\kinmat\Desktop\AllImage\새 폴더\AllImage\1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511" y="688250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3" name="Picture 19" descr="C:\Users\kinmat\Desktop\AllImage\SeaLeveliii.pn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32" t="3143" r="-7112" b="34641"/>
          <a:stretch/>
        </p:blipFill>
        <p:spPr bwMode="auto">
          <a:xfrm>
            <a:off x="2602294" y="2794490"/>
            <a:ext cx="4184056" cy="380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Users\kinmat\Desktop\AllImage\새 폴더\AllImage\0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408" y="957478"/>
            <a:ext cx="558800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3" descr="C:\Users\kinmat\Desktop\AllImage\새 폴더\AllImage\1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408" y="957478"/>
            <a:ext cx="558800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C:\Users\kinmat\Desktop\AllImage\새 폴더\AllImage\2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120" y="962922"/>
            <a:ext cx="558800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369429" y="4136256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제한시간 동안 물이 모두 차오르지 않도록 막으면 게임이 </a:t>
            </a: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클리어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된다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2843807" y="462969"/>
            <a:ext cx="3672001" cy="6120000"/>
            <a:chOff x="2843807" y="462969"/>
            <a:chExt cx="3672001" cy="6120000"/>
          </a:xfrm>
        </p:grpSpPr>
        <p:pic>
          <p:nvPicPr>
            <p:cNvPr id="69" name="Picture 2" descr="C:\Users\kinmat\Desktop\클리어 사본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7" y="462969"/>
              <a:ext cx="3672001" cy="61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0" name="그룹 69"/>
            <p:cNvGrpSpPr/>
            <p:nvPr/>
          </p:nvGrpSpPr>
          <p:grpSpPr>
            <a:xfrm>
              <a:off x="3309886" y="2313604"/>
              <a:ext cx="2822201" cy="974942"/>
              <a:chOff x="3958358" y="2553190"/>
              <a:chExt cx="1397000" cy="482600"/>
            </a:xfrm>
          </p:grpSpPr>
          <p:pic>
            <p:nvPicPr>
              <p:cNvPr id="71" name="Picture 3" descr="C:\Users\kinmat\Desktop\AllImage\0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37758" y="2553190"/>
                <a:ext cx="558800" cy="482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" name="Picture 4" descr="C:\Users\kinmat\Desktop\AllImage\6.png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8358" y="2553190"/>
                <a:ext cx="558800" cy="482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3" descr="C:\Users\kinmat\Desktop\AllImage\0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7158" y="2553190"/>
                <a:ext cx="558800" cy="482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3" descr="C:\Users\kinmat\Desktop\AllImage\0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6558" y="2553190"/>
                <a:ext cx="558800" cy="482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448285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타이틀바텍스트없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9286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776" y="278232"/>
            <a:ext cx="497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작품소개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 err="1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시놉시스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 및 프로젝트 </a:t>
            </a:r>
            <a:r>
              <a:rPr lang="ko-KR" altLang="en-US" dirty="0" err="1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컨셉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캐릭터</a:t>
            </a:r>
            <a:endParaRPr lang="ko-KR" altLang="en-US" dirty="0">
              <a:solidFill>
                <a:schemeClr val="bg1"/>
              </a:solidFill>
              <a:effectLst>
                <a:outerShdw blurRad="228600" dir="5940000" algn="tl" rotWithShape="0">
                  <a:prstClr val="black">
                    <a:alpha val="47000"/>
                  </a:prst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5" name="Picture 2" descr="L:\mb 앱센터\협의회 공문\앱창작터지원협의회 로고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260648"/>
            <a:ext cx="1008112" cy="490777"/>
          </a:xfrm>
          <a:prstGeom prst="rect">
            <a:avLst/>
          </a:prstGeom>
          <a:noFill/>
        </p:spPr>
      </p:pic>
      <p:grpSp>
        <p:nvGrpSpPr>
          <p:cNvPr id="2" name="그룹 1"/>
          <p:cNvGrpSpPr/>
          <p:nvPr/>
        </p:nvGrpSpPr>
        <p:grpSpPr>
          <a:xfrm>
            <a:off x="323528" y="908720"/>
            <a:ext cx="8496944" cy="3024336"/>
            <a:chOff x="323528" y="908720"/>
            <a:chExt cx="8496944" cy="30243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323528" y="1052736"/>
              <a:ext cx="8496944" cy="2880320"/>
            </a:xfrm>
            <a:prstGeom prst="roundRect">
              <a:avLst>
                <a:gd name="adj" fmla="val 3114"/>
              </a:avLst>
            </a:prstGeom>
            <a:gradFill flip="none" rotWithShape="1">
              <a:gsLst>
                <a:gs pos="13000">
                  <a:srgbClr val="2BAEA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clear">
              <a:bevelT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pic>
          <p:nvPicPr>
            <p:cNvPr id="10" name="그림 9" descr="버튼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536" y="908720"/>
              <a:ext cx="2191547" cy="50405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39552" y="998312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effectLst>
                    <a:outerShdw blurRad="228600" dir="5940000" algn="tl" rotWithShape="0">
                      <a:prstClr val="black">
                        <a:alpha val="47000"/>
                      </a:prst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핵심이미지</a:t>
              </a:r>
              <a:endParaRPr lang="ko-KR" altLang="en-US" sz="1400" dirty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1029" name="Picture 5" descr="C:\cocos2d\HelloWorld\Resources\Block_1_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8468" y="1528185"/>
              <a:ext cx="8128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cocos2d\HelloWorld\Resources\Block_1_Angry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032" y="1528185"/>
              <a:ext cx="8128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cocos2d\HelloWorld\Resources\Block_1_Freez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1528185"/>
              <a:ext cx="8128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:\cocos2d\HelloWorld\Resources\Block_2_1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3254" y="1546658"/>
              <a:ext cx="738909" cy="738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C:\cocos2d\HelloWorld\Resources\Block_2_Angry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6638" y="1546658"/>
              <a:ext cx="738909" cy="738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:\cocos2d\HelloWorld\Resources\Block_2_Freeze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5798" y="1546658"/>
              <a:ext cx="738909" cy="738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C:\cocos2d\HelloWorld\Resources\Block_3_1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2400" y="2487613"/>
              <a:ext cx="8128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C:\cocos2d\HelloWorld\Resources\Block_3_Angry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032" y="2487613"/>
              <a:ext cx="8128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C:\cocos2d\HelloWorld\Resources\Block_3_Freeze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120" y="2487613"/>
              <a:ext cx="8128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C:\cocos2d\HelloWorld\Resources\Block_4_1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7615" y="2552847"/>
              <a:ext cx="811378" cy="81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C:\cocos2d\HelloWorld\Resources\Block_4_Freeze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7335" y="2552847"/>
              <a:ext cx="811378" cy="81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1" name="Picture 17" descr="C:\cocos2d\HelloWorld\Resources\Block_4_Angry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0403" y="2552847"/>
              <a:ext cx="811378" cy="81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323528" y="4005064"/>
            <a:ext cx="8496944" cy="2520280"/>
            <a:chOff x="323528" y="4005064"/>
            <a:chExt cx="8496944" cy="2520280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23528" y="4149080"/>
              <a:ext cx="8496944" cy="2376264"/>
            </a:xfrm>
            <a:prstGeom prst="roundRect">
              <a:avLst>
                <a:gd name="adj" fmla="val 3114"/>
              </a:avLst>
            </a:prstGeom>
            <a:gradFill flip="none" rotWithShape="1">
              <a:gsLst>
                <a:gs pos="13000">
                  <a:srgbClr val="2BAEA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clear">
              <a:bevelT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pic>
          <p:nvPicPr>
            <p:cNvPr id="27" name="그림 26" descr="버튼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536" y="4005064"/>
              <a:ext cx="2191547" cy="504056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539552" y="4094656"/>
              <a:ext cx="1500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>
                  <a:solidFill>
                    <a:schemeClr val="bg1"/>
                  </a:solidFill>
                  <a:effectLst>
                    <a:outerShdw blurRad="228600" dir="5940000" algn="tl" rotWithShape="0">
                      <a:prstClr val="black">
                        <a:alpha val="47000"/>
                      </a:prst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메인설정</a:t>
              </a:r>
              <a:r>
                <a:rPr lang="ko-KR" altLang="en-US" sz="1400" dirty="0" smtClean="0">
                  <a:solidFill>
                    <a:schemeClr val="bg1"/>
                  </a:solidFill>
                  <a:effectLst>
                    <a:outerShdw blurRad="228600" dir="5940000" algn="tl" rotWithShape="0">
                      <a:prstClr val="black">
                        <a:alpha val="47000"/>
                      </a:prst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 이미지</a:t>
              </a:r>
              <a:endParaRPr lang="ko-KR" altLang="en-US" sz="1400" dirty="0">
                <a:solidFill>
                  <a:schemeClr val="bg1"/>
                </a:solidFill>
                <a:effectLst>
                  <a:outerShdw blurRad="228600" dir="5940000" algn="tl" rotWithShape="0">
                    <a:prstClr val="black">
                      <a:alpha val="47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29" name="Picture 18" descr="C:\cocos2d\HelloWorld\Resources\Loading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51" y="4478019"/>
              <a:ext cx="1141986" cy="1903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D:\Cocos2d\cocos2d\HelloWorld\Resources\Sled_1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086" y="4767355"/>
              <a:ext cx="2214002" cy="110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Cocos2d\cocos2d\HelloWorld\Resources\Title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219" y="4729478"/>
              <a:ext cx="1902133" cy="1141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9223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490</Words>
  <Application>Microsoft Office PowerPoint</Application>
  <PresentationFormat>화면 슬라이드 쇼(4:3)</PresentationFormat>
  <Paragraphs>65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Hyoh</dc:creator>
  <cp:lastModifiedBy>StarryStudio</cp:lastModifiedBy>
  <cp:revision>45</cp:revision>
  <cp:lastPrinted>2010-10-01T01:48:28Z</cp:lastPrinted>
  <dcterms:created xsi:type="dcterms:W3CDTF">2010-08-09T08:53:20Z</dcterms:created>
  <dcterms:modified xsi:type="dcterms:W3CDTF">2012-11-08T06:46:26Z</dcterms:modified>
</cp:coreProperties>
</file>