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1" autoAdjust="0"/>
    <p:restoredTop sz="93836" autoAdjust="0"/>
  </p:normalViewPr>
  <p:slideViewPr>
    <p:cSldViewPr>
      <p:cViewPr>
        <p:scale>
          <a:sx n="50" d="100"/>
          <a:sy n="50" d="100"/>
        </p:scale>
        <p:origin x="-1950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AFE39-3C65-4564-A241-A0F46FFFBA5B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8FBBD-5232-4321-A9CB-E51440BFA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8FBBD-5232-4321-A9CB-E51440BFA1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2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애니팡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캔디팡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플라이트</a:t>
            </a:r>
            <a:r>
              <a:rPr lang="ko-KR" altLang="en-US" dirty="0" smtClean="0"/>
              <a:t> 이미지와 수익 그래프 또는</a:t>
            </a:r>
            <a:endParaRPr lang="en-US" altLang="ko-KR" dirty="0" smtClean="0"/>
          </a:p>
          <a:p>
            <a:r>
              <a:rPr lang="ko-KR" altLang="en-US" dirty="0" smtClean="0"/>
              <a:t>사용자 수 그래프를 보여준 뒤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저희는 이와 같이 성공적인 결과를 낸 게임들을 조사해본 결과 유저에게 시간과 편의성을 팔자는 결과를 도출하게 되었습니다</a:t>
            </a:r>
            <a:r>
              <a:rPr lang="en-US" altLang="ko-KR" dirty="0" smtClean="0"/>
              <a:t>.”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8FBBD-5232-4321-A9CB-E51440BFA1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90000"/>
                <a:hueMod val="100000"/>
                <a:satMod val="130000"/>
                <a:lumMod val="95000"/>
                <a:lumOff val="5000"/>
              </a:schemeClr>
            </a:gs>
            <a:gs pos="71000">
              <a:srgbClr val="4BA7D4">
                <a:lumMod val="75000"/>
                <a:lumOff val="25000"/>
              </a:srgbClr>
            </a:gs>
            <a:gs pos="49000">
              <a:srgbClr val="3494C8">
                <a:lumMod val="85000"/>
                <a:lumOff val="15000"/>
              </a:srgbClr>
            </a:gs>
            <a:gs pos="89000">
              <a:schemeClr val="bg2">
                <a:tint val="96000"/>
                <a:shade val="100000"/>
                <a:hueMod val="96000"/>
                <a:satMod val="140000"/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8844-EDDB-477F-B383-90E4E54607DC}" type="datetimeFigureOut">
              <a:rPr lang="ko-KR" altLang="en-US" smtClean="0"/>
              <a:t>2012-10-24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F441-83B2-42C3-833E-B00DC9C8E3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nmat\Desktop\AllImage\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" y="0"/>
            <a:ext cx="91683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inmat\Desktop\ㅣ,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91" y="1412776"/>
            <a:ext cx="7116217" cy="426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inmat\Desktop\ㅣ,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40" y="5445224"/>
            <a:ext cx="1959156" cy="1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8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1.11111E-6 L 0.38125 0.36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1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8" y="675724"/>
            <a:ext cx="7125113" cy="924475"/>
          </a:xfrm>
        </p:spPr>
        <p:txBody>
          <a:bodyPr/>
          <a:lstStyle/>
          <a:p>
            <a:r>
              <a:rPr lang="ko-KR" altLang="en-US" sz="4500" dirty="0" smtClean="0">
                <a:latin typeface="맑은 고딕" pitchFamily="50" charset="-127"/>
                <a:ea typeface="맑은 고딕" pitchFamily="50" charset="-127"/>
              </a:rPr>
              <a:t>제목</a:t>
            </a:r>
            <a:endParaRPr lang="ko-KR" altLang="en-US" sz="4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저희 게임의 제목은 </a:t>
            </a:r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en-US" altLang="ko-K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IcEscape</a:t>
            </a:r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아이스케이프</a:t>
            </a:r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)’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IcEscape</a:t>
            </a:r>
            <a:r>
              <a:rPr lang="en-US" altLang="ko-KR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는 얼음을 뜻하는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‘Ice’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+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탈출을 뜻하는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‘Escape’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 합쳐 만들어지게 되었습니다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저희 게임은 지구온난화에 의해 일어나는 문제를 배경으로 하고 있습니다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지구온난화는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여러가지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문제를 야기하고 있습니다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그 중에서 저희는 극지방 동물들의 멸종위기를 집중적으로 표현하고 있습니다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저희는 극지방 동물들이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온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난화에서 탈출한다는 뜻에서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IcEscape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를 제목으로 정하게 되었습니다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" y="733003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C:\Users\kinmat\Desktop\ㅣ,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40" y="5445224"/>
            <a:ext cx="1959156" cy="1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045953" y="773317"/>
            <a:ext cx="5196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4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5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7367" y="675724"/>
            <a:ext cx="7125113" cy="924475"/>
          </a:xfrm>
        </p:spPr>
        <p:txBody>
          <a:bodyPr/>
          <a:lstStyle/>
          <a:p>
            <a:r>
              <a:rPr lang="ko-KR" altLang="en-US" sz="4500" dirty="0" smtClean="0"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ko-KR" altLang="en-US" sz="4500" dirty="0">
                <a:latin typeface="맑은 고딕" pitchFamily="50" charset="-127"/>
                <a:ea typeface="맑은 고딕" pitchFamily="50" charset="-127"/>
              </a:rPr>
              <a:t>징</a:t>
            </a:r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" y="733003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45953" y="773317"/>
            <a:ext cx="5196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4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Picture 2" descr="C:\Users\kinmat\Desktop\ㅣ,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40" y="5445224"/>
            <a:ext cx="1959156" cy="1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247752" y="1824832"/>
            <a:ext cx="3836416" cy="3836416"/>
            <a:chOff x="2319760" y="1896840"/>
            <a:chExt cx="3836416" cy="3836416"/>
          </a:xfrm>
        </p:grpSpPr>
        <p:grpSp>
          <p:nvGrpSpPr>
            <p:cNvPr id="30" name="그룹 29"/>
            <p:cNvGrpSpPr/>
            <p:nvPr/>
          </p:nvGrpSpPr>
          <p:grpSpPr>
            <a:xfrm>
              <a:off x="2531369" y="2108168"/>
              <a:ext cx="3413760" cy="3413760"/>
              <a:chOff x="1270812" y="264159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32" name="원형 31"/>
              <p:cNvSpPr/>
              <p:nvPr/>
            </p:nvSpPr>
            <p:spPr>
              <a:xfrm>
                <a:off x="1270812" y="264159"/>
                <a:ext cx="3413760" cy="3413760"/>
              </a:xfrm>
              <a:prstGeom prst="pie">
                <a:avLst>
                  <a:gd name="adj1" fmla="val 9000000"/>
                  <a:gd name="adj2" fmla="val 16200000"/>
                </a:avLst>
              </a:prstGeom>
              <a:solidFill>
                <a:srgbClr val="009BCC"/>
              </a:soli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원형 4"/>
              <p:cNvSpPr/>
              <p:nvPr/>
            </p:nvSpPr>
            <p:spPr>
              <a:xfrm>
                <a:off x="1666239" y="987552"/>
                <a:ext cx="1219200" cy="10160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kern="1200" dirty="0" smtClean="0"/>
                  <a:t>간단한</a:t>
                </a:r>
                <a:r>
                  <a:rPr lang="en-US" altLang="ko-KR" sz="1600" kern="1200" dirty="0" smtClean="0"/>
                  <a:t/>
                </a:r>
                <a:br>
                  <a:rPr lang="en-US" altLang="ko-KR" sz="1600" kern="1200" dirty="0" smtClean="0"/>
                </a:br>
                <a:r>
                  <a:rPr lang="ko-KR" altLang="en-US" sz="1600" kern="1200" dirty="0" smtClean="0"/>
                  <a:t>게임 방법</a:t>
                </a:r>
                <a:endParaRPr lang="ko-KR" altLang="en-US" sz="1600" kern="1200" dirty="0"/>
              </a:p>
            </p:txBody>
          </p:sp>
        </p:grpSp>
        <p:sp>
          <p:nvSpPr>
            <p:cNvPr id="31" name="원형 화살표 30"/>
            <p:cNvSpPr/>
            <p:nvPr/>
          </p:nvSpPr>
          <p:spPr>
            <a:xfrm>
              <a:off x="2319760" y="1896840"/>
              <a:ext cx="3836416" cy="3836416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" name="그룹 4"/>
          <p:cNvGrpSpPr/>
          <p:nvPr/>
        </p:nvGrpSpPr>
        <p:grpSpPr>
          <a:xfrm>
            <a:off x="2411760" y="1844824"/>
            <a:ext cx="3836416" cy="3836416"/>
            <a:chOff x="2319760" y="1896840"/>
            <a:chExt cx="3836416" cy="3836416"/>
          </a:xfrm>
        </p:grpSpPr>
        <p:grpSp>
          <p:nvGrpSpPr>
            <p:cNvPr id="34" name="그룹 33"/>
            <p:cNvGrpSpPr/>
            <p:nvPr/>
          </p:nvGrpSpPr>
          <p:grpSpPr>
            <a:xfrm>
              <a:off x="2530807" y="2108168"/>
              <a:ext cx="3413760" cy="3413760"/>
              <a:chOff x="1411427" y="264159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36" name="원형 35"/>
              <p:cNvSpPr/>
              <p:nvPr/>
            </p:nvSpPr>
            <p:spPr>
              <a:xfrm>
                <a:off x="1411427" y="264159"/>
                <a:ext cx="3413760" cy="3413760"/>
              </a:xfrm>
              <a:prstGeom prst="pie">
                <a:avLst>
                  <a:gd name="adj1" fmla="val 16200000"/>
                  <a:gd name="adj2" fmla="val 1800000"/>
                </a:avLst>
              </a:prstGeom>
              <a:solidFill>
                <a:srgbClr val="009BCC"/>
              </a:soli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원형 4"/>
              <p:cNvSpPr/>
              <p:nvPr/>
            </p:nvSpPr>
            <p:spPr>
              <a:xfrm>
                <a:off x="3210560" y="987552"/>
                <a:ext cx="1219200" cy="10160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kern="1200" dirty="0" smtClean="0"/>
                  <a:t>색다른</a:t>
                </a:r>
                <a:r>
                  <a:rPr lang="en-US" altLang="ko-KR" sz="1600" kern="1200" dirty="0" smtClean="0"/>
                  <a:t/>
                </a:r>
                <a:br>
                  <a:rPr lang="en-US" altLang="ko-KR" sz="1600" kern="1200" dirty="0" smtClean="0"/>
                </a:br>
                <a:r>
                  <a:rPr lang="ko-KR" altLang="en-US" sz="1600" kern="1200" dirty="0" smtClean="0"/>
                  <a:t>게임 방법</a:t>
                </a:r>
                <a:endParaRPr lang="ko-KR" altLang="en-US" sz="1600" kern="1200" dirty="0"/>
              </a:p>
            </p:txBody>
          </p:sp>
        </p:grpSp>
        <p:sp>
          <p:nvSpPr>
            <p:cNvPr id="35" name="원형 화살표 34"/>
            <p:cNvSpPr/>
            <p:nvPr/>
          </p:nvSpPr>
          <p:spPr>
            <a:xfrm>
              <a:off x="2319760" y="1896840"/>
              <a:ext cx="3836416" cy="3836416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7" name="그룹 6"/>
          <p:cNvGrpSpPr/>
          <p:nvPr/>
        </p:nvGrpSpPr>
        <p:grpSpPr>
          <a:xfrm>
            <a:off x="2319760" y="1968848"/>
            <a:ext cx="3836416" cy="3836416"/>
            <a:chOff x="2319760" y="1896840"/>
            <a:chExt cx="3836416" cy="3836416"/>
          </a:xfrm>
        </p:grpSpPr>
        <p:grpSp>
          <p:nvGrpSpPr>
            <p:cNvPr id="38" name="그룹 37"/>
            <p:cNvGrpSpPr/>
            <p:nvPr/>
          </p:nvGrpSpPr>
          <p:grpSpPr>
            <a:xfrm>
              <a:off x="2531087" y="2108383"/>
              <a:ext cx="3413760" cy="3413760"/>
              <a:chOff x="1341119" y="386079"/>
              <a:chExt cx="3413760" cy="3413760"/>
            </a:xfrm>
            <a:scene3d>
              <a:camera prst="orthographicFront"/>
              <a:lightRig rig="flat" dir="t"/>
            </a:scene3d>
          </p:grpSpPr>
          <p:sp>
            <p:nvSpPr>
              <p:cNvPr id="40" name="원형 39"/>
              <p:cNvSpPr/>
              <p:nvPr/>
            </p:nvSpPr>
            <p:spPr>
              <a:xfrm>
                <a:off x="1341119" y="386079"/>
                <a:ext cx="3413760" cy="3413760"/>
              </a:xfrm>
              <a:prstGeom prst="pie">
                <a:avLst>
                  <a:gd name="adj1" fmla="val 1800000"/>
                  <a:gd name="adj2" fmla="val 9000000"/>
                </a:avLst>
              </a:prstGeom>
              <a:solidFill>
                <a:srgbClr val="009BCC"/>
              </a:solidFill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원형 4"/>
              <p:cNvSpPr/>
              <p:nvPr/>
            </p:nvSpPr>
            <p:spPr>
              <a:xfrm>
                <a:off x="2153920" y="2600960"/>
                <a:ext cx="1828800" cy="89408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kern="1200" dirty="0" smtClean="0"/>
                  <a:t>귀엽고 </a:t>
                </a:r>
                <a:r>
                  <a:rPr lang="en-US" altLang="ko-KR" sz="1600" kern="1200" dirty="0" smtClean="0"/>
                  <a:t/>
                </a:r>
                <a:br>
                  <a:rPr lang="en-US" altLang="ko-KR" sz="1600" kern="1200" dirty="0" smtClean="0"/>
                </a:br>
                <a:r>
                  <a:rPr lang="ko-KR" altLang="en-US" sz="1600" kern="1200" dirty="0" smtClean="0"/>
                  <a:t>아기자기한 </a:t>
                </a:r>
                <a:endParaRPr lang="en-US" altLang="ko-KR" sz="1600" kern="1200" dirty="0" smtClean="0"/>
              </a:p>
              <a:p>
                <a:pPr lvl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600" kern="1200" dirty="0" smtClean="0"/>
                  <a:t>그래픽</a:t>
                </a:r>
                <a:endParaRPr lang="ko-KR" altLang="en-US" sz="1600" kern="1200" dirty="0"/>
              </a:p>
            </p:txBody>
          </p:sp>
        </p:grpSp>
        <p:sp>
          <p:nvSpPr>
            <p:cNvPr id="39" name="원형 화살표 38"/>
            <p:cNvSpPr/>
            <p:nvPr/>
          </p:nvSpPr>
          <p:spPr>
            <a:xfrm>
              <a:off x="2319760" y="1896840"/>
              <a:ext cx="3836416" cy="3836416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cene3d>
              <a:camera prst="orthographicFront"/>
              <a:lightRig rig="flat" dir="t"/>
            </a:scene3d>
            <a:sp3d z="127000" prstMaterial="plastic">
              <a:bevelT w="50800" h="50800"/>
              <a:bevelB w="25400" h="25400" prst="angle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63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5359" y="675724"/>
            <a:ext cx="7125113" cy="924475"/>
          </a:xfrm>
        </p:spPr>
        <p:txBody>
          <a:bodyPr/>
          <a:lstStyle/>
          <a:p>
            <a:r>
              <a:rPr lang="ko-KR" altLang="en-US" sz="4500" dirty="0" smtClean="0">
                <a:latin typeface="맑은 고딕" pitchFamily="50" charset="-127"/>
                <a:ea typeface="맑은 고딕" pitchFamily="50" charset="-127"/>
              </a:rPr>
              <a:t>주요 서비스 기능</a:t>
            </a:r>
            <a:endParaRPr lang="ko-KR" altLang="en-US" sz="45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" y="733003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5953" y="773317"/>
            <a:ext cx="5196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4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Users\kinmat\Desktop\ㅣ,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40" y="5445224"/>
            <a:ext cx="1959156" cy="1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2843808" y="476672"/>
            <a:ext cx="3672000" cy="6144045"/>
            <a:chOff x="2843808" y="476672"/>
            <a:chExt cx="3672000" cy="6144045"/>
          </a:xfrm>
        </p:grpSpPr>
        <p:pic>
          <p:nvPicPr>
            <p:cNvPr id="1027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2987825" y="5416113"/>
            <a:ext cx="3418192" cy="584425"/>
            <a:chOff x="2987825" y="5416113"/>
            <a:chExt cx="3418192" cy="584425"/>
          </a:xfrm>
        </p:grpSpPr>
        <p:pic>
          <p:nvPicPr>
            <p:cNvPr id="1031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2987825" y="5416113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4459144" y="5445224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2987824" y="4476075"/>
            <a:ext cx="2961275" cy="1041157"/>
            <a:chOff x="3444742" y="4959381"/>
            <a:chExt cx="2961275" cy="1041157"/>
          </a:xfrm>
        </p:grpSpPr>
        <p:pic>
          <p:nvPicPr>
            <p:cNvPr id="64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/>
          <p:cNvGrpSpPr/>
          <p:nvPr/>
        </p:nvGrpSpPr>
        <p:grpSpPr>
          <a:xfrm>
            <a:off x="3045506" y="666589"/>
            <a:ext cx="920789" cy="387139"/>
            <a:chOff x="6354763" y="2393789"/>
            <a:chExt cx="1147838" cy="482600"/>
          </a:xfrm>
        </p:grpSpPr>
        <p:pic>
          <p:nvPicPr>
            <p:cNvPr id="1036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4301232" y="973156"/>
            <a:ext cx="797220" cy="505162"/>
            <a:chOff x="4301232" y="973156"/>
            <a:chExt cx="797220" cy="505162"/>
          </a:xfrm>
        </p:grpSpPr>
        <p:pic>
          <p:nvPicPr>
            <p:cNvPr id="1039" name="Picture 15" descr="C:\Users\kinmat\Desktop\AllImage\새 폴더\AllImage\7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232" y="97315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C:\Users\kinmat\Desktop\AllImage\새 폴더\AllImage\6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652" y="995718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5466511" y="688250"/>
            <a:ext cx="745603" cy="414836"/>
            <a:chOff x="5466511" y="688250"/>
            <a:chExt cx="790372" cy="486816"/>
          </a:xfrm>
        </p:grpSpPr>
        <p:pic>
          <p:nvPicPr>
            <p:cNvPr id="1041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2238716" y="490260"/>
            <a:ext cx="1723970" cy="2146652"/>
            <a:chOff x="2238716" y="490260"/>
            <a:chExt cx="1723970" cy="2146652"/>
          </a:xfrm>
        </p:grpSpPr>
        <p:sp>
          <p:nvSpPr>
            <p:cNvPr id="21" name="설명선 2 20"/>
            <p:cNvSpPr/>
            <p:nvPr/>
          </p:nvSpPr>
          <p:spPr>
            <a:xfrm>
              <a:off x="2843808" y="490260"/>
              <a:ext cx="1118878" cy="612826"/>
            </a:xfrm>
            <a:prstGeom prst="borderCallout2">
              <a:avLst>
                <a:gd name="adj1" fmla="val 101645"/>
                <a:gd name="adj2" fmla="val 48745"/>
                <a:gd name="adj3" fmla="val 104013"/>
                <a:gd name="adj4" fmla="val 48194"/>
                <a:gd name="adj5" fmla="val 271184"/>
                <a:gd name="adj6" fmla="val -24614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38716" y="2143876"/>
              <a:ext cx="687121" cy="493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점수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 flipH="1">
            <a:off x="5393116" y="490260"/>
            <a:ext cx="2203220" cy="2146652"/>
            <a:chOff x="1759466" y="490260"/>
            <a:chExt cx="2203220" cy="2146652"/>
          </a:xfrm>
        </p:grpSpPr>
        <p:sp>
          <p:nvSpPr>
            <p:cNvPr id="82" name="설명선 2 81"/>
            <p:cNvSpPr/>
            <p:nvPr/>
          </p:nvSpPr>
          <p:spPr>
            <a:xfrm>
              <a:off x="2843808" y="490260"/>
              <a:ext cx="1118878" cy="612826"/>
            </a:xfrm>
            <a:prstGeom prst="borderCallout2">
              <a:avLst>
                <a:gd name="adj1" fmla="val 101645"/>
                <a:gd name="adj2" fmla="val 48745"/>
                <a:gd name="adj3" fmla="val 104013"/>
                <a:gd name="adj4" fmla="val 48194"/>
                <a:gd name="adj5" fmla="val 268816"/>
                <a:gd name="adj6" fmla="val -34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759466" y="2143876"/>
              <a:ext cx="1310390" cy="493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맑은 고딕" pitchFamily="50" charset="-127"/>
                  <a:ea typeface="맑은 고딕" pitchFamily="50" charset="-127"/>
                </a:rPr>
                <a:t>스테이지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 flipH="1">
            <a:off x="4119927" y="947487"/>
            <a:ext cx="1310390" cy="2393170"/>
            <a:chOff x="2652296" y="490260"/>
            <a:chExt cx="1310390" cy="2393170"/>
          </a:xfrm>
        </p:grpSpPr>
        <p:sp>
          <p:nvSpPr>
            <p:cNvPr id="85" name="설명선 2 84"/>
            <p:cNvSpPr/>
            <p:nvPr/>
          </p:nvSpPr>
          <p:spPr>
            <a:xfrm>
              <a:off x="2843808" y="490260"/>
              <a:ext cx="1118878" cy="612826"/>
            </a:xfrm>
            <a:prstGeom prst="borderCallout2">
              <a:avLst>
                <a:gd name="adj1" fmla="val 101645"/>
                <a:gd name="adj2" fmla="val 48745"/>
                <a:gd name="adj3" fmla="val 104013"/>
                <a:gd name="adj4" fmla="val 48194"/>
                <a:gd name="adj5" fmla="val 301973"/>
                <a:gd name="adj6" fmla="val 4024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52296" y="2390394"/>
              <a:ext cx="1310390" cy="4930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제한시</a:t>
              </a:r>
              <a:r>
                <a:rPr lang="ko-KR" altLang="en-US" dirty="0">
                  <a:latin typeface="맑은 고딕" pitchFamily="50" charset="-127"/>
                  <a:ea typeface="맑은 고딕" pitchFamily="50" charset="-127"/>
                </a:rPr>
                <a:t>간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3558" y="4453203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일정시간마다 가장 밑줄부터 침식된다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3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6"/>
          <a:stretch/>
        </p:blipFill>
        <p:spPr bwMode="auto">
          <a:xfrm>
            <a:off x="2839253" y="4477249"/>
            <a:ext cx="3672000" cy="214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1603558" y="4045714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블록이 침식되면 물이 차오르게 된다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64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5549E-6 L -1.66667E-6 0.0742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28" grpId="0"/>
      <p:bldP spid="28" grpId="1"/>
      <p:bldP spid="90" grpId="0"/>
      <p:bldP spid="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inmat\Desktop\ㅣ,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40" y="5445224"/>
            <a:ext cx="1959156" cy="1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843808" y="476672"/>
            <a:ext cx="3672000" cy="6144045"/>
            <a:chOff x="2843808" y="476672"/>
            <a:chExt cx="3672000" cy="6144045"/>
          </a:xfrm>
        </p:grpSpPr>
        <p:pic>
          <p:nvPicPr>
            <p:cNvPr id="9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/>
          <p:cNvGrpSpPr/>
          <p:nvPr/>
        </p:nvGrpSpPr>
        <p:grpSpPr>
          <a:xfrm>
            <a:off x="3502955" y="4914186"/>
            <a:ext cx="2443331" cy="1041157"/>
            <a:chOff x="3962686" y="4959381"/>
            <a:chExt cx="2443331" cy="1041157"/>
          </a:xfrm>
        </p:grpSpPr>
        <p:pic>
          <p:nvPicPr>
            <p:cNvPr id="22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3045506" y="666589"/>
            <a:ext cx="920789" cy="387139"/>
            <a:chOff x="6354763" y="2393789"/>
            <a:chExt cx="1147838" cy="482600"/>
          </a:xfrm>
        </p:grpSpPr>
        <p:pic>
          <p:nvPicPr>
            <p:cNvPr id="29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/>
          <p:cNvGrpSpPr/>
          <p:nvPr/>
        </p:nvGrpSpPr>
        <p:grpSpPr>
          <a:xfrm>
            <a:off x="4301232" y="973156"/>
            <a:ext cx="797220" cy="505162"/>
            <a:chOff x="4301232" y="973156"/>
            <a:chExt cx="797220" cy="505162"/>
          </a:xfrm>
        </p:grpSpPr>
        <p:pic>
          <p:nvPicPr>
            <p:cNvPr id="33" name="Picture 15" descr="C:\Users\kinmat\Desktop\AllImage\새 폴더\AllImage\7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232" y="97315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6" descr="C:\Users\kinmat\Desktop\AllImage\새 폴더\AllImage\6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652" y="995718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8" descr="C:\Users\kinmat\Desktop\AllImage\새 폴더\AllImage\Block_2_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11" y="541534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5466511" y="688250"/>
            <a:ext cx="745603" cy="414836"/>
            <a:chOff x="5466511" y="688250"/>
            <a:chExt cx="790372" cy="486816"/>
          </a:xfrm>
        </p:grpSpPr>
        <p:pic>
          <p:nvPicPr>
            <p:cNvPr id="36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76"/>
          <a:stretch/>
        </p:blipFill>
        <p:spPr bwMode="auto">
          <a:xfrm>
            <a:off x="2838496" y="4461051"/>
            <a:ext cx="3672000" cy="214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018508" y="4270741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블록은 드래그로 옮길 수 있다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0178" y="3679533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같은 모양의 블록이 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 이상 있을 시 드래그하면 얼릴 수 있다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286070" y="4223334"/>
            <a:ext cx="907005" cy="1864883"/>
            <a:chOff x="4286070" y="4223334"/>
            <a:chExt cx="907005" cy="1864883"/>
          </a:xfrm>
        </p:grpSpPr>
        <p:pic>
          <p:nvPicPr>
            <p:cNvPr id="3074" name="Picture 2" descr="C:\Users\kinmat\Desktop\AllImage\새 폴더\AllImage\Block_Freeze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569" y="5225711"/>
              <a:ext cx="862506" cy="86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kinmat\Desktop\AllImage\새 폴더\AllImage\Block_Freeze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5527" y="4752933"/>
              <a:ext cx="862506" cy="86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C:\Users\kinmat\Desktop\AllImage\새 폴더\AllImage\Block_Freeze.png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070" y="4223334"/>
              <a:ext cx="862506" cy="862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아래쪽 화살표 52"/>
          <p:cNvSpPr/>
          <p:nvPr/>
        </p:nvSpPr>
        <p:spPr>
          <a:xfrm>
            <a:off x="4594323" y="4563275"/>
            <a:ext cx="284914" cy="117347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965208" y="3845114"/>
            <a:ext cx="464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블록은 얼 때 얼음조각이 나오는데 이 얼음조각들은 수위를 낮춰준다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5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252" y="46005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52" y="448767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93" y="4617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kinmat\Desktop\AllImage\새 폴더\AllImage\IceChunk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46" y="447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7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7 L 0.00069 -0.07052 C 0.00069 -0.10151 0.04514 -0.13989 0.08125 -0.13989 L 0.16146 -0.13989 " pathEditMode="relative" rAng="5400000" ptsTypes="FfFF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6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5.20231E-7 L 0.03108 0.04277 C 0.03803 0.05179 0.04428 0.06659 0.04896 0.08347 C 0.05417 0.10266 0.05625 0.11884 0.05556 0.13202 L 0.05226 0.19191 " pathEditMode="relative" rAng="4202063" ptsTypes="FffFF">
                                      <p:cBhvr>
                                        <p:cTn id="6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901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2775E-6 C 0.04809 0.00162 0.04306 -0.00277 0.06979 0.00624 C 0.07135 0.00763 0.07292 0.00948 0.07465 0.01041 C 0.07656 0.01156 0.07899 0.0111 0.0809 0.01249 C 0.08229 0.01341 0.08281 0.01572 0.08403 0.01688 C 0.08819 0.02127 0.08889 0.02104 0.09358 0.02312 C 0.09583 0.0259 0.0974 0.0296 0.1 0.03168 C 0.10937 0.03954 0.10069 0.02289 0.11424 0.04208 C 0.11788 0.04717 0.12535 0.05688 0.12535 0.05688 C 0.12986 0.07538 0.12361 0.05295 0.13021 0.06752 C 0.13108 0.06937 0.1309 0.07191 0.13177 0.07399 C 0.13351 0.07838 0.13802 0.08647 0.13802 0.08647 C 0.13941 0.09387 0.14115 0.10058 0.14288 0.10775 C 0.14497 0.16555 0.14444 0.13595 0.14444 0.19653 " pathEditMode="relative" ptsTypes="fffffffffffffA">
                                      <p:cBhvr>
                                        <p:cTn id="6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416 C -0.00486 -0.01387 -0.0224 -0.00393 -0.03438 -0.00208 C -0.04306 0.00069 -0.04566 0.00717 -0.0533 0.01064 C -0.05434 0.01202 -0.05521 0.01387 -0.0566 0.0148 C -0.05799 0.01596 -0.06007 0.01549 -0.06129 0.01688 C -0.06285 0.0185 -0.0632 0.0215 -0.06441 0.02335 C -0.06684 0.02705 -0.0724 0.03376 -0.0724 0.03376 C -0.07552 0.04671 -0.08004 0.06058 -0.08195 0.07399 C -0.08316 0.08254 -0.08507 0.09942 -0.08507 0.09942 C -0.08681 0.16416 -0.08663 0.14035 -0.08663 0.17133 " pathEditMode="relative" ptsTypes="fffffffffA">
                                      <p:cBhvr>
                                        <p:cTn id="6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27168E-6 C -0.04062 -0.00162 -0.05346 -0.00416 -0.09201 -0.00208 C -0.09808 0.00069 -0.10694 0.00254 -0.11267 0.00647 C -0.12395 0.0141 -0.11093 0.00786 -0.12221 0.01271 C -0.12794 0.0178 -0.13228 0.02451 -0.13801 0.02959 C -0.14253 0.03861 -0.14496 0.04624 -0.14912 0.05503 C -0.16006 0.11375 -0.15711 0.12601 -0.15711 0.20716 " pathEditMode="relative" ptsTypes="ffffffA">
                                      <p:cBhvr>
                                        <p:cTn id="7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2" grpId="0"/>
      <p:bldP spid="52" grpId="1"/>
      <p:bldP spid="53" grpId="0" animBg="1"/>
      <p:bldP spid="53" grpId="1" animBg="1"/>
      <p:bldP spid="57" grpId="0"/>
      <p:bldP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43808" y="476672"/>
            <a:ext cx="3672000" cy="6144045"/>
            <a:chOff x="2843808" y="476672"/>
            <a:chExt cx="3672000" cy="6144045"/>
          </a:xfrm>
        </p:grpSpPr>
        <p:pic>
          <p:nvPicPr>
            <p:cNvPr id="8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2987825" y="5416113"/>
            <a:ext cx="3418192" cy="584425"/>
            <a:chOff x="2987825" y="5416113"/>
            <a:chExt cx="3418192" cy="584425"/>
          </a:xfrm>
        </p:grpSpPr>
        <p:pic>
          <p:nvPicPr>
            <p:cNvPr id="13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2987825" y="5416113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4459144" y="5445224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그룹 19"/>
          <p:cNvGrpSpPr/>
          <p:nvPr/>
        </p:nvGrpSpPr>
        <p:grpSpPr>
          <a:xfrm>
            <a:off x="2987824" y="4476075"/>
            <a:ext cx="2961275" cy="1041157"/>
            <a:chOff x="3444742" y="4959381"/>
            <a:chExt cx="2961275" cy="1041157"/>
          </a:xfrm>
        </p:grpSpPr>
        <p:pic>
          <p:nvPicPr>
            <p:cNvPr id="21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3045506" y="666589"/>
            <a:ext cx="920789" cy="387139"/>
            <a:chOff x="6354763" y="2393789"/>
            <a:chExt cx="1147838" cy="482600"/>
          </a:xfrm>
        </p:grpSpPr>
        <p:pic>
          <p:nvPicPr>
            <p:cNvPr id="28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4301232" y="973156"/>
            <a:ext cx="797220" cy="505162"/>
            <a:chOff x="4301232" y="973156"/>
            <a:chExt cx="797220" cy="505162"/>
          </a:xfrm>
        </p:grpSpPr>
        <p:pic>
          <p:nvPicPr>
            <p:cNvPr id="32" name="Picture 15" descr="C:\Users\kinmat\Desktop\AllImage\새 폴더\AllImage\7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1232" y="97315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6" descr="C:\Users\kinmat\Desktop\AllImage\새 폴더\AllImage\6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9652" y="995718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5466511" y="688250"/>
            <a:ext cx="745603" cy="414836"/>
            <a:chOff x="5466511" y="688250"/>
            <a:chExt cx="790372" cy="486816"/>
          </a:xfrm>
        </p:grpSpPr>
        <p:pic>
          <p:nvPicPr>
            <p:cNvPr id="35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8" t="2608" r="-7936" b="2166"/>
          <a:stretch/>
        </p:blipFill>
        <p:spPr bwMode="auto">
          <a:xfrm>
            <a:off x="2633051" y="782077"/>
            <a:ext cx="4184056" cy="582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8" t="2608" r="-7936" b="16421"/>
          <a:stretch/>
        </p:blipFill>
        <p:spPr bwMode="auto">
          <a:xfrm>
            <a:off x="2623144" y="1664951"/>
            <a:ext cx="4184056" cy="49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305800" y="4106743"/>
            <a:ext cx="816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물이 게임화면의 끝까지 차오르게 되면 게임오버가 된다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 descr="C:\Users\kinmat\Desktop\게임오버 사본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0260"/>
            <a:ext cx="3672000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5549E-6 L -1.66667E-6 0.0742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43808" y="476672"/>
            <a:ext cx="3672000" cy="6144045"/>
            <a:chOff x="2843808" y="476672"/>
            <a:chExt cx="3672000" cy="6144045"/>
          </a:xfrm>
        </p:grpSpPr>
        <p:pic>
          <p:nvPicPr>
            <p:cNvPr id="5" name="Picture 3" descr="C:\Users\kinmat\Desktop\AllImage\새 폴더\AllImage\Stage_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76672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C:\Users\kinmat\Desktop\AllImage\새 폴더\AllImage\Stage_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231"/>
            <a:stretch/>
          </p:blipFill>
          <p:spPr bwMode="auto">
            <a:xfrm>
              <a:off x="2843808" y="3207656"/>
              <a:ext cx="3672000" cy="341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C:\Users\kinmat\Desktop\AllImage\새 폴더\AllImage\Stage_4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94"/>
            <a:stretch/>
          </p:blipFill>
          <p:spPr bwMode="auto">
            <a:xfrm>
              <a:off x="2843808" y="5704113"/>
              <a:ext cx="3672000" cy="90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:\Users\kinmat\Desktop\AllImage\새 폴더\AllImage\Stage_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90260"/>
              <a:ext cx="3672000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2971191" y="4941168"/>
            <a:ext cx="2961275" cy="1041157"/>
            <a:chOff x="3444742" y="4959381"/>
            <a:chExt cx="2961275" cy="1041157"/>
          </a:xfrm>
        </p:grpSpPr>
        <p:pic>
          <p:nvPicPr>
            <p:cNvPr id="18" name="Picture 7" descr="C:\Users\kinmat\Desktop\AllImage\새 폴더\AllImage\Block_1_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686" y="5416113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742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1" descr="C:\Users\kinmat\Desktop\AllImage\새 폴더\AllImage\Block_3_1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455" y="5445224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inmat\Desktop\AllImage\새 폴더\AllImage\Block_4_1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95" t="5899" r="14320" b="13508"/>
            <a:stretch/>
          </p:blipFill>
          <p:spPr bwMode="auto">
            <a:xfrm>
              <a:off x="5909622" y="5460538"/>
              <a:ext cx="49639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 descr="C:\Users\kinmat\Desktop\AllImage\새 폴더\AllImage\Block_2_1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11" y="495938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/>
          <p:cNvGrpSpPr/>
          <p:nvPr/>
        </p:nvGrpSpPr>
        <p:grpSpPr>
          <a:xfrm>
            <a:off x="3045506" y="666589"/>
            <a:ext cx="920789" cy="387139"/>
            <a:chOff x="6354763" y="2393789"/>
            <a:chExt cx="1147838" cy="482600"/>
          </a:xfrm>
        </p:grpSpPr>
        <p:pic>
          <p:nvPicPr>
            <p:cNvPr id="25" name="Picture 12" descr="C:\Users\kinmat\Desktop\AllImage\새 폴더\AllImage\5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532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3" descr="C:\Users\kinmat\Desktop\AllImage\새 폴더\AllImage\9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4763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4" descr="C:\Users\kinmat\Desktop\AllImage\새 폴더\AllImage\0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801" y="2393789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5466511" y="688250"/>
            <a:ext cx="745603" cy="414836"/>
            <a:chOff x="5466511" y="688250"/>
            <a:chExt cx="790372" cy="486816"/>
          </a:xfrm>
        </p:grpSpPr>
        <p:pic>
          <p:nvPicPr>
            <p:cNvPr id="32" name="Picture 17" descr="C:\Users\kinmat\Desktop\AllImage\새 폴더\AllImage\2.pn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8083" y="692466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C:\Users\kinmat\Desktop\AllImage\새 폴더\AllImage\1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511" y="688250"/>
              <a:ext cx="558800" cy="48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9" descr="C:\Users\kinmat\Desktop\AllImage\SeaLeveliii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32" t="3143" r="-7112" b="34641"/>
          <a:stretch/>
        </p:blipFill>
        <p:spPr bwMode="auto">
          <a:xfrm>
            <a:off x="2602294" y="2794490"/>
            <a:ext cx="4184056" cy="38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kinmat\Desktop\AllImage\새 폴더\AllImage\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08" y="957478"/>
            <a:ext cx="5588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inmat\Desktop\AllImage\새 폴더\AllImage\1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08" y="957478"/>
            <a:ext cx="5588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inmat\Desktop\AllImage\새 폴더\AllImage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120" y="962922"/>
            <a:ext cx="5588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9429" y="413625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제한시간 동안 물이 모두 차오르지 않도록 막으면 게임이 </a:t>
            </a:r>
            <a:r>
              <a:rPr lang="ko-KR" altLang="en-US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클리어</a:t>
            </a:r>
            <a:r>
              <a:rPr lang="ko-KR" altLang="en-US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된다</a:t>
            </a:r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843807" y="462969"/>
            <a:ext cx="3672001" cy="6120000"/>
            <a:chOff x="2843807" y="462969"/>
            <a:chExt cx="3672001" cy="6120000"/>
          </a:xfrm>
        </p:grpSpPr>
        <p:pic>
          <p:nvPicPr>
            <p:cNvPr id="1026" name="Picture 2" descr="C:\Users\kinmat\Desktop\클리어 사본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7" y="462969"/>
              <a:ext cx="3672001" cy="61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>
              <a:off x="3309886" y="2313604"/>
              <a:ext cx="2822201" cy="974942"/>
              <a:chOff x="3958358" y="2553190"/>
              <a:chExt cx="1397000" cy="482600"/>
            </a:xfrm>
          </p:grpSpPr>
          <p:pic>
            <p:nvPicPr>
              <p:cNvPr id="1027" name="Picture 3" descr="C:\Users\kinmat\Desktop\AllImage\0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77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:\Users\kinmat\Desktop\AllImage\6.png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83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3" descr="C:\Users\kinmat\Desktop\AllImage\0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1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kinmat\Desktop\AllImage\0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6558" y="2553190"/>
                <a:ext cx="558800" cy="48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7442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977965" y="1784104"/>
            <a:ext cx="7251346" cy="3733128"/>
            <a:chOff x="834914" y="1712096"/>
            <a:chExt cx="4292461" cy="2209839"/>
          </a:xfrm>
        </p:grpSpPr>
        <p:pic>
          <p:nvPicPr>
            <p:cNvPr id="2050" name="Picture 2" descr="C:\Users\kinmat\Desktop\드래곤 플라이트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047" y="1712096"/>
              <a:ext cx="1633553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kinmat\Desktop\캔디팡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14" y="1712097"/>
              <a:ext cx="1341646" cy="2153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kinmat\Desktop\애니팡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600" y="1712096"/>
              <a:ext cx="1318775" cy="2209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5359" y="675724"/>
            <a:ext cx="7125113" cy="924475"/>
          </a:xfrm>
        </p:spPr>
        <p:txBody>
          <a:bodyPr/>
          <a:lstStyle/>
          <a:p>
            <a:r>
              <a:rPr lang="ko-KR" altLang="en-US" sz="4500" dirty="0" smtClean="0">
                <a:latin typeface="맑은 고딕" pitchFamily="50" charset="-127"/>
                <a:ea typeface="맑은 고딕" pitchFamily="50" charset="-127"/>
              </a:rPr>
              <a:t>수익 모델</a:t>
            </a:r>
            <a:endParaRPr lang="ko-KR" altLang="en-US" sz="45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588" y="7206372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애니팡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캔디팡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플라이트</a:t>
            </a:r>
            <a:r>
              <a:rPr lang="ko-KR" altLang="en-US" dirty="0" smtClean="0"/>
              <a:t> 이미지와 수익 그래프 또는</a:t>
            </a:r>
            <a:endParaRPr lang="en-US" altLang="ko-KR" dirty="0" smtClean="0"/>
          </a:p>
          <a:p>
            <a:r>
              <a:rPr lang="ko-KR" altLang="en-US" dirty="0" smtClean="0"/>
              <a:t>사용자 수 그래프를 보여준 뒤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저희는 이와 같이 성공적인 결과를 낸 게임들을 조사해본 결과 유저에게 시간과 편의성을 팔자는 결과를 도출하게 되었습니다</a:t>
            </a:r>
            <a:r>
              <a:rPr lang="en-US" altLang="ko-KR" dirty="0" smtClean="0"/>
              <a:t>.”</a:t>
            </a:r>
          </a:p>
        </p:txBody>
      </p:sp>
      <p:pic>
        <p:nvPicPr>
          <p:cNvPr id="9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" y="733003"/>
            <a:ext cx="915775" cy="931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45953" y="773317"/>
            <a:ext cx="51969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5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45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2" descr="C:\Users\kinmat\Desktop\ㅣ,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40" y="5445224"/>
            <a:ext cx="1959156" cy="117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1565647" y="2318520"/>
            <a:ext cx="2664296" cy="2664296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ko-KR" altLang="en-US" sz="6000" dirty="0">
                <a:latin typeface="맑은 고딕" pitchFamily="50" charset="-127"/>
                <a:ea typeface="맑은 고딕" pitchFamily="50" charset="-127"/>
              </a:rPr>
              <a:t>간</a:t>
            </a:r>
          </a:p>
        </p:txBody>
      </p:sp>
      <p:sp>
        <p:nvSpPr>
          <p:cNvPr id="18" name="타원 17"/>
          <p:cNvSpPr/>
          <p:nvPr/>
        </p:nvSpPr>
        <p:spPr>
          <a:xfrm>
            <a:off x="4603638" y="2318520"/>
            <a:ext cx="2664296" cy="2664296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편의성</a:t>
            </a:r>
            <a:endParaRPr lang="ko-KR" altLang="en-US" sz="4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6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2564904"/>
            <a:ext cx="655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34292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겨울</Template>
  <TotalTime>824</TotalTime>
  <Words>218</Words>
  <Application>Microsoft Office PowerPoint</Application>
  <PresentationFormat>화면 슬라이드 쇼(4:3)</PresentationFormat>
  <Paragraphs>40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Winter</vt:lpstr>
      <vt:lpstr>PowerPoint 프레젠테이션</vt:lpstr>
      <vt:lpstr>제목</vt:lpstr>
      <vt:lpstr>특징</vt:lpstr>
      <vt:lpstr>주요 서비스 기능</vt:lpstr>
      <vt:lpstr>PowerPoint 프레젠테이션</vt:lpstr>
      <vt:lpstr>PowerPoint 프레젠테이션</vt:lpstr>
      <vt:lpstr>PowerPoint 프레젠테이션</vt:lpstr>
      <vt:lpstr>수익 모델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kimcat</dc:creator>
  <cp:lastModifiedBy>kimcat</cp:lastModifiedBy>
  <cp:revision>45</cp:revision>
  <dcterms:created xsi:type="dcterms:W3CDTF">2012-10-23T00:32:06Z</dcterms:created>
  <dcterms:modified xsi:type="dcterms:W3CDTF">2012-10-24T07:07:25Z</dcterms:modified>
</cp:coreProperties>
</file>