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749" r:id="rId1"/>
    <p:sldMasterId id="2147483761" r:id="rId2"/>
  </p:sldMasterIdLst>
  <p:notesMasterIdLst>
    <p:notesMasterId r:id="rId20"/>
  </p:notesMasterIdLst>
  <p:sldIdLst>
    <p:sldId id="256" r:id="rId3"/>
    <p:sldId id="257" r:id="rId4"/>
    <p:sldId id="411" r:id="rId5"/>
    <p:sldId id="412" r:id="rId6"/>
    <p:sldId id="413" r:id="rId7"/>
    <p:sldId id="414" r:id="rId8"/>
    <p:sldId id="415" r:id="rId9"/>
    <p:sldId id="417" r:id="rId10"/>
    <p:sldId id="420" r:id="rId11"/>
    <p:sldId id="422" r:id="rId12"/>
    <p:sldId id="423" r:id="rId13"/>
    <p:sldId id="424" r:id="rId14"/>
    <p:sldId id="425" r:id="rId15"/>
    <p:sldId id="427" r:id="rId16"/>
    <p:sldId id="416" r:id="rId17"/>
    <p:sldId id="342" r:id="rId18"/>
    <p:sldId id="3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02430F-89C1-4F1F-87CB-F2BC4E9DA4B4}">
          <p14:sldIdLst>
            <p14:sldId id="256"/>
            <p14:sldId id="257"/>
            <p14:sldId id="411"/>
            <p14:sldId id="412"/>
            <p14:sldId id="413"/>
            <p14:sldId id="414"/>
            <p14:sldId id="415"/>
            <p14:sldId id="417"/>
            <p14:sldId id="420"/>
            <p14:sldId id="422"/>
            <p14:sldId id="423"/>
            <p14:sldId id="424"/>
            <p14:sldId id="425"/>
            <p14:sldId id="427"/>
            <p14:sldId id="416"/>
          </p14:sldIdLst>
        </p14:section>
        <p14:section name="Untitled Section" id="{585061A8-9FFB-4696-83CF-66B9A4A286D3}">
          <p14:sldIdLst>
            <p14:sldId id="342"/>
            <p14:sldId id="3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00A8"/>
    <a:srgbClr val="8EB842"/>
    <a:srgbClr val="F7CE9D"/>
    <a:srgbClr val="FF7C80"/>
    <a:srgbClr val="FF3399"/>
    <a:srgbClr val="CC0099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7908" autoAdjust="0"/>
  </p:normalViewPr>
  <p:slideViewPr>
    <p:cSldViewPr snapToGrid="0">
      <p:cViewPr>
        <p:scale>
          <a:sx n="75" d="100"/>
          <a:sy n="75" d="100"/>
        </p:scale>
        <p:origin x="456" y="-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03666-6064-492E-8B36-9DBF044591F6}" type="datetimeFigureOut">
              <a:rPr lang="en-TT" smtClean="0"/>
              <a:t>08/05/2021</a:t>
            </a:fld>
            <a:endParaRPr lang="en-T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77F99-992E-409B-9BD0-A15E1C7AFDDF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909713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77F99-992E-409B-9BD0-A15E1C7AFDDF}" type="slidenum">
              <a:rPr lang="en-TT" smtClean="0"/>
              <a:t>1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2360832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6B0F-ECF5-4DE5-9938-4F4967609C00}" type="datetime1">
              <a:rPr lang="en-TT" smtClean="0"/>
              <a:t>08/05/2021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C4F2-2B72-44E9-A63D-6B96C0F3DCC9}" type="slidenum">
              <a:rPr lang="en-TT" smtClean="0"/>
              <a:t>‹#›</a:t>
            </a:fld>
            <a:endParaRPr lang="en-T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08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DE04-764D-4AF3-8E24-BC553F3FE351}" type="datetime1">
              <a:rPr lang="en-TT" smtClean="0"/>
              <a:t>08/05/2021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C4F2-2B72-44E9-A63D-6B96C0F3DCC9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278592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C775-0C46-44C4-AEDD-3B51100CF6C9}" type="datetime1">
              <a:rPr lang="en-TT" smtClean="0"/>
              <a:t>08/05/2021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C4F2-2B72-44E9-A63D-6B96C0F3DCC9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624114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3212-1394-4884-AF36-BD57F7432FFF}" type="datetime1">
              <a:rPr lang="en-TT" smtClean="0"/>
              <a:t>08/05/2021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C4F2-2B72-44E9-A63D-6B96C0F3DCC9}" type="slidenum">
              <a:rPr lang="en-TT" smtClean="0"/>
              <a:t>‹#›</a:t>
            </a:fld>
            <a:endParaRPr lang="en-T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452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DF6E-A56F-40DE-89E5-8AB118FD1F94}" type="datetime1">
              <a:rPr lang="en-TT" smtClean="0"/>
              <a:t>08/05/2021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C4F2-2B72-44E9-A63D-6B96C0F3DCC9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3715848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A926-EFD2-4EB6-95D4-F8E0B6E00FF1}" type="datetime1">
              <a:rPr lang="en-TT" smtClean="0"/>
              <a:t>08/05/2021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C4F2-2B72-44E9-A63D-6B96C0F3DCC9}" type="slidenum">
              <a:rPr lang="en-TT" smtClean="0"/>
              <a:t>‹#›</a:t>
            </a:fld>
            <a:endParaRPr lang="en-T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107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7A97-C2B9-4BD2-AE6A-6DB935DB4C54}" type="datetime1">
              <a:rPr lang="en-TT" smtClean="0"/>
              <a:t>08/05/2021</a:t>
            </a:fld>
            <a:endParaRPr lang="en-T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C4F2-2B72-44E9-A63D-6B96C0F3DCC9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2474832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5408-FEB7-46D0-BF37-C64C957A9BED}" type="datetime1">
              <a:rPr lang="en-TT" smtClean="0"/>
              <a:t>08/05/2021</a:t>
            </a:fld>
            <a:endParaRPr lang="en-T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C4F2-2B72-44E9-A63D-6B96C0F3DCC9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1711534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0DDC-114C-487D-97BD-A8483809C319}" type="datetime1">
              <a:rPr lang="en-TT" smtClean="0"/>
              <a:t>08/05/2021</a:t>
            </a:fld>
            <a:endParaRPr lang="en-T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C4F2-2B72-44E9-A63D-6B96C0F3DCC9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34502804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D662-9652-47C1-BDCF-7EB04BAE0152}" type="datetime1">
              <a:rPr lang="en-TT" smtClean="0"/>
              <a:t>08/05/2021</a:t>
            </a:fld>
            <a:endParaRPr lang="en-T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T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C4F2-2B72-44E9-A63D-6B96C0F3DCC9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4003617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262B797-5C49-4C88-8095-D5A9FDBB8A19}" type="datetime1">
              <a:rPr lang="en-TT" smtClean="0"/>
              <a:t>08/05/2021</a:t>
            </a:fld>
            <a:endParaRPr lang="en-T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T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88C4F2-2B72-44E9-A63D-6B96C0F3DCC9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100421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422A-3285-40B1-B033-84E56441970E}" type="datetime1">
              <a:rPr lang="en-TT" smtClean="0"/>
              <a:t>08/05/2021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C4F2-2B72-44E9-A63D-6B96C0F3DCC9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3039756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0D16-359D-47E8-9631-8305D66B270A}" type="datetime1">
              <a:rPr lang="en-TT" smtClean="0"/>
              <a:t>08/05/2021</a:t>
            </a:fld>
            <a:endParaRPr lang="en-T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C4F2-2B72-44E9-A63D-6B96C0F3DCC9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1520038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71E3-4227-4E0A-AA8E-0ECBD983934F}" type="datetime1">
              <a:rPr lang="en-TT" smtClean="0"/>
              <a:t>08/05/2021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C4F2-2B72-44E9-A63D-6B96C0F3DCC9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105499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3928-C04A-4593-9E1B-33F9E88CC05F}" type="datetime1">
              <a:rPr lang="en-TT" smtClean="0"/>
              <a:t>08/05/2021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C4F2-2B72-44E9-A63D-6B96C0F3DCC9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178619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FB55-8B41-4EBA-B880-DC0F444EA1FA}" type="datetime1">
              <a:rPr lang="en-TT" smtClean="0"/>
              <a:t>08/05/2021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C4F2-2B72-44E9-A63D-6B96C0F3DCC9}" type="slidenum">
              <a:rPr lang="en-TT" smtClean="0"/>
              <a:t>‹#›</a:t>
            </a:fld>
            <a:endParaRPr lang="en-T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63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2BD2-5C7D-47D6-B5BD-16C27C014852}" type="datetime1">
              <a:rPr lang="en-TT" smtClean="0"/>
              <a:t>08/05/2021</a:t>
            </a:fld>
            <a:endParaRPr lang="en-T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C4F2-2B72-44E9-A63D-6B96C0F3DCC9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190797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EB5E-6B79-456F-991C-B85589DC6BE2}" type="datetime1">
              <a:rPr lang="en-TT" smtClean="0"/>
              <a:t>08/05/2021</a:t>
            </a:fld>
            <a:endParaRPr lang="en-T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C4F2-2B72-44E9-A63D-6B96C0F3DCC9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338342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DD19-1E83-4280-8AF5-9ABAA55563E6}" type="datetime1">
              <a:rPr lang="en-TT" smtClean="0"/>
              <a:t>08/05/2021</a:t>
            </a:fld>
            <a:endParaRPr lang="en-T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C4F2-2B72-44E9-A63D-6B96C0F3DCC9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321186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7531-BF42-45AC-8D68-5EB010032A9F}" type="datetime1">
              <a:rPr lang="en-TT" smtClean="0"/>
              <a:t>08/05/2021</a:t>
            </a:fld>
            <a:endParaRPr lang="en-T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T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C4F2-2B72-44E9-A63D-6B96C0F3DCC9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425756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5284D0-8DE3-44DD-A186-30684B80B8C0}" type="datetime1">
              <a:rPr lang="en-TT" smtClean="0"/>
              <a:t>08/05/2021</a:t>
            </a:fld>
            <a:endParaRPr lang="en-T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T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88C4F2-2B72-44E9-A63D-6B96C0F3DCC9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79109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53C8-AF8C-4421-9A96-BD599C4A9E78}" type="datetime1">
              <a:rPr lang="en-TT" smtClean="0"/>
              <a:t>08/05/2021</a:t>
            </a:fld>
            <a:endParaRPr lang="en-T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C4F2-2B72-44E9-A63D-6B96C0F3DCC9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140773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183051-3B99-4D5C-B7F8-BD42218A656E}" type="datetime1">
              <a:rPr lang="en-TT" smtClean="0"/>
              <a:t>08/05/2021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88C4F2-2B72-44E9-A63D-6B96C0F3DCC9}" type="slidenum">
              <a:rPr lang="en-TT" smtClean="0"/>
              <a:t>‹#›</a:t>
            </a:fld>
            <a:endParaRPr lang="en-T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47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82208"/>
            <a:ext cx="10058400" cy="7676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88579A6-846B-4782-83B0-C629B23E7DB8}" type="datetime1">
              <a:rPr lang="en-TT" smtClean="0"/>
              <a:t>08/05/2021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88C4F2-2B72-44E9-A63D-6B96C0F3DCC9}" type="slidenum">
              <a:rPr lang="en-TT" smtClean="0"/>
              <a:t>‹#›</a:t>
            </a:fld>
            <a:endParaRPr lang="en-T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855718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50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449580" y="5583951"/>
            <a:ext cx="10113264" cy="822959"/>
          </a:xfrm>
        </p:spPr>
        <p:txBody>
          <a:bodyPr>
            <a:noAutofit/>
          </a:bodyPr>
          <a:lstStyle/>
          <a:p>
            <a:r>
              <a:rPr lang="en-TT" sz="2800" dirty="0"/>
              <a:t>An introduction into recommender systems.</a:t>
            </a:r>
          </a:p>
          <a:p>
            <a:r>
              <a:rPr lang="en-TT" sz="2800" b="1" dirty="0"/>
              <a:t>Kris Manohar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B047C3-89B8-4DC3-AFDA-CFD6E8F54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772" y="139635"/>
            <a:ext cx="6238840" cy="466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71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T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 recommender systems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C4F2-2B72-44E9-A63D-6B96C0F3DCC9}" type="slidenum">
              <a:rPr lang="en-TT" smtClean="0"/>
              <a:t>10</a:t>
            </a:fld>
            <a:endParaRPr lang="en-T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6DA52C-91DC-47CD-AE73-D5F87B898084}"/>
              </a:ext>
            </a:extLst>
          </p:cNvPr>
          <p:cNvSpPr txBox="1"/>
          <p:nvPr/>
        </p:nvSpPr>
        <p:spPr>
          <a:xfrm>
            <a:off x="1097280" y="849854"/>
            <a:ext cx="108883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factorization to reduce very large matrix in to two smaller matrices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Factorization extracts the general trends from the data across </a:t>
            </a:r>
            <a:r>
              <a:rPr lang="en-TT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dimensions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space </a:t>
            </a:r>
            <a:r>
              <a:rPr lang="en-TT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 (</a:t>
            </a:r>
            <a:r>
              <a:rPr lang="en-TT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TT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vs </a:t>
            </a:r>
            <a:r>
              <a:rPr lang="en-TT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 </a:t>
            </a:r>
            <a:r>
              <a:rPr lang="en-TT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7FBD9B4-43A9-41FC-99F9-ECE899AAB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20050"/>
              </p:ext>
            </p:extLst>
          </p:nvPr>
        </p:nvGraphicFramePr>
        <p:xfrm>
          <a:off x="917675" y="3525925"/>
          <a:ext cx="10417610" cy="222474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44115">
                  <a:extLst>
                    <a:ext uri="{9D8B030D-6E8A-4147-A177-3AD203B41FA5}">
                      <a16:colId xmlns:a16="http://schemas.microsoft.com/office/drawing/2014/main" val="1790499029"/>
                    </a:ext>
                  </a:extLst>
                </a:gridCol>
                <a:gridCol w="744115">
                  <a:extLst>
                    <a:ext uri="{9D8B030D-6E8A-4147-A177-3AD203B41FA5}">
                      <a16:colId xmlns:a16="http://schemas.microsoft.com/office/drawing/2014/main" val="235637853"/>
                    </a:ext>
                  </a:extLst>
                </a:gridCol>
                <a:gridCol w="744115">
                  <a:extLst>
                    <a:ext uri="{9D8B030D-6E8A-4147-A177-3AD203B41FA5}">
                      <a16:colId xmlns:a16="http://schemas.microsoft.com/office/drawing/2014/main" val="2564316233"/>
                    </a:ext>
                  </a:extLst>
                </a:gridCol>
                <a:gridCol w="744115">
                  <a:extLst>
                    <a:ext uri="{9D8B030D-6E8A-4147-A177-3AD203B41FA5}">
                      <a16:colId xmlns:a16="http://schemas.microsoft.com/office/drawing/2014/main" val="126057518"/>
                    </a:ext>
                  </a:extLst>
                </a:gridCol>
                <a:gridCol w="744115">
                  <a:extLst>
                    <a:ext uri="{9D8B030D-6E8A-4147-A177-3AD203B41FA5}">
                      <a16:colId xmlns:a16="http://schemas.microsoft.com/office/drawing/2014/main" val="805549194"/>
                    </a:ext>
                  </a:extLst>
                </a:gridCol>
                <a:gridCol w="744115">
                  <a:extLst>
                    <a:ext uri="{9D8B030D-6E8A-4147-A177-3AD203B41FA5}">
                      <a16:colId xmlns:a16="http://schemas.microsoft.com/office/drawing/2014/main" val="3682168073"/>
                    </a:ext>
                  </a:extLst>
                </a:gridCol>
                <a:gridCol w="744115">
                  <a:extLst>
                    <a:ext uri="{9D8B030D-6E8A-4147-A177-3AD203B41FA5}">
                      <a16:colId xmlns:a16="http://schemas.microsoft.com/office/drawing/2014/main" val="3751951409"/>
                    </a:ext>
                  </a:extLst>
                </a:gridCol>
                <a:gridCol w="744115">
                  <a:extLst>
                    <a:ext uri="{9D8B030D-6E8A-4147-A177-3AD203B41FA5}">
                      <a16:colId xmlns:a16="http://schemas.microsoft.com/office/drawing/2014/main" val="1491947942"/>
                    </a:ext>
                  </a:extLst>
                </a:gridCol>
                <a:gridCol w="744115">
                  <a:extLst>
                    <a:ext uri="{9D8B030D-6E8A-4147-A177-3AD203B41FA5}">
                      <a16:colId xmlns:a16="http://schemas.microsoft.com/office/drawing/2014/main" val="120004660"/>
                    </a:ext>
                  </a:extLst>
                </a:gridCol>
                <a:gridCol w="744115">
                  <a:extLst>
                    <a:ext uri="{9D8B030D-6E8A-4147-A177-3AD203B41FA5}">
                      <a16:colId xmlns:a16="http://schemas.microsoft.com/office/drawing/2014/main" val="4013749569"/>
                    </a:ext>
                  </a:extLst>
                </a:gridCol>
                <a:gridCol w="744115">
                  <a:extLst>
                    <a:ext uri="{9D8B030D-6E8A-4147-A177-3AD203B41FA5}">
                      <a16:colId xmlns:a16="http://schemas.microsoft.com/office/drawing/2014/main" val="3937747564"/>
                    </a:ext>
                  </a:extLst>
                </a:gridCol>
                <a:gridCol w="744115">
                  <a:extLst>
                    <a:ext uri="{9D8B030D-6E8A-4147-A177-3AD203B41FA5}">
                      <a16:colId xmlns:a16="http://schemas.microsoft.com/office/drawing/2014/main" val="4119529234"/>
                    </a:ext>
                  </a:extLst>
                </a:gridCol>
                <a:gridCol w="744115">
                  <a:extLst>
                    <a:ext uri="{9D8B030D-6E8A-4147-A177-3AD203B41FA5}">
                      <a16:colId xmlns:a16="http://schemas.microsoft.com/office/drawing/2014/main" val="3644561960"/>
                    </a:ext>
                  </a:extLst>
                </a:gridCol>
                <a:gridCol w="744115">
                  <a:extLst>
                    <a:ext uri="{9D8B030D-6E8A-4147-A177-3AD203B41FA5}">
                      <a16:colId xmlns:a16="http://schemas.microsoft.com/office/drawing/2014/main" val="3355979715"/>
                    </a:ext>
                  </a:extLst>
                </a:gridCol>
              </a:tblGrid>
              <a:tr h="381453"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LF1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u="none" strike="noStrike" dirty="0" err="1">
                          <a:effectLst/>
                        </a:rPr>
                        <a:t>LF</a:t>
                      </a:r>
                      <a:r>
                        <a:rPr lang="en-US" sz="2800" b="1" i="1" u="none" strike="noStrike" dirty="0" err="1">
                          <a:effectLst/>
                        </a:rPr>
                        <a:t>k</a:t>
                      </a:r>
                      <a:endParaRPr lang="en-US" sz="2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LF1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u="none" strike="noStrike" dirty="0" err="1">
                          <a:effectLst/>
                        </a:rPr>
                        <a:t>LF</a:t>
                      </a:r>
                      <a:r>
                        <a:rPr lang="en-US" sz="2800" b="1" i="1" u="none" strike="noStrike" dirty="0" err="1">
                          <a:effectLst/>
                        </a:rPr>
                        <a:t>k</a:t>
                      </a:r>
                      <a:endParaRPr lang="en-US" sz="2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u="none" strike="noStrike" dirty="0">
                          <a:effectLst/>
                        </a:rPr>
                        <a:t>M</a:t>
                      </a:r>
                      <a:r>
                        <a:rPr lang="en-US" sz="2800" b="1" i="0" u="none" strike="noStrike" dirty="0">
                          <a:effectLst/>
                        </a:rPr>
                        <a:t>1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u="none" strike="noStrike" dirty="0" err="1">
                          <a:effectLst/>
                        </a:rPr>
                        <a:t>M</a:t>
                      </a:r>
                      <a:r>
                        <a:rPr lang="en-US" sz="2800" b="1" i="1" u="none" strike="noStrike" dirty="0" err="1">
                          <a:effectLst/>
                        </a:rPr>
                        <a:t>q</a:t>
                      </a:r>
                      <a:endParaRPr lang="en-US" sz="2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3690699"/>
                  </a:ext>
                </a:extLst>
              </a:tr>
              <a:tr h="381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U1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M1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U1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9393030"/>
                  </a:ext>
                </a:extLst>
              </a:tr>
              <a:tr h="38145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⁞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⁞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4252929"/>
                  </a:ext>
                </a:extLst>
              </a:tr>
              <a:tr h="38145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1" u="none" strike="noStrike" dirty="0" err="1">
                          <a:effectLst/>
                        </a:rPr>
                        <a:t>Mq</a:t>
                      </a:r>
                      <a:endParaRPr lang="en-US" sz="2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⁞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9750064"/>
                  </a:ext>
                </a:extLst>
              </a:tr>
              <a:tr h="4797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U</a:t>
                      </a:r>
                      <a:r>
                        <a:rPr lang="en-US" sz="2800" b="1" i="1" u="none" strike="noStrike" dirty="0">
                          <a:effectLst/>
                        </a:rPr>
                        <a:t>p</a:t>
                      </a:r>
                      <a:endParaRPr lang="en-US" sz="2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U</a:t>
                      </a:r>
                      <a:r>
                        <a:rPr lang="en-US" sz="2800" b="1" i="1" u="none" strike="noStrike" dirty="0">
                          <a:effectLst/>
                        </a:rPr>
                        <a:t>p</a:t>
                      </a:r>
                      <a:endParaRPr lang="en-US" sz="2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63339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15379C4-F9EB-4D74-99B6-464C557ECDBB}"/>
              </a:ext>
            </a:extLst>
          </p:cNvPr>
          <p:cNvSpPr txBox="1"/>
          <p:nvPr/>
        </p:nvSpPr>
        <p:spPr>
          <a:xfrm>
            <a:off x="2032001" y="3966738"/>
            <a:ext cx="7777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i="1" dirty="0"/>
              <a:t>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AA5E1B-3A99-41F5-8244-844646F17825}"/>
              </a:ext>
            </a:extLst>
          </p:cNvPr>
          <p:cNvSpPr txBox="1"/>
          <p:nvPr/>
        </p:nvSpPr>
        <p:spPr>
          <a:xfrm>
            <a:off x="6096000" y="4038135"/>
            <a:ext cx="1008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i="1" dirty="0"/>
              <a:t>V</a:t>
            </a:r>
            <a:r>
              <a:rPr lang="en-US" sz="7200" i="1" baseline="30000" dirty="0"/>
              <a:t>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5AA962-CC11-4B90-AD35-05BAB567E18B}"/>
              </a:ext>
            </a:extLst>
          </p:cNvPr>
          <p:cNvSpPr txBox="1"/>
          <p:nvPr/>
        </p:nvSpPr>
        <p:spPr>
          <a:xfrm>
            <a:off x="9900458" y="4038135"/>
            <a:ext cx="7184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i="1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703679-10AC-4A4D-9E5B-EA838ACACCE7}"/>
              </a:ext>
            </a:extLst>
          </p:cNvPr>
          <p:cNvSpPr txBox="1"/>
          <p:nvPr/>
        </p:nvSpPr>
        <p:spPr>
          <a:xfrm>
            <a:off x="3947943" y="3966737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×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DBDA6D-4D2E-4AE9-939F-847E9F9FFC14}"/>
              </a:ext>
            </a:extLst>
          </p:cNvPr>
          <p:cNvSpPr txBox="1"/>
          <p:nvPr/>
        </p:nvSpPr>
        <p:spPr>
          <a:xfrm>
            <a:off x="7878893" y="4314331"/>
            <a:ext cx="718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0" i="0" dirty="0">
                <a:solidFill>
                  <a:srgbClr val="3C3C3C"/>
                </a:solidFill>
                <a:effectLst/>
                <a:latin typeface="arial unicode ms"/>
              </a:rPr>
              <a:t>͌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69406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T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 recommender systems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C4F2-2B72-44E9-A63D-6B96C0F3DCC9}" type="slidenum">
              <a:rPr lang="en-TT" smtClean="0"/>
              <a:t>11</a:t>
            </a:fld>
            <a:endParaRPr lang="en-T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6DA52C-91DC-47CD-AE73-D5F87B898084}"/>
              </a:ext>
            </a:extLst>
          </p:cNvPr>
          <p:cNvSpPr txBox="1"/>
          <p:nvPr/>
        </p:nvSpPr>
        <p:spPr>
          <a:xfrm>
            <a:off x="1097280" y="849854"/>
            <a:ext cx="108883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factorization step can be expressed as a least squares optimization problem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SGD – flexible, parallel, but slow does not handle sparse data well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Alternating least squares – parallel, faster convergence, specialized for LS problems, better with sparse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79BF8D-C1BD-485B-AC6D-A170426B8A3E}"/>
                  </a:ext>
                </a:extLst>
              </p:cNvPr>
              <p:cNvSpPr txBox="1"/>
              <p:nvPr/>
            </p:nvSpPr>
            <p:spPr>
              <a:xfrm>
                <a:off x="1097280" y="3429000"/>
                <a:ext cx="7311160" cy="14097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𝑜𝑏𝑠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79BF8D-C1BD-485B-AC6D-A170426B8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429000"/>
                <a:ext cx="7311160" cy="14097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281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T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 recommender systems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C4F2-2B72-44E9-A63D-6B96C0F3DCC9}" type="slidenum">
              <a:rPr lang="en-TT" smtClean="0"/>
              <a:t>12</a:t>
            </a:fld>
            <a:endParaRPr lang="en-T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6DA52C-91DC-47CD-AE73-D5F87B898084}"/>
              </a:ext>
            </a:extLst>
          </p:cNvPr>
          <p:cNvSpPr txBox="1"/>
          <p:nvPr/>
        </p:nvSpPr>
        <p:spPr>
          <a:xfrm>
            <a:off x="1097280" y="849854"/>
            <a:ext cx="108883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SGD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to converge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handle sparse data well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CDB1F5-0DF2-4172-B829-4945E9290101}"/>
                  </a:ext>
                </a:extLst>
              </p:cNvPr>
              <p:cNvSpPr txBox="1"/>
              <p:nvPr/>
            </p:nvSpPr>
            <p:spPr>
              <a:xfrm>
                <a:off x="5432078" y="1108418"/>
                <a:ext cx="7311160" cy="10181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𝑜𝑏𝑠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CDB1F5-0DF2-4172-B829-4945E9290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078" y="1108418"/>
                <a:ext cx="7311160" cy="10181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754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T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 recommender systems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C4F2-2B72-44E9-A63D-6B96C0F3DCC9}" type="slidenum">
              <a:rPr lang="en-TT" smtClean="0"/>
              <a:t>13</a:t>
            </a:fld>
            <a:endParaRPr lang="en-T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6DA52C-91DC-47CD-AE73-D5F87B898084}"/>
              </a:ext>
            </a:extLst>
          </p:cNvPr>
          <p:cNvSpPr txBox="1"/>
          <p:nvPr/>
        </p:nvSpPr>
        <p:spPr>
          <a:xfrm>
            <a:off x="1097280" y="849854"/>
            <a:ext cx="108883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Alternating least squares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convergence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Specialized for LS problems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sparse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895FAF-818B-48A1-9718-49AD49BA63F7}"/>
                  </a:ext>
                </a:extLst>
              </p:cNvPr>
              <p:cNvSpPr txBox="1"/>
              <p:nvPr/>
            </p:nvSpPr>
            <p:spPr>
              <a:xfrm>
                <a:off x="5432078" y="1108418"/>
                <a:ext cx="7311160" cy="10181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𝑜𝑏𝑠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895FAF-818B-48A1-9718-49AD49BA6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078" y="1108418"/>
                <a:ext cx="7311160" cy="10181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927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T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 recommender systems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C4F2-2B72-44E9-A63D-6B96C0F3DCC9}" type="slidenum">
              <a:rPr lang="en-TT" smtClean="0"/>
              <a:t>14</a:t>
            </a:fld>
            <a:endParaRPr lang="en-T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6DA52C-91DC-47CD-AE73-D5F87B898084}"/>
              </a:ext>
            </a:extLst>
          </p:cNvPr>
          <p:cNvSpPr txBox="1"/>
          <p:nvPr/>
        </p:nvSpPr>
        <p:spPr>
          <a:xfrm>
            <a:off x="1097280" y="849854"/>
            <a:ext cx="1088839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 algorithm: repeat until convergence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 </a:t>
            </a:r>
            <a:r>
              <a:rPr lang="en-TT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 </a:t>
            </a:r>
            <a:r>
              <a:rPr lang="en-TT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 </a:t>
            </a:r>
            <a:r>
              <a:rPr lang="en-TT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 </a:t>
            </a:r>
            <a:r>
              <a:rPr lang="en-TT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each step to an ordinary least squares problem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TT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 </a:t>
            </a: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form the features we are </a:t>
            </a:r>
            <a:r>
              <a:rPr lang="en-TT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currently solving for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alternating least squares – handle data sparsity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TT" sz="2800">
                <a:latin typeface="Times New Roman" panose="02020603050405020304" pitchFamily="18" charset="0"/>
                <a:cs typeface="Times New Roman" panose="02020603050405020304" pitchFamily="18" charset="0"/>
              </a:rPr>
              <a:t>Weights SE </a:t>
            </a: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unobserved user-item pairs</a:t>
            </a:r>
          </a:p>
        </p:txBody>
      </p:sp>
    </p:spTree>
    <p:extLst>
      <p:ext uri="{BB962C8B-B14F-4D97-AF65-F5344CB8AC3E}">
        <p14:creationId xmlns:p14="http://schemas.microsoft.com/office/powerpoint/2010/main" val="2926096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T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Hybrid-recommender systems (DNNs)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7280" y="1119674"/>
            <a:ext cx="108883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from individual models inputs to DNN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 can learn a mapping that compensates for weakness of induvial models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Hybrid-systems tend to perform better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C4F2-2B72-44E9-A63D-6B96C0F3DCC9}" type="slidenum">
              <a:rPr lang="en-TT" smtClean="0"/>
              <a:t>15</a:t>
            </a:fld>
            <a:endParaRPr lang="en-T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786E2-E1C6-4A07-ADC5-3E70BFE18AC4}"/>
              </a:ext>
            </a:extLst>
          </p:cNvPr>
          <p:cNvSpPr txBox="1"/>
          <p:nvPr/>
        </p:nvSpPr>
        <p:spPr>
          <a:xfrm>
            <a:off x="1278837" y="3656597"/>
            <a:ext cx="233019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Content-based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FCFD95-CA75-4EF7-A26D-9292EC0E9FD5}"/>
              </a:ext>
            </a:extLst>
          </p:cNvPr>
          <p:cNvSpPr txBox="1"/>
          <p:nvPr/>
        </p:nvSpPr>
        <p:spPr>
          <a:xfrm>
            <a:off x="4391879" y="3666202"/>
            <a:ext cx="337098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Collaborative Filtering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20EABC-1BB0-41A5-BE52-F7CF4BD93400}"/>
              </a:ext>
            </a:extLst>
          </p:cNvPr>
          <p:cNvSpPr txBox="1"/>
          <p:nvPr/>
        </p:nvSpPr>
        <p:spPr>
          <a:xfrm>
            <a:off x="8545718" y="3611079"/>
            <a:ext cx="27699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Knowledge-based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8CAC7D-3B72-4173-93F2-92BE277DA912}"/>
              </a:ext>
            </a:extLst>
          </p:cNvPr>
          <p:cNvSpPr txBox="1"/>
          <p:nvPr/>
        </p:nvSpPr>
        <p:spPr>
          <a:xfrm>
            <a:off x="5660626" y="4568349"/>
            <a:ext cx="8707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DNN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910E65-7328-4F33-B047-5168D4D6EE6F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16200000" flipH="1">
            <a:off x="4075701" y="2548048"/>
            <a:ext cx="388532" cy="36520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0A7CA3C-0432-4A56-B5C3-3E0A7A16CFD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7796317" y="2433985"/>
            <a:ext cx="434050" cy="3834679"/>
          </a:xfrm>
          <a:prstGeom prst="bentConnector3">
            <a:avLst>
              <a:gd name="adj1" fmla="val 529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68C18F4-646F-4750-A3F6-FB924B2391B6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16200000" flipH="1">
            <a:off x="5897224" y="4369570"/>
            <a:ext cx="378927" cy="186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157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C4F2-2B72-44E9-A63D-6B96C0F3DCC9}" type="slidenum">
              <a:rPr lang="en-TT" smtClean="0"/>
              <a:t>16</a:t>
            </a:fld>
            <a:endParaRPr lang="en-TT"/>
          </a:p>
        </p:txBody>
      </p:sp>
      <p:sp>
        <p:nvSpPr>
          <p:cNvPr id="4" name="Rectangle 3"/>
          <p:cNvSpPr/>
          <p:nvPr/>
        </p:nvSpPr>
        <p:spPr>
          <a:xfrm>
            <a:off x="1097280" y="989479"/>
            <a:ext cx="11421654" cy="188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 Cloud course on recommender systems </a:t>
            </a: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https://cloud.google.com/recommendations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https://towardsdatascience.com/build-a-user-based-collaborative-filtering-recommendation-engine-for-anime-92d35921f304</a:t>
            </a:r>
            <a:endParaRPr lang="en-TT" sz="2000" dirty="0"/>
          </a:p>
        </p:txBody>
      </p:sp>
    </p:spTree>
    <p:extLst>
      <p:ext uri="{BB962C8B-B14F-4D97-AF65-F5344CB8AC3E}">
        <p14:creationId xmlns:p14="http://schemas.microsoft.com/office/powerpoint/2010/main" val="545932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C4F2-2B72-44E9-A63D-6B96C0F3DCC9}" type="slidenum">
              <a:rPr lang="en-TT" smtClean="0"/>
              <a:t>17</a:t>
            </a:fld>
            <a:endParaRPr lang="en-T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587" y="824963"/>
            <a:ext cx="5355524" cy="481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05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and overview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7280" y="1119674"/>
            <a:ext cx="1011520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Recommender systems are everywhere!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search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stores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Personalizes the link between few users and many items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are made by mapping users and item into a common space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classes of recommend systems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based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T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based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T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neural networks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C4F2-2B72-44E9-A63D-6B96C0F3DCC9}" type="slidenum">
              <a:rPr lang="en-TT" smtClean="0"/>
              <a:t>2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348656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based recommender systems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7280" y="1119674"/>
            <a:ext cx="1088839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TT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features</a:t>
            </a: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recommend new items to users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 the user into the </a:t>
            </a:r>
            <a:r>
              <a:rPr lang="en-TT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space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Inferences are made from items in a user’s history (explicit / implicit)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require other user-item interactions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for niche items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Bad for </a:t>
            </a:r>
            <a:r>
              <a:rPr lang="en-TT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discovering</a:t>
            </a: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user’s interest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domain knowledge to determine the items features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C4F2-2B72-44E9-A63D-6B96C0F3DCC9}" type="slidenum">
              <a:rPr lang="en-TT" smtClean="0"/>
              <a:t>3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205474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based recommender systems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7280" y="1119674"/>
            <a:ext cx="10888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movie is similar to how to train your dragon?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C4F2-2B72-44E9-A63D-6B96C0F3DCC9}" type="slidenum">
              <a:rPr lang="en-TT" smtClean="0"/>
              <a:t>4</a:t>
            </a:fld>
            <a:endParaRPr lang="en-TT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7996567-ACB8-4AAD-B4E6-51C4F89C4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578734"/>
              </p:ext>
            </p:extLst>
          </p:nvPr>
        </p:nvGraphicFramePr>
        <p:xfrm>
          <a:off x="1249681" y="2435228"/>
          <a:ext cx="10218056" cy="319923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122057">
                  <a:extLst>
                    <a:ext uri="{9D8B030D-6E8A-4147-A177-3AD203B41FA5}">
                      <a16:colId xmlns:a16="http://schemas.microsoft.com/office/drawing/2014/main" val="4280506137"/>
                    </a:ext>
                  </a:extLst>
                </a:gridCol>
                <a:gridCol w="1026575">
                  <a:extLst>
                    <a:ext uri="{9D8B030D-6E8A-4147-A177-3AD203B41FA5}">
                      <a16:colId xmlns:a16="http://schemas.microsoft.com/office/drawing/2014/main" val="1244002464"/>
                    </a:ext>
                  </a:extLst>
                </a:gridCol>
                <a:gridCol w="1267356">
                  <a:extLst>
                    <a:ext uri="{9D8B030D-6E8A-4147-A177-3AD203B41FA5}">
                      <a16:colId xmlns:a16="http://schemas.microsoft.com/office/drawing/2014/main" val="3490230046"/>
                    </a:ext>
                  </a:extLst>
                </a:gridCol>
                <a:gridCol w="1267356">
                  <a:extLst>
                    <a:ext uri="{9D8B030D-6E8A-4147-A177-3AD203B41FA5}">
                      <a16:colId xmlns:a16="http://schemas.microsoft.com/office/drawing/2014/main" val="25638689"/>
                    </a:ext>
                  </a:extLst>
                </a:gridCol>
                <a:gridCol w="1267356">
                  <a:extLst>
                    <a:ext uri="{9D8B030D-6E8A-4147-A177-3AD203B41FA5}">
                      <a16:colId xmlns:a16="http://schemas.microsoft.com/office/drawing/2014/main" val="3651639412"/>
                    </a:ext>
                  </a:extLst>
                </a:gridCol>
                <a:gridCol w="1267356">
                  <a:extLst>
                    <a:ext uri="{9D8B030D-6E8A-4147-A177-3AD203B41FA5}">
                      <a16:colId xmlns:a16="http://schemas.microsoft.com/office/drawing/2014/main" val="1922609221"/>
                    </a:ext>
                  </a:extLst>
                </a:gridCol>
              </a:tblGrid>
              <a:tr h="32248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Fantasy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Action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Cartoon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Drama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Comedy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1855109"/>
                  </a:ext>
                </a:extLst>
              </a:tr>
              <a:tr h="39714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1" u="none" strike="noStrike" dirty="0">
                          <a:solidFill>
                            <a:srgbClr val="8EB842"/>
                          </a:solidFill>
                          <a:effectLst/>
                        </a:rPr>
                        <a:t>How to train your dragon</a:t>
                      </a:r>
                      <a:endParaRPr lang="en-US" sz="2400" b="1" i="1" u="none" strike="noStrike" dirty="0">
                        <a:solidFill>
                          <a:srgbClr val="8EB84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1655780"/>
                  </a:ext>
                </a:extLst>
              </a:tr>
              <a:tr h="37480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Fury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3472434"/>
                  </a:ext>
                </a:extLst>
              </a:tr>
              <a:tr h="37480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Jumanji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258779"/>
                  </a:ext>
                </a:extLst>
              </a:tr>
              <a:tr h="46283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Love and monsters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0457173"/>
                  </a:ext>
                </a:extLst>
              </a:tr>
              <a:tr h="46283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The lord of the rings 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3232532"/>
                  </a:ext>
                </a:extLst>
              </a:tr>
              <a:tr h="28319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The Mitchells vs the Machines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7796344"/>
                  </a:ext>
                </a:extLst>
              </a:tr>
              <a:tr h="37480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Joker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962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26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based recommender systems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7280" y="1119674"/>
            <a:ext cx="10888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item, is </a:t>
            </a:r>
            <a:r>
              <a:rPr lang="en-TT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-hot encoded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C4F2-2B72-44E9-A63D-6B96C0F3DCC9}" type="slidenum">
              <a:rPr lang="en-TT" smtClean="0"/>
              <a:t>5</a:t>
            </a:fld>
            <a:endParaRPr lang="en-TT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0B91613-0EB1-4C7A-A5B4-043229258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525396"/>
              </p:ext>
            </p:extLst>
          </p:nvPr>
        </p:nvGraphicFramePr>
        <p:xfrm>
          <a:off x="1249681" y="2435228"/>
          <a:ext cx="10218056" cy="319923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122057">
                  <a:extLst>
                    <a:ext uri="{9D8B030D-6E8A-4147-A177-3AD203B41FA5}">
                      <a16:colId xmlns:a16="http://schemas.microsoft.com/office/drawing/2014/main" val="4280506137"/>
                    </a:ext>
                  </a:extLst>
                </a:gridCol>
                <a:gridCol w="1026575">
                  <a:extLst>
                    <a:ext uri="{9D8B030D-6E8A-4147-A177-3AD203B41FA5}">
                      <a16:colId xmlns:a16="http://schemas.microsoft.com/office/drawing/2014/main" val="1244002464"/>
                    </a:ext>
                  </a:extLst>
                </a:gridCol>
                <a:gridCol w="1267356">
                  <a:extLst>
                    <a:ext uri="{9D8B030D-6E8A-4147-A177-3AD203B41FA5}">
                      <a16:colId xmlns:a16="http://schemas.microsoft.com/office/drawing/2014/main" val="3490230046"/>
                    </a:ext>
                  </a:extLst>
                </a:gridCol>
                <a:gridCol w="1267356">
                  <a:extLst>
                    <a:ext uri="{9D8B030D-6E8A-4147-A177-3AD203B41FA5}">
                      <a16:colId xmlns:a16="http://schemas.microsoft.com/office/drawing/2014/main" val="25638689"/>
                    </a:ext>
                  </a:extLst>
                </a:gridCol>
                <a:gridCol w="1267356">
                  <a:extLst>
                    <a:ext uri="{9D8B030D-6E8A-4147-A177-3AD203B41FA5}">
                      <a16:colId xmlns:a16="http://schemas.microsoft.com/office/drawing/2014/main" val="3651639412"/>
                    </a:ext>
                  </a:extLst>
                </a:gridCol>
                <a:gridCol w="1267356">
                  <a:extLst>
                    <a:ext uri="{9D8B030D-6E8A-4147-A177-3AD203B41FA5}">
                      <a16:colId xmlns:a16="http://schemas.microsoft.com/office/drawing/2014/main" val="1922609221"/>
                    </a:ext>
                  </a:extLst>
                </a:gridCol>
              </a:tblGrid>
              <a:tr h="32248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Fantasy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Action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Cartoon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Drama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Comedy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1855109"/>
                  </a:ext>
                </a:extLst>
              </a:tr>
              <a:tr h="39714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1" u="none" strike="noStrike" dirty="0">
                          <a:solidFill>
                            <a:srgbClr val="8EB842"/>
                          </a:solidFill>
                          <a:effectLst/>
                        </a:rPr>
                        <a:t>How to train your dragon</a:t>
                      </a:r>
                      <a:endParaRPr lang="en-US" sz="2400" b="1" i="1" u="none" strike="noStrike" dirty="0">
                        <a:solidFill>
                          <a:srgbClr val="8EB84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1655780"/>
                  </a:ext>
                </a:extLst>
              </a:tr>
              <a:tr h="37480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Fury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3472434"/>
                  </a:ext>
                </a:extLst>
              </a:tr>
              <a:tr h="37480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Jumanji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258779"/>
                  </a:ext>
                </a:extLst>
              </a:tr>
              <a:tr h="46283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Love and monsters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0457173"/>
                  </a:ext>
                </a:extLst>
              </a:tr>
              <a:tr h="46283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The lord of the rings 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3232532"/>
                  </a:ext>
                </a:extLst>
              </a:tr>
              <a:tr h="28319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1" u="none" strike="noStrike" dirty="0">
                          <a:solidFill>
                            <a:srgbClr val="B000A8"/>
                          </a:solidFill>
                          <a:effectLst/>
                        </a:rPr>
                        <a:t>The Mitchells vs the Machines</a:t>
                      </a:r>
                      <a:endParaRPr lang="en-US" sz="2400" b="1" i="1" u="none" strike="noStrike" dirty="0">
                        <a:solidFill>
                          <a:srgbClr val="B000A8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7796344"/>
                  </a:ext>
                </a:extLst>
              </a:tr>
              <a:tr h="37480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Joker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962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303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based recommender systems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7280" y="1119674"/>
            <a:ext cx="108883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feature vector (maps user into the item feature space)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feature vectors based on the users rating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 the resulting vector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about action? No rating, no inference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C4F2-2B72-44E9-A63D-6B96C0F3DCC9}" type="slidenum">
              <a:rPr lang="en-TT" smtClean="0"/>
              <a:t>6</a:t>
            </a:fld>
            <a:endParaRPr lang="en-TT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0C7BCD4-A823-4F7F-B0E2-7EB1E0090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358584"/>
              </p:ext>
            </p:extLst>
          </p:nvPr>
        </p:nvGraphicFramePr>
        <p:xfrm>
          <a:off x="1219200" y="3058957"/>
          <a:ext cx="8129716" cy="1523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31876">
                  <a:extLst>
                    <a:ext uri="{9D8B030D-6E8A-4147-A177-3AD203B41FA5}">
                      <a16:colId xmlns:a16="http://schemas.microsoft.com/office/drawing/2014/main" val="4280506137"/>
                    </a:ext>
                  </a:extLst>
                </a:gridCol>
                <a:gridCol w="442359">
                  <a:extLst>
                    <a:ext uri="{9D8B030D-6E8A-4147-A177-3AD203B41FA5}">
                      <a16:colId xmlns:a16="http://schemas.microsoft.com/office/drawing/2014/main" val="4123938996"/>
                    </a:ext>
                  </a:extLst>
                </a:gridCol>
                <a:gridCol w="1311645">
                  <a:extLst>
                    <a:ext uri="{9D8B030D-6E8A-4147-A177-3AD203B41FA5}">
                      <a16:colId xmlns:a16="http://schemas.microsoft.com/office/drawing/2014/main" val="1244002464"/>
                    </a:ext>
                  </a:extLst>
                </a:gridCol>
                <a:gridCol w="1489263">
                  <a:extLst>
                    <a:ext uri="{9D8B030D-6E8A-4147-A177-3AD203B41FA5}">
                      <a16:colId xmlns:a16="http://schemas.microsoft.com/office/drawing/2014/main" val="3490230046"/>
                    </a:ext>
                  </a:extLst>
                </a:gridCol>
                <a:gridCol w="1147689">
                  <a:extLst>
                    <a:ext uri="{9D8B030D-6E8A-4147-A177-3AD203B41FA5}">
                      <a16:colId xmlns:a16="http://schemas.microsoft.com/office/drawing/2014/main" val="25638689"/>
                    </a:ext>
                  </a:extLst>
                </a:gridCol>
                <a:gridCol w="1079375">
                  <a:extLst>
                    <a:ext uri="{9D8B030D-6E8A-4147-A177-3AD203B41FA5}">
                      <a16:colId xmlns:a16="http://schemas.microsoft.com/office/drawing/2014/main" val="3651639412"/>
                    </a:ext>
                  </a:extLst>
                </a:gridCol>
                <a:gridCol w="1627509">
                  <a:extLst>
                    <a:ext uri="{9D8B030D-6E8A-4147-A177-3AD203B41FA5}">
                      <a16:colId xmlns:a16="http://schemas.microsoft.com/office/drawing/2014/main" val="1922609221"/>
                    </a:ext>
                  </a:extLst>
                </a:gridCol>
              </a:tblGrid>
              <a:tr h="3224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r>
                        <a:rPr lang="en-US" sz="2400" b="1" u="none" strike="noStrike" dirty="0">
                          <a:effectLst/>
                        </a:rPr>
                        <a:t>User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Fantasy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Action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Cartoon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Drama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Comedy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1855109"/>
                  </a:ext>
                </a:extLst>
              </a:tr>
              <a:tr h="397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1655780"/>
                  </a:ext>
                </a:extLst>
              </a:tr>
              <a:tr h="374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3472434"/>
                  </a:ext>
                </a:extLst>
              </a:tr>
              <a:tr h="374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10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25877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121CDE9-4F7B-4E4D-84ED-254A93AE9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131707"/>
              </p:ext>
            </p:extLst>
          </p:nvPr>
        </p:nvGraphicFramePr>
        <p:xfrm>
          <a:off x="493486" y="4705358"/>
          <a:ext cx="8855430" cy="75057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56227">
                  <a:extLst>
                    <a:ext uri="{9D8B030D-6E8A-4147-A177-3AD203B41FA5}">
                      <a16:colId xmlns:a16="http://schemas.microsoft.com/office/drawing/2014/main" val="3156221141"/>
                    </a:ext>
                  </a:extLst>
                </a:gridCol>
                <a:gridCol w="449943">
                  <a:extLst>
                    <a:ext uri="{9D8B030D-6E8A-4147-A177-3AD203B41FA5}">
                      <a16:colId xmlns:a16="http://schemas.microsoft.com/office/drawing/2014/main" val="2922530087"/>
                    </a:ext>
                  </a:extLst>
                </a:gridCol>
                <a:gridCol w="1291772">
                  <a:extLst>
                    <a:ext uri="{9D8B030D-6E8A-4147-A177-3AD203B41FA5}">
                      <a16:colId xmlns:a16="http://schemas.microsoft.com/office/drawing/2014/main" val="3067517190"/>
                    </a:ext>
                  </a:extLst>
                </a:gridCol>
                <a:gridCol w="1480457">
                  <a:extLst>
                    <a:ext uri="{9D8B030D-6E8A-4147-A177-3AD203B41FA5}">
                      <a16:colId xmlns:a16="http://schemas.microsoft.com/office/drawing/2014/main" val="360523469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931350429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00742455"/>
                    </a:ext>
                  </a:extLst>
                </a:gridCol>
                <a:gridCol w="1627317">
                  <a:extLst>
                    <a:ext uri="{9D8B030D-6E8A-4147-A177-3AD203B41FA5}">
                      <a16:colId xmlns:a16="http://schemas.microsoft.com/office/drawing/2014/main" val="2560993654"/>
                    </a:ext>
                  </a:extLst>
                </a:gridCol>
              </a:tblGrid>
              <a:tr h="2831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10 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789852"/>
                  </a:ext>
                </a:extLst>
              </a:tr>
              <a:tr h="374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Normalized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0.286 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0.171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0.086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0.457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988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307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based recommender systems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7280" y="1119674"/>
            <a:ext cx="108883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 product of user feature vector with remaining items gives a measure of similarity.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C4F2-2B72-44E9-A63D-6B96C0F3DCC9}" type="slidenum">
              <a:rPr lang="en-TT" smtClean="0"/>
              <a:t>7</a:t>
            </a:fld>
            <a:endParaRPr lang="en-TT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CF2911-726C-4F34-BD80-F7B63D1B2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166892"/>
              </p:ext>
            </p:extLst>
          </p:nvPr>
        </p:nvGraphicFramePr>
        <p:xfrm>
          <a:off x="523965" y="2073781"/>
          <a:ext cx="11205029" cy="400968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676649">
                  <a:extLst>
                    <a:ext uri="{9D8B030D-6E8A-4147-A177-3AD203B41FA5}">
                      <a16:colId xmlns:a16="http://schemas.microsoft.com/office/drawing/2014/main" val="1308626280"/>
                    </a:ext>
                  </a:extLst>
                </a:gridCol>
                <a:gridCol w="1200539">
                  <a:extLst>
                    <a:ext uri="{9D8B030D-6E8A-4147-A177-3AD203B41FA5}">
                      <a16:colId xmlns:a16="http://schemas.microsoft.com/office/drawing/2014/main" val="3409338637"/>
                    </a:ext>
                  </a:extLst>
                </a:gridCol>
                <a:gridCol w="1200539">
                  <a:extLst>
                    <a:ext uri="{9D8B030D-6E8A-4147-A177-3AD203B41FA5}">
                      <a16:colId xmlns:a16="http://schemas.microsoft.com/office/drawing/2014/main" val="2979843158"/>
                    </a:ext>
                  </a:extLst>
                </a:gridCol>
                <a:gridCol w="1200539">
                  <a:extLst>
                    <a:ext uri="{9D8B030D-6E8A-4147-A177-3AD203B41FA5}">
                      <a16:colId xmlns:a16="http://schemas.microsoft.com/office/drawing/2014/main" val="180186514"/>
                    </a:ext>
                  </a:extLst>
                </a:gridCol>
                <a:gridCol w="1200539">
                  <a:extLst>
                    <a:ext uri="{9D8B030D-6E8A-4147-A177-3AD203B41FA5}">
                      <a16:colId xmlns:a16="http://schemas.microsoft.com/office/drawing/2014/main" val="3502221661"/>
                    </a:ext>
                  </a:extLst>
                </a:gridCol>
                <a:gridCol w="1200539">
                  <a:extLst>
                    <a:ext uri="{9D8B030D-6E8A-4147-A177-3AD203B41FA5}">
                      <a16:colId xmlns:a16="http://schemas.microsoft.com/office/drawing/2014/main" val="3938759859"/>
                    </a:ext>
                  </a:extLst>
                </a:gridCol>
                <a:gridCol w="1525685">
                  <a:extLst>
                    <a:ext uri="{9D8B030D-6E8A-4147-A177-3AD203B41FA5}">
                      <a16:colId xmlns:a16="http://schemas.microsoft.com/office/drawing/2014/main" val="3581376729"/>
                    </a:ext>
                  </a:extLst>
                </a:gridCol>
              </a:tblGrid>
              <a:tr h="7056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Fantasy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Action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Cartoon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Drama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Comedy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Similarity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8239528"/>
                  </a:ext>
                </a:extLst>
              </a:tr>
              <a:tr h="6246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How to train your dragon (6)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0.171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0.457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0.629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1385787"/>
                  </a:ext>
                </a:extLst>
              </a:tr>
              <a:tr h="3876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Fury (3)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0.086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0.086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1646586"/>
                  </a:ext>
                </a:extLst>
              </a:tr>
              <a:tr h="3876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Jumanji (10)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0.286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0.457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0.743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6155050"/>
                  </a:ext>
                </a:extLst>
              </a:tr>
              <a:tr h="3876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B000A8"/>
                          </a:solidFill>
                          <a:effectLst/>
                        </a:rPr>
                        <a:t>Love and monsters</a:t>
                      </a:r>
                      <a:endParaRPr lang="en-US" sz="2400" b="1" i="0" u="none" strike="noStrike" dirty="0">
                        <a:solidFill>
                          <a:srgbClr val="B000A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0.286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0.457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sng" strike="noStrike" dirty="0">
                          <a:solidFill>
                            <a:srgbClr val="B000A8"/>
                          </a:solidFill>
                          <a:effectLst/>
                        </a:rPr>
                        <a:t>0.743</a:t>
                      </a:r>
                      <a:endParaRPr lang="en-US" sz="2400" b="1" i="0" u="sng" strike="noStrike" dirty="0">
                        <a:solidFill>
                          <a:srgbClr val="B000A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066850"/>
                  </a:ext>
                </a:extLst>
              </a:tr>
              <a:tr h="3876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The lord of the rings 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0.286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0.086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0.371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3700899"/>
                  </a:ext>
                </a:extLst>
              </a:tr>
              <a:tr h="7056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The Mitchells vs the Machines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0.171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0.457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0.629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9688212"/>
                  </a:ext>
                </a:extLst>
              </a:tr>
              <a:tr h="3876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Joker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0.086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0.086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5752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247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T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 recommender systems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7280" y="1119674"/>
            <a:ext cx="1088839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Learns form the user-item interaction matrix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Recommends without knowing </a:t>
            </a:r>
            <a:r>
              <a:rPr lang="en-TT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anything</a:t>
            </a: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users and items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Learns laten factors based on the user interaction data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Exploits similarities between users and items </a:t>
            </a:r>
            <a:r>
              <a:rPr lang="en-TT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TT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Serendipity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Learns that user A interactions are a subset of user B interactions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its likely user A would like items that user B liked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user-item interaction matrix which is usually sparse since not every user would have interacted with every item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Leverages explicit and implicit feedback to help fill the gaps -  information is better than none!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T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C4F2-2B72-44E9-A63D-6B96C0F3DCC9}" type="slidenum">
              <a:rPr lang="en-TT" smtClean="0"/>
              <a:t>8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584405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T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 recommender systems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C4F2-2B72-44E9-A63D-6B96C0F3DCC9}" type="slidenum">
              <a:rPr lang="en-TT" smtClean="0"/>
              <a:t>9</a:t>
            </a:fld>
            <a:endParaRPr lang="en-TT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75C754B-1581-456F-AA7B-CC07DD016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397133"/>
              </p:ext>
            </p:extLst>
          </p:nvPr>
        </p:nvGraphicFramePr>
        <p:xfrm>
          <a:off x="1097280" y="2960863"/>
          <a:ext cx="10417620" cy="309723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41762">
                  <a:extLst>
                    <a:ext uri="{9D8B030D-6E8A-4147-A177-3AD203B41FA5}">
                      <a16:colId xmlns:a16="http://schemas.microsoft.com/office/drawing/2014/main" val="1790499029"/>
                    </a:ext>
                  </a:extLst>
                </a:gridCol>
                <a:gridCol w="1041762">
                  <a:extLst>
                    <a:ext uri="{9D8B030D-6E8A-4147-A177-3AD203B41FA5}">
                      <a16:colId xmlns:a16="http://schemas.microsoft.com/office/drawing/2014/main" val="235637853"/>
                    </a:ext>
                  </a:extLst>
                </a:gridCol>
                <a:gridCol w="1041762">
                  <a:extLst>
                    <a:ext uri="{9D8B030D-6E8A-4147-A177-3AD203B41FA5}">
                      <a16:colId xmlns:a16="http://schemas.microsoft.com/office/drawing/2014/main" val="126057518"/>
                    </a:ext>
                  </a:extLst>
                </a:gridCol>
                <a:gridCol w="1041762">
                  <a:extLst>
                    <a:ext uri="{9D8B030D-6E8A-4147-A177-3AD203B41FA5}">
                      <a16:colId xmlns:a16="http://schemas.microsoft.com/office/drawing/2014/main" val="805549194"/>
                    </a:ext>
                  </a:extLst>
                </a:gridCol>
                <a:gridCol w="1041762">
                  <a:extLst>
                    <a:ext uri="{9D8B030D-6E8A-4147-A177-3AD203B41FA5}">
                      <a16:colId xmlns:a16="http://schemas.microsoft.com/office/drawing/2014/main" val="3751951409"/>
                    </a:ext>
                  </a:extLst>
                </a:gridCol>
                <a:gridCol w="1041762">
                  <a:extLst>
                    <a:ext uri="{9D8B030D-6E8A-4147-A177-3AD203B41FA5}">
                      <a16:colId xmlns:a16="http://schemas.microsoft.com/office/drawing/2014/main" val="1491947942"/>
                    </a:ext>
                  </a:extLst>
                </a:gridCol>
                <a:gridCol w="1041762">
                  <a:extLst>
                    <a:ext uri="{9D8B030D-6E8A-4147-A177-3AD203B41FA5}">
                      <a16:colId xmlns:a16="http://schemas.microsoft.com/office/drawing/2014/main" val="120004660"/>
                    </a:ext>
                  </a:extLst>
                </a:gridCol>
                <a:gridCol w="1041762">
                  <a:extLst>
                    <a:ext uri="{9D8B030D-6E8A-4147-A177-3AD203B41FA5}">
                      <a16:colId xmlns:a16="http://schemas.microsoft.com/office/drawing/2014/main" val="4013749569"/>
                    </a:ext>
                  </a:extLst>
                </a:gridCol>
                <a:gridCol w="1041762">
                  <a:extLst>
                    <a:ext uri="{9D8B030D-6E8A-4147-A177-3AD203B41FA5}">
                      <a16:colId xmlns:a16="http://schemas.microsoft.com/office/drawing/2014/main" val="3937747564"/>
                    </a:ext>
                  </a:extLst>
                </a:gridCol>
                <a:gridCol w="1041762">
                  <a:extLst>
                    <a:ext uri="{9D8B030D-6E8A-4147-A177-3AD203B41FA5}">
                      <a16:colId xmlns:a16="http://schemas.microsoft.com/office/drawing/2014/main" val="4119529234"/>
                    </a:ext>
                  </a:extLst>
                </a:gridCol>
              </a:tblGrid>
              <a:tr h="381453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LF1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-0.689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0.412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-0.768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0.346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0.912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-0.999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0.152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506517"/>
                  </a:ext>
                </a:extLst>
              </a:tr>
              <a:tr h="381453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LF2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0.939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-0.989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-0.397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-0.889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-0.978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-0.803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0.604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5840758"/>
                  </a:ext>
                </a:extLst>
              </a:tr>
              <a:tr h="381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LF1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LF2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M1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M2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M3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M4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M5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M6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M7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3690699"/>
                  </a:ext>
                </a:extLst>
              </a:tr>
              <a:tr h="381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0.306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-0.753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U1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×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 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×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×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9393030"/>
                  </a:ext>
                </a:extLst>
              </a:tr>
              <a:tr h="381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-0.238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0.150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U2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×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 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 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×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4252929"/>
                  </a:ext>
                </a:extLst>
              </a:tr>
              <a:tr h="381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-0.211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-0.511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U3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×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×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×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×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 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9750064"/>
                  </a:ext>
                </a:extLst>
              </a:tr>
              <a:tr h="4797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-0.430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-0.895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U4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solidFill>
                            <a:srgbClr val="B000A8"/>
                          </a:solidFill>
                          <a:effectLst/>
                        </a:rPr>
                        <a:t>?</a:t>
                      </a:r>
                      <a:endParaRPr lang="en-US" sz="2800" b="1" i="0" u="none" strike="noStrike" dirty="0">
                        <a:solidFill>
                          <a:srgbClr val="B000A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×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×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 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63339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7D9E88D-F525-45B4-A959-3C026E0A3F95}"/>
              </a:ext>
            </a:extLst>
          </p:cNvPr>
          <p:cNvSpPr txBox="1"/>
          <p:nvPr/>
        </p:nvSpPr>
        <p:spPr>
          <a:xfrm>
            <a:off x="1097280" y="1003560"/>
            <a:ext cx="108883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 users and items in to a learnt, laten-feature space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similarity between: users and users, item and items, users and items, and items and users, </a:t>
            </a:r>
            <a:r>
              <a:rPr lang="en-TT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common embedding space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T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measure: dot-product, Euclidian distance, etc. </a:t>
            </a:r>
          </a:p>
        </p:txBody>
      </p:sp>
    </p:spTree>
    <p:extLst>
      <p:ext uri="{BB962C8B-B14F-4D97-AF65-F5344CB8AC3E}">
        <p14:creationId xmlns:p14="http://schemas.microsoft.com/office/powerpoint/2010/main" val="12922891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Examples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66498</TotalTime>
  <Words>908</Words>
  <Application>Microsoft Office PowerPoint</Application>
  <PresentationFormat>Widescreen</PresentationFormat>
  <Paragraphs>354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 unicode ms</vt:lpstr>
      <vt:lpstr>Calibri</vt:lpstr>
      <vt:lpstr>Calibri Light</vt:lpstr>
      <vt:lpstr>Cambria Math</vt:lpstr>
      <vt:lpstr>Times New Roman</vt:lpstr>
      <vt:lpstr>Wingdings</vt:lpstr>
      <vt:lpstr>Retrospect</vt:lpstr>
      <vt:lpstr>Examples</vt:lpstr>
      <vt:lpstr>PowerPoint Presentation</vt:lpstr>
      <vt:lpstr>Motivation and overview</vt:lpstr>
      <vt:lpstr>Content based recommender systems</vt:lpstr>
      <vt:lpstr>Content based recommender systems</vt:lpstr>
      <vt:lpstr>Content based recommender systems</vt:lpstr>
      <vt:lpstr>Content based recommender systems</vt:lpstr>
      <vt:lpstr>Content based recommender systems</vt:lpstr>
      <vt:lpstr>Collaborative filtering recommender systems</vt:lpstr>
      <vt:lpstr>Collaborative filtering recommender systems</vt:lpstr>
      <vt:lpstr>Collaborative filtering recommender systems</vt:lpstr>
      <vt:lpstr>Collaborative filtering recommender systems</vt:lpstr>
      <vt:lpstr>Collaborative filtering recommender systems</vt:lpstr>
      <vt:lpstr>Collaborative filtering recommender systems</vt:lpstr>
      <vt:lpstr>Collaborative filtering recommender systems</vt:lpstr>
      <vt:lpstr>Hybrid-recommender systems (DNNs)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 Manohar</dc:creator>
  <cp:lastModifiedBy>Kris Manohar</cp:lastModifiedBy>
  <cp:revision>642</cp:revision>
  <dcterms:created xsi:type="dcterms:W3CDTF">2015-04-16T02:53:57Z</dcterms:created>
  <dcterms:modified xsi:type="dcterms:W3CDTF">2021-05-11T02:16:42Z</dcterms:modified>
</cp:coreProperties>
</file>