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Oswald Medium"/>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Medium-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cdf7be88e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cdf7be88e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cdf7be88e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cdf7be88e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cdf7be88e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cdf7be88e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cdf7be88e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cdf7be88e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d3b551d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d3b551d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d3b551d3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d3b551d3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cdf7be88e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cdf7be88e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9cdf7be88e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9cdf7be88e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9cdf7be88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9cdf7be88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9cdf7be88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9cdf7be88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cdf7be88e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9cdf7be88e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cdf7be88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cdf7be88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cdf7be88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cdf7be88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cdf7be88e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cdf7be88e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cdf7be88e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cdf7be88e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175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Oswald Medium"/>
                <a:ea typeface="Oswald Medium"/>
                <a:cs typeface="Oswald Medium"/>
                <a:sym typeface="Oswald Medium"/>
              </a:rPr>
              <a:t>Algorithmic Based Fault Tolerance Project</a:t>
            </a:r>
            <a:endParaRPr>
              <a:latin typeface="Oswald Medium"/>
              <a:ea typeface="Oswald Medium"/>
              <a:cs typeface="Oswald Medium"/>
              <a:sym typeface="Oswald Medium"/>
            </a:endParaRPr>
          </a:p>
        </p:txBody>
      </p:sp>
      <p:sp>
        <p:nvSpPr>
          <p:cNvPr id="55" name="Google Shape;55;p13"/>
          <p:cNvSpPr txBox="1"/>
          <p:nvPr>
            <p:ph idx="1" type="subTitle"/>
          </p:nvPr>
        </p:nvSpPr>
        <p:spPr>
          <a:xfrm>
            <a:off x="311700" y="21444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Justin LaForge</a:t>
            </a:r>
            <a:endParaRPr/>
          </a:p>
        </p:txBody>
      </p:sp>
      <p:cxnSp>
        <p:nvCxnSpPr>
          <p:cNvPr id="56" name="Google Shape;56;p13"/>
          <p:cNvCxnSpPr/>
          <p:nvPr/>
        </p:nvCxnSpPr>
        <p:spPr>
          <a:xfrm>
            <a:off x="311708" y="1835100"/>
            <a:ext cx="8520600" cy="0"/>
          </a:xfrm>
          <a:prstGeom prst="straightConnector1">
            <a:avLst/>
          </a:prstGeom>
          <a:noFill/>
          <a:ln cap="flat" cmpd="sng" w="38100">
            <a:solidFill>
              <a:schemeClr val="dk2"/>
            </a:solidFill>
            <a:prstDash val="solid"/>
            <a:round/>
            <a:headEnd len="med" w="med" type="none"/>
            <a:tailEnd len="med" w="med" type="none"/>
          </a:ln>
        </p:spPr>
      </p:cxnSp>
      <p:cxnSp>
        <p:nvCxnSpPr>
          <p:cNvPr id="57" name="Google Shape;57;p13"/>
          <p:cNvCxnSpPr/>
          <p:nvPr/>
        </p:nvCxnSpPr>
        <p:spPr>
          <a:xfrm>
            <a:off x="833850" y="2013300"/>
            <a:ext cx="7476300" cy="0"/>
          </a:xfrm>
          <a:prstGeom prst="straightConnector1">
            <a:avLst/>
          </a:prstGeom>
          <a:noFill/>
          <a:ln cap="flat" cmpd="sng" w="114300">
            <a:solidFill>
              <a:srgbClr val="D9D9D9"/>
            </a:solidFill>
            <a:prstDash val="solid"/>
            <a:round/>
            <a:headEnd len="med" w="med" type="none"/>
            <a:tailEnd len="med" w="med" type="none"/>
          </a:ln>
        </p:spPr>
      </p:cxnSp>
      <p:pic>
        <p:nvPicPr>
          <p:cNvPr id="58" name="Google Shape;58;p13"/>
          <p:cNvPicPr preferRelativeResize="0"/>
          <p:nvPr/>
        </p:nvPicPr>
        <p:blipFill>
          <a:blip r:embed="rId3">
            <a:alphaModFix/>
          </a:blip>
          <a:stretch>
            <a:fillRect/>
          </a:stretch>
        </p:blipFill>
        <p:spPr>
          <a:xfrm>
            <a:off x="169049" y="3369951"/>
            <a:ext cx="2735898" cy="1494850"/>
          </a:xfrm>
          <a:prstGeom prst="rect">
            <a:avLst/>
          </a:prstGeom>
          <a:noFill/>
          <a:ln>
            <a:noFill/>
          </a:ln>
        </p:spPr>
      </p:pic>
      <p:pic>
        <p:nvPicPr>
          <p:cNvPr id="59" name="Google Shape;59;p13"/>
          <p:cNvPicPr preferRelativeResize="0"/>
          <p:nvPr/>
        </p:nvPicPr>
        <p:blipFill>
          <a:blip r:embed="rId4">
            <a:alphaModFix/>
          </a:blip>
          <a:stretch>
            <a:fillRect/>
          </a:stretch>
        </p:blipFill>
        <p:spPr>
          <a:xfrm>
            <a:off x="3569023" y="3304350"/>
            <a:ext cx="2005952" cy="1626049"/>
          </a:xfrm>
          <a:prstGeom prst="rect">
            <a:avLst/>
          </a:prstGeom>
          <a:noFill/>
          <a:ln>
            <a:noFill/>
          </a:ln>
        </p:spPr>
      </p:pic>
      <p:pic>
        <p:nvPicPr>
          <p:cNvPr id="60" name="Google Shape;60;p13"/>
          <p:cNvPicPr preferRelativeResize="0"/>
          <p:nvPr/>
        </p:nvPicPr>
        <p:blipFill>
          <a:blip r:embed="rId5">
            <a:alphaModFix/>
          </a:blip>
          <a:stretch>
            <a:fillRect/>
          </a:stretch>
        </p:blipFill>
        <p:spPr>
          <a:xfrm>
            <a:off x="6239050" y="3599348"/>
            <a:ext cx="2869750" cy="103605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nvSpPr>
        <p:spPr>
          <a:xfrm>
            <a:off x="571575" y="335125"/>
            <a:ext cx="610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Experimentations</a:t>
            </a:r>
            <a:r>
              <a:rPr b="1" lang="en" sz="1800">
                <a:solidFill>
                  <a:schemeClr val="dk2"/>
                </a:solidFill>
              </a:rPr>
              <a:t>, Pt. 1</a:t>
            </a:r>
            <a:endParaRPr b="1" sz="1800">
              <a:solidFill>
                <a:schemeClr val="dk2"/>
              </a:solidFill>
            </a:endParaRPr>
          </a:p>
        </p:txBody>
      </p:sp>
      <p:cxnSp>
        <p:nvCxnSpPr>
          <p:cNvPr id="126" name="Google Shape;126;p22"/>
          <p:cNvCxnSpPr/>
          <p:nvPr/>
        </p:nvCxnSpPr>
        <p:spPr>
          <a:xfrm>
            <a:off x="571575" y="796825"/>
            <a:ext cx="6108600" cy="0"/>
          </a:xfrm>
          <a:prstGeom prst="straightConnector1">
            <a:avLst/>
          </a:prstGeom>
          <a:noFill/>
          <a:ln cap="flat" cmpd="sng" w="38100">
            <a:solidFill>
              <a:schemeClr val="dk2"/>
            </a:solidFill>
            <a:prstDash val="solid"/>
            <a:round/>
            <a:headEnd len="med" w="med" type="none"/>
            <a:tailEnd len="med" w="med" type="none"/>
          </a:ln>
        </p:spPr>
      </p:cxnSp>
      <p:sp>
        <p:nvSpPr>
          <p:cNvPr id="127" name="Google Shape;127;p22"/>
          <p:cNvSpPr txBox="1"/>
          <p:nvPr>
            <p:ph idx="1" type="body"/>
          </p:nvPr>
        </p:nvSpPr>
        <p:spPr>
          <a:xfrm>
            <a:off x="311700" y="1152475"/>
            <a:ext cx="8520600" cy="3743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Our project consisted of multiple experimentations around Algorithmic Based Fault Tolerance, first we started with a Corrupt-Detect-Correct </a:t>
            </a:r>
            <a:r>
              <a:rPr lang="en"/>
              <a:t>experiment</a:t>
            </a:r>
            <a:r>
              <a:rPr lang="en"/>
              <a:t>, then we made a simple Masked Benign Error testor, a faulty matrix multiplier and lastly we experimented with the hamming design for correcting data.</a:t>
            </a:r>
            <a:endParaRPr/>
          </a:p>
          <a:p>
            <a:pPr indent="0" lvl="0" marL="0" rtl="0" algn="l">
              <a:spcBef>
                <a:spcPts val="1200"/>
              </a:spcBef>
              <a:spcAft>
                <a:spcPts val="0"/>
              </a:spcAft>
              <a:buNone/>
            </a:pPr>
            <a:r>
              <a:rPr b="1" lang="en"/>
              <a:t>Corrupt-Detect-Correct:</a:t>
            </a:r>
            <a:endParaRPr b="1"/>
          </a:p>
          <a:p>
            <a:pPr indent="0" lvl="0" marL="0" rtl="0" algn="l">
              <a:spcBef>
                <a:spcPts val="1200"/>
              </a:spcBef>
              <a:spcAft>
                <a:spcPts val="1200"/>
              </a:spcAft>
              <a:buNone/>
            </a:pPr>
            <a:r>
              <a:rPr lang="en"/>
              <a:t>For our basic corrupting program we created a driver that would take in a checksummed matrix and it would flip the bit of a value to change it completely. We would do this randomly or have the user input their own value and bit position to flip. After doing this we created two more drivers, a detect driver which would detect where the error </a:t>
            </a:r>
            <a:r>
              <a:rPr lang="en"/>
              <a:t>occurred</a:t>
            </a:r>
            <a:r>
              <a:rPr lang="en"/>
              <a:t> using the checksummed values of the matrix, and then a correct driver that would flip the bit back to </a:t>
            </a:r>
            <a:r>
              <a:rPr lang="en"/>
              <a:t>its</a:t>
            </a:r>
            <a:r>
              <a:rPr lang="en"/>
              <a:t> </a:t>
            </a:r>
            <a:r>
              <a:rPr lang="en"/>
              <a:t>original</a:t>
            </a:r>
            <a:r>
              <a:rPr lang="en"/>
              <a:t> value by </a:t>
            </a:r>
            <a:r>
              <a:rPr lang="en"/>
              <a:t>calculating the original value from the checksum.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nvSpPr>
        <p:spPr>
          <a:xfrm>
            <a:off x="571575" y="335125"/>
            <a:ext cx="610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Experimentations, Pt. 2</a:t>
            </a:r>
            <a:endParaRPr b="1" sz="1800">
              <a:solidFill>
                <a:schemeClr val="dk2"/>
              </a:solidFill>
            </a:endParaRPr>
          </a:p>
        </p:txBody>
      </p:sp>
      <p:cxnSp>
        <p:nvCxnSpPr>
          <p:cNvPr id="133" name="Google Shape;133;p23"/>
          <p:cNvCxnSpPr/>
          <p:nvPr/>
        </p:nvCxnSpPr>
        <p:spPr>
          <a:xfrm>
            <a:off x="571575" y="796825"/>
            <a:ext cx="6108600" cy="0"/>
          </a:xfrm>
          <a:prstGeom prst="straightConnector1">
            <a:avLst/>
          </a:prstGeom>
          <a:noFill/>
          <a:ln cap="flat" cmpd="sng" w="38100">
            <a:solidFill>
              <a:schemeClr val="dk2"/>
            </a:solidFill>
            <a:prstDash val="solid"/>
            <a:round/>
            <a:headEnd len="med" w="med" type="none"/>
            <a:tailEnd len="med" w="med" type="none"/>
          </a:ln>
        </p:spPr>
      </p:cxnSp>
      <p:sp>
        <p:nvSpPr>
          <p:cNvPr id="134" name="Google Shape;134;p23"/>
          <p:cNvSpPr txBox="1"/>
          <p:nvPr>
            <p:ph idx="1" type="body"/>
          </p:nvPr>
        </p:nvSpPr>
        <p:spPr>
          <a:xfrm>
            <a:off x="311700" y="845700"/>
            <a:ext cx="8520600" cy="456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Simple MBE Test:</a:t>
            </a:r>
            <a:endParaRPr b="1"/>
          </a:p>
          <a:p>
            <a:pPr indent="0" lvl="0" marL="0" rtl="0" algn="l">
              <a:spcBef>
                <a:spcPts val="1200"/>
              </a:spcBef>
              <a:spcAft>
                <a:spcPts val="1200"/>
              </a:spcAft>
              <a:buNone/>
            </a:pPr>
            <a:r>
              <a:rPr lang="en"/>
              <a:t>F</a:t>
            </a:r>
            <a:r>
              <a:rPr lang="en"/>
              <a:t>or this we made a program to run all possible integers of 32 bits and multiplied them with a random 8 bit number, saving that value, and then corrupting that random number, and </a:t>
            </a:r>
            <a:r>
              <a:rPr lang="en"/>
              <a:t>multiplying</a:t>
            </a:r>
            <a:r>
              <a:rPr lang="en"/>
              <a:t> it again, to test if the new value is equal to the new supposedly corrupted value, in which case if it is not equal, then that is a normal corruption, however if they are the same value, we know that a masked Benign Error has </a:t>
            </a:r>
            <a:r>
              <a:rPr lang="en"/>
              <a:t>occurred</a:t>
            </a:r>
            <a:r>
              <a:rPr lang="en"/>
              <a:t>, meaning that we multiplied a number with two completely different numbers and yet it still ended up being the same thing. This only </a:t>
            </a:r>
            <a:r>
              <a:rPr lang="en"/>
              <a:t>occurs when bit overflow occurs, meaning that two numbers are multiplied together resulting in a number that does not fit within the range of a 32 bit unsigned integer, which is what we are using.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nvSpPr>
        <p:spPr>
          <a:xfrm>
            <a:off x="571575" y="335125"/>
            <a:ext cx="610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Experimentations, Pt. 3</a:t>
            </a:r>
            <a:endParaRPr b="1" sz="1800">
              <a:solidFill>
                <a:schemeClr val="dk2"/>
              </a:solidFill>
            </a:endParaRPr>
          </a:p>
        </p:txBody>
      </p:sp>
      <p:cxnSp>
        <p:nvCxnSpPr>
          <p:cNvPr id="140" name="Google Shape;140;p24"/>
          <p:cNvCxnSpPr/>
          <p:nvPr/>
        </p:nvCxnSpPr>
        <p:spPr>
          <a:xfrm>
            <a:off x="571575" y="796825"/>
            <a:ext cx="6108600" cy="0"/>
          </a:xfrm>
          <a:prstGeom prst="straightConnector1">
            <a:avLst/>
          </a:prstGeom>
          <a:noFill/>
          <a:ln cap="flat" cmpd="sng" w="38100">
            <a:solidFill>
              <a:schemeClr val="dk2"/>
            </a:solidFill>
            <a:prstDash val="solid"/>
            <a:round/>
            <a:headEnd len="med" w="med" type="none"/>
            <a:tailEnd len="med" w="med" type="none"/>
          </a:ln>
        </p:spPr>
      </p:cxnSp>
      <p:sp>
        <p:nvSpPr>
          <p:cNvPr id="141" name="Google Shape;14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
              <a:t>Matrix Multiplication Corruption</a:t>
            </a:r>
            <a:r>
              <a:rPr b="1" lang="en"/>
              <a:t>:</a:t>
            </a:r>
            <a:endParaRPr/>
          </a:p>
          <a:p>
            <a:pPr indent="0" lvl="0" marL="0" rtl="0" algn="l">
              <a:spcBef>
                <a:spcPts val="1200"/>
              </a:spcBef>
              <a:spcAft>
                <a:spcPts val="1200"/>
              </a:spcAft>
              <a:buNone/>
            </a:pPr>
            <a:r>
              <a:rPr lang="en"/>
              <a:t>To further testing </a:t>
            </a:r>
            <a:r>
              <a:rPr lang="en"/>
              <a:t>corruption</a:t>
            </a:r>
            <a:r>
              <a:rPr lang="en"/>
              <a:t> we also created another program that would corrupt our matrix, only this time it would corrupt a value in the middle of a matrix multiplication, this may sound tedious but what we just </a:t>
            </a:r>
            <a:r>
              <a:rPr lang="en"/>
              <a:t>discovered with masked benign errors is that one number  A multiplied with a number B could be the same as A multiplied with a number C, given that overflow occurs. So this test provides an example of how we can get masked benign errors while multiplying to matrices together. So our code flips the bit in a random value of the second matrix while multiplying them together and this gives us a corrupted multiplier, one that is subject to resulting in masked benign errors.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nvSpPr>
        <p:spPr>
          <a:xfrm>
            <a:off x="571575" y="335125"/>
            <a:ext cx="610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Experimentations, Pt. 4</a:t>
            </a:r>
            <a:endParaRPr b="1" sz="1800">
              <a:solidFill>
                <a:schemeClr val="dk2"/>
              </a:solidFill>
            </a:endParaRPr>
          </a:p>
        </p:txBody>
      </p:sp>
      <p:cxnSp>
        <p:nvCxnSpPr>
          <p:cNvPr id="147" name="Google Shape;147;p25"/>
          <p:cNvCxnSpPr/>
          <p:nvPr/>
        </p:nvCxnSpPr>
        <p:spPr>
          <a:xfrm>
            <a:off x="571575" y="796825"/>
            <a:ext cx="6108600" cy="0"/>
          </a:xfrm>
          <a:prstGeom prst="straightConnector1">
            <a:avLst/>
          </a:prstGeom>
          <a:noFill/>
          <a:ln cap="flat" cmpd="sng" w="38100">
            <a:solidFill>
              <a:schemeClr val="dk2"/>
            </a:solidFill>
            <a:prstDash val="solid"/>
            <a:round/>
            <a:headEnd len="med" w="med" type="none"/>
            <a:tailEnd len="med" w="med" type="none"/>
          </a:ln>
        </p:spPr>
      </p:cxnSp>
      <p:sp>
        <p:nvSpPr>
          <p:cNvPr id="148" name="Google Shape;14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Hamming</a:t>
            </a:r>
            <a:r>
              <a:rPr b="1" lang="en"/>
              <a:t>:</a:t>
            </a:r>
            <a:endParaRPr b="1"/>
          </a:p>
          <a:p>
            <a:pPr indent="0" lvl="0" marL="0" rtl="0" algn="l">
              <a:spcBef>
                <a:spcPts val="1200"/>
              </a:spcBef>
              <a:spcAft>
                <a:spcPts val="1200"/>
              </a:spcAft>
              <a:buNone/>
            </a:pPr>
            <a:r>
              <a:rPr lang="en"/>
              <a:t>Our final </a:t>
            </a:r>
            <a:r>
              <a:rPr lang="en"/>
              <a:t>experiment</a:t>
            </a:r>
            <a:r>
              <a:rPr lang="en"/>
              <a:t> was with the hamming method, which takes a single hex character and adds a 3 bit layer of protection over it which will be used to decode </a:t>
            </a:r>
            <a:r>
              <a:rPr lang="en"/>
              <a:t>its</a:t>
            </a:r>
            <a:r>
              <a:rPr lang="en"/>
              <a:t> </a:t>
            </a:r>
            <a:r>
              <a:rPr lang="en"/>
              <a:t>original</a:t>
            </a:r>
            <a:r>
              <a:rPr lang="en"/>
              <a:t> </a:t>
            </a:r>
            <a:r>
              <a:rPr lang="en"/>
              <a:t>value</a:t>
            </a:r>
            <a:r>
              <a:rPr lang="en"/>
              <a:t> if corrupted. The program takes the binary version of the hex number and puts it into a </a:t>
            </a:r>
            <a:r>
              <a:rPr lang="en"/>
              <a:t>vertical</a:t>
            </a:r>
            <a:r>
              <a:rPr lang="en"/>
              <a:t> matrix with 4 rows and 1 column and then multiplies it with a so called G-Transpose matrix which is a fixed matrix that is used for the hamming process and doing this will give us a matrix of the protected hex value. Then we would print this value and its binary </a:t>
            </a:r>
            <a:r>
              <a:rPr lang="en"/>
              <a:t>representation</a:t>
            </a:r>
            <a:r>
              <a:rPr lang="en"/>
              <a:t> to the screen.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nvSpPr>
        <p:spPr>
          <a:xfrm>
            <a:off x="571575" y="66325"/>
            <a:ext cx="610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Results</a:t>
            </a:r>
            <a:endParaRPr b="1" sz="1800">
              <a:solidFill>
                <a:schemeClr val="dk2"/>
              </a:solidFill>
            </a:endParaRPr>
          </a:p>
        </p:txBody>
      </p:sp>
      <p:cxnSp>
        <p:nvCxnSpPr>
          <p:cNvPr id="154" name="Google Shape;154;p26"/>
          <p:cNvCxnSpPr/>
          <p:nvPr/>
        </p:nvCxnSpPr>
        <p:spPr>
          <a:xfrm>
            <a:off x="571575" y="528025"/>
            <a:ext cx="6108600" cy="0"/>
          </a:xfrm>
          <a:prstGeom prst="straightConnector1">
            <a:avLst/>
          </a:prstGeom>
          <a:noFill/>
          <a:ln cap="flat" cmpd="sng" w="38100">
            <a:solidFill>
              <a:schemeClr val="dk2"/>
            </a:solidFill>
            <a:prstDash val="solid"/>
            <a:round/>
            <a:headEnd len="med" w="med" type="none"/>
            <a:tailEnd len="med" w="med" type="none"/>
          </a:ln>
        </p:spPr>
      </p:cxnSp>
      <p:sp>
        <p:nvSpPr>
          <p:cNvPr id="155" name="Google Shape;155;p26"/>
          <p:cNvSpPr txBox="1"/>
          <p:nvPr>
            <p:ph idx="1" type="body"/>
          </p:nvPr>
        </p:nvSpPr>
        <p:spPr>
          <a:xfrm>
            <a:off x="311700" y="651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running our </a:t>
            </a:r>
            <a:r>
              <a:rPr lang="en"/>
              <a:t>experiments</a:t>
            </a:r>
            <a:r>
              <a:rPr lang="en"/>
              <a:t> we picked up a bit of data. From running the Simple MBE Test we were able to tell the probability of a masked benign error by running the test multiple times over, each time increasing the sample size (The amount of times a integer was multiplied by a </a:t>
            </a:r>
            <a:r>
              <a:rPr lang="en"/>
              <a:t>random</a:t>
            </a:r>
            <a:r>
              <a:rPr lang="en"/>
              <a:t> value). We also took the data given from the program to determine how likely each bit position is to cause a MBE if flipped. The data is as recorded below: </a:t>
            </a:r>
            <a:endParaRPr/>
          </a:p>
        </p:txBody>
      </p:sp>
      <p:pic>
        <p:nvPicPr>
          <p:cNvPr id="156" name="Google Shape;156;p26"/>
          <p:cNvPicPr preferRelativeResize="0"/>
          <p:nvPr/>
        </p:nvPicPr>
        <p:blipFill>
          <a:blip r:embed="rId3">
            <a:alphaModFix/>
          </a:blip>
          <a:stretch>
            <a:fillRect/>
          </a:stretch>
        </p:blipFill>
        <p:spPr>
          <a:xfrm>
            <a:off x="4637750" y="2681375"/>
            <a:ext cx="4506250" cy="2462136"/>
          </a:xfrm>
          <a:prstGeom prst="rect">
            <a:avLst/>
          </a:prstGeom>
          <a:noFill/>
          <a:ln>
            <a:noFill/>
          </a:ln>
        </p:spPr>
      </p:pic>
      <p:pic>
        <p:nvPicPr>
          <p:cNvPr id="157" name="Google Shape;157;p26"/>
          <p:cNvPicPr preferRelativeResize="0"/>
          <p:nvPr/>
        </p:nvPicPr>
        <p:blipFill>
          <a:blip r:embed="rId4">
            <a:alphaModFix/>
          </a:blip>
          <a:stretch>
            <a:fillRect/>
          </a:stretch>
        </p:blipFill>
        <p:spPr>
          <a:xfrm>
            <a:off x="0" y="2648125"/>
            <a:ext cx="4098572" cy="2462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nvSpPr>
        <p:spPr>
          <a:xfrm>
            <a:off x="571575" y="66325"/>
            <a:ext cx="610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Behind the Program</a:t>
            </a:r>
            <a:endParaRPr b="1" sz="1800">
              <a:solidFill>
                <a:schemeClr val="dk2"/>
              </a:solidFill>
            </a:endParaRPr>
          </a:p>
        </p:txBody>
      </p:sp>
      <p:cxnSp>
        <p:nvCxnSpPr>
          <p:cNvPr id="163" name="Google Shape;163;p27"/>
          <p:cNvCxnSpPr/>
          <p:nvPr/>
        </p:nvCxnSpPr>
        <p:spPr>
          <a:xfrm>
            <a:off x="571575" y="528025"/>
            <a:ext cx="6108600" cy="0"/>
          </a:xfrm>
          <a:prstGeom prst="straightConnector1">
            <a:avLst/>
          </a:prstGeom>
          <a:noFill/>
          <a:ln cap="flat" cmpd="sng" w="38100">
            <a:solidFill>
              <a:schemeClr val="dk2"/>
            </a:solidFill>
            <a:prstDash val="solid"/>
            <a:round/>
            <a:headEnd len="med" w="med" type="none"/>
            <a:tailEnd len="med" w="med" type="none"/>
          </a:ln>
        </p:spPr>
      </p:cxnSp>
      <p:sp>
        <p:nvSpPr>
          <p:cNvPr id="164" name="Google Shape;164;p27"/>
          <p:cNvSpPr txBox="1"/>
          <p:nvPr>
            <p:ph idx="1" type="body"/>
          </p:nvPr>
        </p:nvSpPr>
        <p:spPr>
          <a:xfrm>
            <a:off x="311700" y="651550"/>
            <a:ext cx="8520600" cy="4365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implementing this project we followed a couple of procedures to keep our programming nice and organized and free of memory leaks and errors. To start we implemented our programs with the ability to enter arguments via the </a:t>
            </a:r>
            <a:r>
              <a:rPr lang="en"/>
              <a:t>command line</a:t>
            </a:r>
            <a:r>
              <a:rPr lang="en"/>
              <a:t>, this is done using the </a:t>
            </a:r>
            <a:r>
              <a:rPr b="1" lang="en"/>
              <a:t>GetOpt</a:t>
            </a:r>
            <a:r>
              <a:rPr lang="en"/>
              <a:t> function in C, which is used to take </a:t>
            </a:r>
            <a:r>
              <a:rPr lang="en"/>
              <a:t>command line</a:t>
            </a:r>
            <a:r>
              <a:rPr lang="en"/>
              <a:t> arguments and set them equal to actual values in our program. However allowing for user input requires a lot of error checking in our code. To prevent users from breaking our code, we used fail safes to detect any sort of error and </a:t>
            </a:r>
            <a:r>
              <a:rPr lang="en"/>
              <a:t>halt</a:t>
            </a:r>
            <a:r>
              <a:rPr lang="en"/>
              <a:t> the code when it suspects the user entered a value outside of our parameters. We also checked for errors when allocating any sort of memory or when accessing files we need to use. We also made sure to free any allocations that may have been created to prevent any memory leaks in our programs. Finally to confirm our program had no memory leaks, we used a command called </a:t>
            </a:r>
            <a:r>
              <a:rPr b="1" lang="en"/>
              <a:t>valgrind </a:t>
            </a:r>
            <a:r>
              <a:rPr lang="en"/>
              <a:t>which will scan our program for memory leaks and report anything dangerous.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a:t>
            </a:r>
            <a:endParaRPr b="1"/>
          </a:p>
        </p:txBody>
      </p:sp>
      <p:sp>
        <p:nvSpPr>
          <p:cNvPr id="170" name="Google Shape;170;p28"/>
          <p:cNvSpPr txBox="1"/>
          <p:nvPr>
            <p:ph idx="4294967295" type="body"/>
          </p:nvPr>
        </p:nvSpPr>
        <p:spPr>
          <a:xfrm>
            <a:off x="311700" y="1152475"/>
            <a:ext cx="8520600" cy="387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conclusion, this report has delved into the creation, manipulation, and analysis of 2D matrices using a set of programs designed for matrix generation, reading, and addition and multiplication. These programs have been implemented to handle matrix operations effectively while ensuring data integrity. Additionally, the report introduced the concept of fault creation and tolerance using programs that simulate data corruption caused by random bit flips in crucial conditions.</a:t>
            </a:r>
            <a:endParaRPr/>
          </a:p>
          <a:p>
            <a:pPr indent="0" lvl="0" marL="0" rtl="0" algn="l">
              <a:spcBef>
                <a:spcPts val="1200"/>
              </a:spcBef>
              <a:spcAft>
                <a:spcPts val="1200"/>
              </a:spcAft>
              <a:buNone/>
            </a:pPr>
            <a:r>
              <a:rPr lang="en"/>
              <a:t>In summary, this project acknowledges the importance of data integrity and error detection in the realm of 2D matrices, demonstrating the effectiveness of modular code and fault tolerant mechanisms in addressing these challenges. It sets the stage for the continued development of advanced matrix tools and data manipulation techniques.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302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a:t>
            </a:r>
            <a:endParaRPr b="1"/>
          </a:p>
        </p:txBody>
      </p:sp>
      <p:sp>
        <p:nvSpPr>
          <p:cNvPr id="66" name="Google Shape;66;p14"/>
          <p:cNvSpPr txBox="1"/>
          <p:nvPr/>
        </p:nvSpPr>
        <p:spPr>
          <a:xfrm>
            <a:off x="737100" y="935425"/>
            <a:ext cx="7669800" cy="344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Computers are exceptionally at risk to error and corruption, in this project we will focus on matrix libraries and how they are at risk to corruption and how this could affect us.</a:t>
            </a:r>
            <a:endParaRPr sz="1800">
              <a:solidFill>
                <a:schemeClr val="dk2"/>
              </a:solidFill>
            </a:endParaRPr>
          </a:p>
          <a:p>
            <a:pPr indent="0" lvl="0" marL="0" rtl="0" algn="l">
              <a:lnSpc>
                <a:spcPct val="115000"/>
              </a:lnSpc>
              <a:spcBef>
                <a:spcPts val="0"/>
              </a:spcBef>
              <a:spcAft>
                <a:spcPts val="0"/>
              </a:spcAft>
              <a:buNone/>
            </a:pPr>
            <a:r>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The overall use of matrix libraries is abundant in all computer technology, the protection of these libraries is even more important, this is where we come in.</a:t>
            </a:r>
            <a:endParaRPr sz="1800">
              <a:solidFill>
                <a:schemeClr val="dk2"/>
              </a:solidFill>
            </a:endParaRPr>
          </a:p>
          <a:p>
            <a:pPr indent="0" lvl="0" marL="0" rtl="0" algn="l">
              <a:lnSpc>
                <a:spcPct val="115000"/>
              </a:lnSpc>
              <a:spcBef>
                <a:spcPts val="0"/>
              </a:spcBef>
              <a:spcAft>
                <a:spcPts val="0"/>
              </a:spcAft>
              <a:buNone/>
            </a:pPr>
            <a:r>
              <a:t/>
            </a:r>
            <a:endParaRPr sz="1800">
              <a:solidFill>
                <a:schemeClr val="dk2"/>
              </a:solidFill>
            </a:endParaRPr>
          </a:p>
          <a:p>
            <a:pPr indent="-342900" lvl="0" marL="457200" rtl="0" algn="l">
              <a:lnSpc>
                <a:spcPct val="115000"/>
              </a:lnSpc>
              <a:spcBef>
                <a:spcPts val="0"/>
              </a:spcBef>
              <a:spcAft>
                <a:spcPts val="0"/>
              </a:spcAft>
              <a:buClr>
                <a:schemeClr val="dk2"/>
              </a:buClr>
              <a:buSzPts val="1800"/>
              <a:buChar char="-"/>
            </a:pPr>
            <a:r>
              <a:rPr lang="en" sz="1800">
                <a:solidFill>
                  <a:schemeClr val="dk2"/>
                </a:solidFill>
              </a:rPr>
              <a:t>Our main goals are to:</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en" sz="1800">
                <a:solidFill>
                  <a:schemeClr val="dk2"/>
                </a:solidFill>
              </a:rPr>
              <a:t>Discover the functions of the matrix </a:t>
            </a:r>
            <a:r>
              <a:rPr lang="en" sz="1800">
                <a:solidFill>
                  <a:schemeClr val="dk2"/>
                </a:solidFill>
              </a:rPr>
              <a:t>library</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en" sz="1800">
                <a:solidFill>
                  <a:schemeClr val="dk2"/>
                </a:solidFill>
              </a:rPr>
              <a:t>Address the problem of bit corruption</a:t>
            </a:r>
            <a:endParaRPr sz="1800">
              <a:solidFill>
                <a:schemeClr val="dk2"/>
              </a:solidFill>
            </a:endParaRPr>
          </a:p>
          <a:p>
            <a:pPr indent="-342900" lvl="0" marL="457200" rtl="0" algn="l">
              <a:lnSpc>
                <a:spcPct val="115000"/>
              </a:lnSpc>
              <a:spcBef>
                <a:spcPts val="0"/>
              </a:spcBef>
              <a:spcAft>
                <a:spcPts val="0"/>
              </a:spcAft>
              <a:buClr>
                <a:schemeClr val="dk2"/>
              </a:buClr>
              <a:buSzPts val="1800"/>
              <a:buAutoNum type="arabicPeriod"/>
            </a:pPr>
            <a:r>
              <a:rPr lang="en" sz="1800">
                <a:solidFill>
                  <a:schemeClr val="dk2"/>
                </a:solidFill>
              </a:rPr>
              <a:t>Implement a way to recover the data</a:t>
            </a:r>
            <a:endParaRPr sz="1800">
              <a:solidFill>
                <a:schemeClr val="dk2"/>
              </a:solidFill>
            </a:endParaRPr>
          </a:p>
          <a:p>
            <a:pPr indent="0" lvl="0" marL="457200" rtl="0" algn="l">
              <a:lnSpc>
                <a:spcPct val="115000"/>
              </a:lnSpc>
              <a:spcBef>
                <a:spcPts val="0"/>
              </a:spcBef>
              <a:spcAft>
                <a:spcPts val="0"/>
              </a:spcAft>
              <a:buNone/>
            </a:pPr>
            <a:r>
              <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571575" y="335125"/>
            <a:ext cx="610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The Matrix Library</a:t>
            </a:r>
            <a:endParaRPr b="1" sz="1800">
              <a:solidFill>
                <a:schemeClr val="dk2"/>
              </a:solidFill>
            </a:endParaRPr>
          </a:p>
        </p:txBody>
      </p:sp>
      <p:cxnSp>
        <p:nvCxnSpPr>
          <p:cNvPr id="72" name="Google Shape;72;p15"/>
          <p:cNvCxnSpPr/>
          <p:nvPr/>
        </p:nvCxnSpPr>
        <p:spPr>
          <a:xfrm>
            <a:off x="571575" y="796825"/>
            <a:ext cx="6108600" cy="0"/>
          </a:xfrm>
          <a:prstGeom prst="straightConnector1">
            <a:avLst/>
          </a:prstGeom>
          <a:noFill/>
          <a:ln cap="flat" cmpd="sng" w="38100">
            <a:solidFill>
              <a:schemeClr val="dk2"/>
            </a:solidFill>
            <a:prstDash val="solid"/>
            <a:round/>
            <a:headEnd len="med" w="med" type="none"/>
            <a:tailEnd len="med" w="med" type="none"/>
          </a:ln>
        </p:spPr>
      </p:cxnSp>
      <p:sp>
        <p:nvSpPr>
          <p:cNvPr id="73" name="Google Shape;73;p15"/>
          <p:cNvSpPr txBox="1"/>
          <p:nvPr>
            <p:ph idx="4294967295"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Matrices are used throughout all computer technology making the matrix library something we </a:t>
            </a:r>
            <a:r>
              <a:rPr lang="en"/>
              <a:t>computer</a:t>
            </a:r>
            <a:r>
              <a:rPr lang="en"/>
              <a:t> scientists love to focus on. </a:t>
            </a:r>
            <a:endParaRPr/>
          </a:p>
          <a:p>
            <a:pPr indent="0" lvl="0" marL="0" rtl="0" algn="l">
              <a:spcBef>
                <a:spcPts val="1200"/>
              </a:spcBef>
              <a:spcAft>
                <a:spcPts val="0"/>
              </a:spcAft>
              <a:buNone/>
            </a:pPr>
            <a:r>
              <a:rPr lang="en"/>
              <a:t>Our matrix library consists of program drivers that:</a:t>
            </a:r>
            <a:endParaRPr/>
          </a:p>
          <a:p>
            <a:pPr indent="-334327" lvl="0" marL="457200" rtl="0" algn="l">
              <a:spcBef>
                <a:spcPts val="1200"/>
              </a:spcBef>
              <a:spcAft>
                <a:spcPts val="0"/>
              </a:spcAft>
              <a:buSzPct val="100000"/>
              <a:buAutoNum type="alphaLcPeriod"/>
            </a:pPr>
            <a:r>
              <a:rPr lang="en"/>
              <a:t>Create matrices of a given size with given values</a:t>
            </a:r>
            <a:endParaRPr/>
          </a:p>
          <a:p>
            <a:pPr indent="-334327" lvl="0" marL="457200" rtl="0" algn="l">
              <a:spcBef>
                <a:spcPts val="0"/>
              </a:spcBef>
              <a:spcAft>
                <a:spcPts val="0"/>
              </a:spcAft>
              <a:buSzPct val="100000"/>
              <a:buAutoNum type="alphaLcPeriod"/>
            </a:pPr>
            <a:r>
              <a:rPr lang="en"/>
              <a:t>Checksum of the rows</a:t>
            </a:r>
            <a:endParaRPr/>
          </a:p>
          <a:p>
            <a:pPr indent="-334327" lvl="0" marL="457200" rtl="0" algn="l">
              <a:spcBef>
                <a:spcPts val="0"/>
              </a:spcBef>
              <a:spcAft>
                <a:spcPts val="0"/>
              </a:spcAft>
              <a:buSzPct val="100000"/>
              <a:buAutoNum type="alphaLcPeriod"/>
            </a:pPr>
            <a:r>
              <a:rPr lang="en"/>
              <a:t>Checksum of the columns</a:t>
            </a:r>
            <a:endParaRPr/>
          </a:p>
          <a:p>
            <a:pPr indent="-334327" lvl="0" marL="457200" rtl="0" algn="l">
              <a:spcBef>
                <a:spcPts val="0"/>
              </a:spcBef>
              <a:spcAft>
                <a:spcPts val="0"/>
              </a:spcAft>
              <a:buSzPct val="100000"/>
              <a:buAutoNum type="alphaLcPeriod"/>
            </a:pPr>
            <a:r>
              <a:rPr lang="en"/>
              <a:t> Checksum of both rows and columns </a:t>
            </a:r>
            <a:endParaRPr/>
          </a:p>
          <a:p>
            <a:pPr indent="-334327" lvl="0" marL="457200" rtl="0" algn="l">
              <a:spcBef>
                <a:spcPts val="0"/>
              </a:spcBef>
              <a:spcAft>
                <a:spcPts val="0"/>
              </a:spcAft>
              <a:buSzPct val="100000"/>
              <a:buAutoNum type="alphaLcPeriod"/>
            </a:pPr>
            <a:r>
              <a:rPr lang="en"/>
              <a:t>Matrix multiplier: Multiplies two matrices together using basic matrix multiplication.</a:t>
            </a:r>
            <a:endParaRPr/>
          </a:p>
          <a:p>
            <a:pPr indent="0" lvl="0" marL="0" rtl="0" algn="l">
              <a:spcBef>
                <a:spcPts val="1200"/>
              </a:spcBef>
              <a:spcAft>
                <a:spcPts val="1200"/>
              </a:spcAft>
              <a:buNone/>
            </a:pPr>
            <a:r>
              <a:rPr lang="en"/>
              <a:t>In this project we will dive into each of these programs and see how we can use them to perform Algorithmic Based Fault Tolerance procedures.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Algorithmic Based Fault Tolerance is the process of detecting and correcting errors in computational tasks. These tasks are performed whilst a program is running to prevent any possible bit corruption that may occur during the process of important data.</a:t>
            </a:r>
            <a:endParaRPr/>
          </a:p>
          <a:p>
            <a:pPr indent="0" lvl="0" marL="0" rtl="0" algn="l">
              <a:spcBef>
                <a:spcPts val="1200"/>
              </a:spcBef>
              <a:spcAft>
                <a:spcPts val="1200"/>
              </a:spcAft>
              <a:buNone/>
            </a:pPr>
            <a:r>
              <a:rPr lang="en"/>
              <a:t>There are a couple of methods you can use to test fault tolerance. The methods we will be focusing on are the methods that use matrix multiplication and checksums and the method that uses the hamming technique, both of which are created to detect single bit corruptions. </a:t>
            </a:r>
            <a:endParaRPr/>
          </a:p>
        </p:txBody>
      </p:sp>
      <p:sp>
        <p:nvSpPr>
          <p:cNvPr id="79" name="Google Shape;79;p16"/>
          <p:cNvSpPr txBox="1"/>
          <p:nvPr/>
        </p:nvSpPr>
        <p:spPr>
          <a:xfrm>
            <a:off x="571575" y="335125"/>
            <a:ext cx="610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Algorithmic Based Fault Tolerance</a:t>
            </a:r>
            <a:endParaRPr b="1" sz="1800">
              <a:solidFill>
                <a:schemeClr val="dk2"/>
              </a:solidFill>
            </a:endParaRPr>
          </a:p>
        </p:txBody>
      </p:sp>
      <p:cxnSp>
        <p:nvCxnSpPr>
          <p:cNvPr id="80" name="Google Shape;80;p16"/>
          <p:cNvCxnSpPr/>
          <p:nvPr/>
        </p:nvCxnSpPr>
        <p:spPr>
          <a:xfrm>
            <a:off x="571575" y="796825"/>
            <a:ext cx="6108600" cy="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Since bit data is physically just a sequence of voltage and electricity, it can have changes to the physical hardware that </a:t>
            </a:r>
            <a:r>
              <a:rPr lang="en"/>
              <a:t>affect</a:t>
            </a:r>
            <a:r>
              <a:rPr lang="en"/>
              <a:t> the meaning of the data. Bit corruption occured when the physical voltage of a bit is inverted changing the value into something </a:t>
            </a:r>
            <a:r>
              <a:rPr lang="en"/>
              <a:t>completely</a:t>
            </a:r>
            <a:r>
              <a:rPr lang="en"/>
              <a:t> different. </a:t>
            </a:r>
            <a:endParaRPr/>
          </a:p>
        </p:txBody>
      </p:sp>
      <p:sp>
        <p:nvSpPr>
          <p:cNvPr id="86" name="Google Shape;86;p17"/>
          <p:cNvSpPr txBox="1"/>
          <p:nvPr/>
        </p:nvSpPr>
        <p:spPr>
          <a:xfrm>
            <a:off x="571575" y="335125"/>
            <a:ext cx="610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Bit Corruption</a:t>
            </a:r>
            <a:endParaRPr b="1" sz="1800">
              <a:solidFill>
                <a:schemeClr val="dk2"/>
              </a:solidFill>
            </a:endParaRPr>
          </a:p>
        </p:txBody>
      </p:sp>
      <p:cxnSp>
        <p:nvCxnSpPr>
          <p:cNvPr id="87" name="Google Shape;87;p17"/>
          <p:cNvCxnSpPr/>
          <p:nvPr/>
        </p:nvCxnSpPr>
        <p:spPr>
          <a:xfrm>
            <a:off x="571575" y="796825"/>
            <a:ext cx="6108600" cy="0"/>
          </a:xfrm>
          <a:prstGeom prst="straightConnector1">
            <a:avLst/>
          </a:prstGeom>
          <a:noFill/>
          <a:ln cap="flat" cmpd="sng" w="38100">
            <a:solidFill>
              <a:schemeClr val="dk2"/>
            </a:solidFill>
            <a:prstDash val="solid"/>
            <a:round/>
            <a:headEnd len="med" w="med" type="none"/>
            <a:tailEnd len="med" w="med" type="none"/>
          </a:ln>
        </p:spPr>
      </p:cxnSp>
      <p:pic>
        <p:nvPicPr>
          <p:cNvPr id="88" name="Google Shape;88;p17"/>
          <p:cNvPicPr preferRelativeResize="0"/>
          <p:nvPr/>
        </p:nvPicPr>
        <p:blipFill>
          <a:blip r:embed="rId3">
            <a:alphaModFix/>
          </a:blip>
          <a:stretch>
            <a:fillRect/>
          </a:stretch>
        </p:blipFill>
        <p:spPr>
          <a:xfrm>
            <a:off x="6207750" y="2917275"/>
            <a:ext cx="2553576" cy="2069950"/>
          </a:xfrm>
          <a:prstGeom prst="rect">
            <a:avLst/>
          </a:prstGeom>
          <a:noFill/>
          <a:ln>
            <a:noFill/>
          </a:ln>
        </p:spPr>
      </p:pic>
      <p:sp>
        <p:nvSpPr>
          <p:cNvPr id="89" name="Google Shape;89;p17"/>
          <p:cNvSpPr txBox="1"/>
          <p:nvPr/>
        </p:nvSpPr>
        <p:spPr>
          <a:xfrm>
            <a:off x="311700" y="3214738"/>
            <a:ext cx="58251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Bit corruption can happen in many ways, changes in voltage, increase in </a:t>
            </a:r>
            <a:r>
              <a:rPr lang="en" sz="1800">
                <a:solidFill>
                  <a:schemeClr val="dk2"/>
                </a:solidFill>
              </a:rPr>
              <a:t>temperature, or even cosmic radiation. All hardware is at risk of </a:t>
            </a:r>
            <a:r>
              <a:rPr lang="en" sz="1800">
                <a:solidFill>
                  <a:schemeClr val="dk2"/>
                </a:solidFill>
              </a:rPr>
              <a:t> bit corruption so we just need to learn to detect and correct it.</a:t>
            </a:r>
            <a:endParaRPr/>
          </a:p>
        </p:txBody>
      </p:sp>
      <p:sp>
        <p:nvSpPr>
          <p:cNvPr id="90" name="Google Shape;90;p17"/>
          <p:cNvSpPr txBox="1"/>
          <p:nvPr/>
        </p:nvSpPr>
        <p:spPr>
          <a:xfrm>
            <a:off x="414200" y="2629825"/>
            <a:ext cx="7037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Ex: </a:t>
            </a:r>
            <a:r>
              <a:rPr b="1" lang="en" sz="1800">
                <a:solidFill>
                  <a:schemeClr val="dk2"/>
                </a:solidFill>
              </a:rPr>
              <a:t>0101</a:t>
            </a:r>
            <a:r>
              <a:rPr lang="en" sz="1800">
                <a:solidFill>
                  <a:schemeClr val="dk2"/>
                </a:solidFill>
              </a:rPr>
              <a:t>(bin) = 5		- flip -	 </a:t>
            </a:r>
            <a:r>
              <a:rPr b="1" lang="en" sz="1800">
                <a:solidFill>
                  <a:schemeClr val="dk2"/>
                </a:solidFill>
              </a:rPr>
              <a:t>1101</a:t>
            </a:r>
            <a:r>
              <a:rPr lang="en" sz="1800">
                <a:solidFill>
                  <a:schemeClr val="dk2"/>
                </a:solidFill>
              </a:rPr>
              <a:t>(bin) = 13</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idx="1" type="body"/>
          </p:nvPr>
        </p:nvSpPr>
        <p:spPr>
          <a:xfrm>
            <a:off x="311700" y="981975"/>
            <a:ext cx="8520600" cy="384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program will consist of program drivers that create matrices, checksum matrices, perform matrix multiplication, prints matrix data to the console, corrupt data both during and after matrix multiplication, a driver that detects these corruptions, and a program that corrects the corrupted data. </a:t>
            </a:r>
            <a:endParaRPr/>
          </a:p>
          <a:p>
            <a:pPr indent="0" lvl="0" marL="0" rtl="0" algn="l">
              <a:spcBef>
                <a:spcPts val="1200"/>
              </a:spcBef>
              <a:spcAft>
                <a:spcPts val="0"/>
              </a:spcAft>
              <a:buNone/>
            </a:pPr>
            <a:r>
              <a:rPr lang="en"/>
              <a:t>We also have a driver program that tests for Masked Benign Errors, and one that performs the Hamming method to detect and correct errors.</a:t>
            </a:r>
            <a:endParaRPr/>
          </a:p>
          <a:p>
            <a:pPr indent="0" lvl="0" marL="0" rtl="0" algn="l">
              <a:spcBef>
                <a:spcPts val="1200"/>
              </a:spcBef>
              <a:spcAft>
                <a:spcPts val="1200"/>
              </a:spcAft>
              <a:buNone/>
            </a:pPr>
            <a:r>
              <a:rPr lang="en"/>
              <a:t>Each of these programs are implemented using getOpt which allows for users to input arguments via the </a:t>
            </a:r>
            <a:r>
              <a:rPr lang="en"/>
              <a:t>command line</a:t>
            </a:r>
            <a:r>
              <a:rPr lang="en"/>
              <a:t> for easy testing. We also have our program printing out the runtime of each driver to determine how long it takes to run the segment of code in each program.</a:t>
            </a:r>
            <a:endParaRPr/>
          </a:p>
        </p:txBody>
      </p:sp>
      <p:sp>
        <p:nvSpPr>
          <p:cNvPr id="96" name="Google Shape;96;p18"/>
          <p:cNvSpPr txBox="1"/>
          <p:nvPr/>
        </p:nvSpPr>
        <p:spPr>
          <a:xfrm>
            <a:off x="571575" y="335125"/>
            <a:ext cx="610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Program Design</a:t>
            </a:r>
            <a:endParaRPr b="1" sz="1800">
              <a:solidFill>
                <a:schemeClr val="dk2"/>
              </a:solidFill>
            </a:endParaRPr>
          </a:p>
        </p:txBody>
      </p:sp>
      <p:cxnSp>
        <p:nvCxnSpPr>
          <p:cNvPr id="97" name="Google Shape;97;p18"/>
          <p:cNvCxnSpPr/>
          <p:nvPr/>
        </p:nvCxnSpPr>
        <p:spPr>
          <a:xfrm>
            <a:off x="571575" y="796825"/>
            <a:ext cx="6108600" cy="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idx="1" type="body"/>
          </p:nvPr>
        </p:nvSpPr>
        <p:spPr>
          <a:xfrm>
            <a:off x="311700" y="461700"/>
            <a:ext cx="8520600" cy="4469100"/>
          </a:xfrm>
          <a:prstGeom prst="rect">
            <a:avLst/>
          </a:prstGeom>
          <a:noFill/>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750"/>
              <a:t>Our Project consists of the following Program-Drivers:</a:t>
            </a:r>
            <a:endParaRPr sz="1750"/>
          </a:p>
          <a:p>
            <a:pPr indent="0" lvl="0" marL="0" rtl="0" algn="l">
              <a:lnSpc>
                <a:spcPct val="95000"/>
              </a:lnSpc>
              <a:spcBef>
                <a:spcPts val="1200"/>
              </a:spcBef>
              <a:spcAft>
                <a:spcPts val="0"/>
              </a:spcAft>
              <a:buClr>
                <a:schemeClr val="dk1"/>
              </a:buClr>
              <a:buSzPts val="275"/>
              <a:buFont typeface="Arial"/>
              <a:buNone/>
            </a:pPr>
            <a:r>
              <a:rPr b="1" lang="en" sz="1625">
                <a:solidFill>
                  <a:schemeClr val="dk1"/>
                </a:solidFill>
                <a:highlight>
                  <a:srgbClr val="FFFFFF"/>
                </a:highlight>
              </a:rPr>
              <a:t>“</a:t>
            </a:r>
            <a:r>
              <a:rPr b="1" lang="en" sz="1625">
                <a:solidFill>
                  <a:schemeClr val="dk1"/>
                </a:solidFill>
                <a:highlight>
                  <a:srgbClr val="FFFFFF"/>
                </a:highlight>
                <a:latin typeface="Courier New"/>
                <a:ea typeface="Courier New"/>
                <a:cs typeface="Courier New"/>
                <a:sym typeface="Courier New"/>
              </a:rPr>
              <a:t>make_data_2d.c</a:t>
            </a:r>
            <a:r>
              <a:rPr b="1" lang="en" sz="1625">
                <a:solidFill>
                  <a:schemeClr val="dk1"/>
                </a:solidFill>
                <a:highlight>
                  <a:srgbClr val="FFFFFF"/>
                </a:highlight>
              </a:rPr>
              <a:t>”: </a:t>
            </a:r>
            <a:r>
              <a:rPr lang="en" sz="1625">
                <a:solidFill>
                  <a:schemeClr val="dk1"/>
                </a:solidFill>
                <a:highlight>
                  <a:srgbClr val="FFFFFF"/>
                </a:highlight>
              </a:rPr>
              <a:t>		Creates 2D Arrays</a:t>
            </a:r>
            <a:endParaRPr sz="155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275"/>
              <a:buFont typeface="Arial"/>
              <a:buNone/>
            </a:pPr>
            <a:r>
              <a:rPr b="1" lang="en" sz="1625">
                <a:solidFill>
                  <a:schemeClr val="dk1"/>
                </a:solidFill>
                <a:highlight>
                  <a:srgbClr val="FFFFFF"/>
                </a:highlight>
              </a:rPr>
              <a:t>“</a:t>
            </a:r>
            <a:r>
              <a:rPr b="1" lang="en" sz="1625">
                <a:solidFill>
                  <a:schemeClr val="dk1"/>
                </a:solidFill>
                <a:highlight>
                  <a:srgbClr val="FFFFFF"/>
                </a:highlight>
                <a:latin typeface="Courier New"/>
                <a:ea typeface="Courier New"/>
                <a:cs typeface="Courier New"/>
                <a:sym typeface="Courier New"/>
              </a:rPr>
              <a:t>Cs_rows_data_2d.c</a:t>
            </a:r>
            <a:r>
              <a:rPr b="1" lang="en" sz="1625">
                <a:solidFill>
                  <a:schemeClr val="dk1"/>
                </a:solidFill>
                <a:highlight>
                  <a:srgbClr val="FFFFFF"/>
                </a:highlight>
              </a:rPr>
              <a:t>”:</a:t>
            </a:r>
            <a:r>
              <a:rPr lang="en" sz="1625">
                <a:solidFill>
                  <a:schemeClr val="dk1"/>
                </a:solidFill>
                <a:highlight>
                  <a:srgbClr val="FFFFFF"/>
                </a:highlight>
              </a:rPr>
              <a:t> 	Check sums the row data of a given array.</a:t>
            </a:r>
            <a:endParaRPr sz="155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275"/>
              <a:buFont typeface="Arial"/>
              <a:buNone/>
            </a:pPr>
            <a:r>
              <a:rPr b="1" lang="en" sz="1625">
                <a:solidFill>
                  <a:schemeClr val="dk1"/>
                </a:solidFill>
                <a:highlight>
                  <a:srgbClr val="FFFFFF"/>
                </a:highlight>
              </a:rPr>
              <a:t>“</a:t>
            </a:r>
            <a:r>
              <a:rPr b="1" lang="en" sz="1625">
                <a:solidFill>
                  <a:schemeClr val="dk1"/>
                </a:solidFill>
                <a:highlight>
                  <a:srgbClr val="FFFFFF"/>
                </a:highlight>
                <a:latin typeface="Courier New"/>
                <a:ea typeface="Courier New"/>
                <a:cs typeface="Courier New"/>
                <a:sym typeface="Courier New"/>
              </a:rPr>
              <a:t>Cs_cols_data_2d.c</a:t>
            </a:r>
            <a:r>
              <a:rPr b="1" lang="en" sz="1625">
                <a:solidFill>
                  <a:schemeClr val="dk1"/>
                </a:solidFill>
                <a:highlight>
                  <a:srgbClr val="FFFFFF"/>
                </a:highlight>
              </a:rPr>
              <a:t>”: </a:t>
            </a:r>
            <a:r>
              <a:rPr lang="en" sz="1625">
                <a:solidFill>
                  <a:schemeClr val="dk1"/>
                </a:solidFill>
                <a:highlight>
                  <a:srgbClr val="FFFFFF"/>
                </a:highlight>
              </a:rPr>
              <a:t>	Check sums the column data of a given array.</a:t>
            </a:r>
            <a:endParaRPr sz="155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275"/>
              <a:buFont typeface="Arial"/>
              <a:buNone/>
            </a:pPr>
            <a:r>
              <a:rPr b="1" lang="en" sz="1625">
                <a:solidFill>
                  <a:schemeClr val="dk1"/>
                </a:solidFill>
                <a:highlight>
                  <a:srgbClr val="FFFFFF"/>
                </a:highlight>
              </a:rPr>
              <a:t>“</a:t>
            </a:r>
            <a:r>
              <a:rPr b="1" lang="en" sz="1625">
                <a:solidFill>
                  <a:schemeClr val="dk1"/>
                </a:solidFill>
                <a:highlight>
                  <a:srgbClr val="FFFFFF"/>
                </a:highlight>
                <a:latin typeface="Courier New"/>
                <a:ea typeface="Courier New"/>
                <a:cs typeface="Courier New"/>
                <a:sym typeface="Courier New"/>
              </a:rPr>
              <a:t>cs_data_2d.c</a:t>
            </a:r>
            <a:r>
              <a:rPr b="1" lang="en" sz="1625">
                <a:solidFill>
                  <a:schemeClr val="dk1"/>
                </a:solidFill>
                <a:highlight>
                  <a:srgbClr val="FFFFFF"/>
                </a:highlight>
              </a:rPr>
              <a:t>”: 	</a:t>
            </a:r>
            <a:r>
              <a:rPr lang="en" sz="1625">
                <a:solidFill>
                  <a:schemeClr val="dk1"/>
                </a:solidFill>
                <a:highlight>
                  <a:srgbClr val="FFFFFF"/>
                </a:highlight>
              </a:rPr>
              <a:t>		Check sums the row data and column of a given array.</a:t>
            </a:r>
            <a:endParaRPr sz="155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275"/>
              <a:buFont typeface="Arial"/>
              <a:buNone/>
            </a:pPr>
            <a:r>
              <a:rPr b="1" lang="en" sz="1625">
                <a:solidFill>
                  <a:schemeClr val="dk1"/>
                </a:solidFill>
                <a:highlight>
                  <a:srgbClr val="FFFFFF"/>
                </a:highlight>
              </a:rPr>
              <a:t>“</a:t>
            </a:r>
            <a:r>
              <a:rPr b="1" lang="en" sz="1625">
                <a:solidFill>
                  <a:schemeClr val="dk1"/>
                </a:solidFill>
                <a:highlight>
                  <a:srgbClr val="FFFFFF"/>
                </a:highlight>
                <a:latin typeface="Courier New"/>
                <a:ea typeface="Courier New"/>
                <a:cs typeface="Courier New"/>
                <a:sym typeface="Courier New"/>
              </a:rPr>
              <a:t>add_data_2d.c</a:t>
            </a:r>
            <a:r>
              <a:rPr b="1" lang="en" sz="1625">
                <a:solidFill>
                  <a:schemeClr val="dk1"/>
                </a:solidFill>
                <a:highlight>
                  <a:srgbClr val="FFFFFF"/>
                </a:highlight>
              </a:rPr>
              <a:t>”: </a:t>
            </a:r>
            <a:r>
              <a:rPr lang="en" sz="1625">
                <a:solidFill>
                  <a:schemeClr val="dk1"/>
                </a:solidFill>
                <a:highlight>
                  <a:srgbClr val="FFFFFF"/>
                </a:highlight>
              </a:rPr>
              <a:t>		Adds the </a:t>
            </a:r>
            <a:r>
              <a:rPr lang="en" sz="1625">
                <a:solidFill>
                  <a:schemeClr val="dk1"/>
                </a:solidFill>
                <a:highlight>
                  <a:srgbClr val="FFFFFF"/>
                </a:highlight>
              </a:rPr>
              <a:t>corresponding</a:t>
            </a:r>
            <a:r>
              <a:rPr lang="en" sz="1625">
                <a:solidFill>
                  <a:schemeClr val="dk1"/>
                </a:solidFill>
                <a:highlight>
                  <a:srgbClr val="FFFFFF"/>
                </a:highlight>
              </a:rPr>
              <a:t> data of two given arrays.</a:t>
            </a:r>
            <a:endParaRPr sz="155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275"/>
              <a:buFont typeface="Arial"/>
              <a:buNone/>
            </a:pPr>
            <a:r>
              <a:rPr b="1" lang="en" sz="1625">
                <a:solidFill>
                  <a:schemeClr val="dk1"/>
                </a:solidFill>
                <a:highlight>
                  <a:srgbClr val="FFFFFF"/>
                </a:highlight>
              </a:rPr>
              <a:t>“</a:t>
            </a:r>
            <a:r>
              <a:rPr b="1" lang="en" sz="1625">
                <a:solidFill>
                  <a:schemeClr val="dk1"/>
                </a:solidFill>
                <a:highlight>
                  <a:srgbClr val="FFFFFF"/>
                </a:highlight>
                <a:latin typeface="Courier New"/>
                <a:ea typeface="Courier New"/>
                <a:cs typeface="Courier New"/>
                <a:sym typeface="Courier New"/>
              </a:rPr>
              <a:t>mul_data_2d.c</a:t>
            </a:r>
            <a:r>
              <a:rPr b="1" lang="en" sz="1625">
                <a:solidFill>
                  <a:schemeClr val="dk1"/>
                </a:solidFill>
                <a:highlight>
                  <a:srgbClr val="FFFFFF"/>
                </a:highlight>
              </a:rPr>
              <a:t>”</a:t>
            </a:r>
            <a:r>
              <a:rPr b="1" lang="en" sz="1625">
                <a:solidFill>
                  <a:schemeClr val="dk1"/>
                </a:solidFill>
                <a:highlight>
                  <a:srgbClr val="FFFFFF"/>
                </a:highlight>
              </a:rPr>
              <a:t>: </a:t>
            </a:r>
            <a:r>
              <a:rPr lang="en" sz="1625">
                <a:solidFill>
                  <a:schemeClr val="dk1"/>
                </a:solidFill>
                <a:highlight>
                  <a:srgbClr val="FFFFFF"/>
                </a:highlight>
              </a:rPr>
              <a:t>		Implements matrix multiplication on the two given arrays.</a:t>
            </a:r>
            <a:endParaRPr sz="155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275"/>
              <a:buFont typeface="Arial"/>
              <a:buNone/>
            </a:pPr>
            <a:r>
              <a:rPr b="1" lang="en" sz="1625">
                <a:solidFill>
                  <a:schemeClr val="dk1"/>
                </a:solidFill>
                <a:highlight>
                  <a:srgbClr val="FFFFFF"/>
                </a:highlight>
              </a:rPr>
              <a:t>“</a:t>
            </a:r>
            <a:r>
              <a:rPr b="1" lang="en" sz="1625">
                <a:solidFill>
                  <a:schemeClr val="dk1"/>
                </a:solidFill>
                <a:highlight>
                  <a:srgbClr val="FFFFFF"/>
                </a:highlight>
                <a:latin typeface="Courier New"/>
                <a:ea typeface="Courier New"/>
                <a:cs typeface="Courier New"/>
                <a:sym typeface="Courier New"/>
              </a:rPr>
              <a:t>Corrupt_data_2d.c</a:t>
            </a:r>
            <a:r>
              <a:rPr b="1" lang="en" sz="1625">
                <a:solidFill>
                  <a:schemeClr val="dk1"/>
                </a:solidFill>
                <a:highlight>
                  <a:srgbClr val="FFFFFF"/>
                </a:highlight>
              </a:rPr>
              <a:t>”:</a:t>
            </a:r>
            <a:r>
              <a:rPr lang="en" sz="1625">
                <a:solidFill>
                  <a:schemeClr val="dk1"/>
                </a:solidFill>
                <a:highlight>
                  <a:srgbClr val="FFFFFF"/>
                </a:highlight>
              </a:rPr>
              <a:t>	Creates a fake corruption given a check summed array.</a:t>
            </a:r>
            <a:endParaRPr sz="155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275"/>
              <a:buFont typeface="Arial"/>
              <a:buNone/>
            </a:pPr>
            <a:r>
              <a:rPr b="1" lang="en" sz="1625">
                <a:solidFill>
                  <a:schemeClr val="dk1"/>
                </a:solidFill>
                <a:highlight>
                  <a:srgbClr val="FFFFFF"/>
                </a:highlight>
              </a:rPr>
              <a:t>“</a:t>
            </a:r>
            <a:r>
              <a:rPr b="1" lang="en" sz="1625">
                <a:solidFill>
                  <a:schemeClr val="dk1"/>
                </a:solidFill>
                <a:highlight>
                  <a:srgbClr val="FFFFFF"/>
                </a:highlight>
                <a:latin typeface="Courier New"/>
                <a:ea typeface="Courier New"/>
                <a:cs typeface="Courier New"/>
                <a:sym typeface="Courier New"/>
              </a:rPr>
              <a:t>detect_data_2d.c</a:t>
            </a:r>
            <a:r>
              <a:rPr b="1" lang="en" sz="1625">
                <a:solidFill>
                  <a:schemeClr val="dk1"/>
                </a:solidFill>
                <a:highlight>
                  <a:srgbClr val="FFFFFF"/>
                </a:highlight>
              </a:rPr>
              <a:t>”: 	</a:t>
            </a:r>
            <a:r>
              <a:rPr lang="en" sz="1625">
                <a:solidFill>
                  <a:schemeClr val="dk1"/>
                </a:solidFill>
                <a:highlight>
                  <a:srgbClr val="FFFFFF"/>
                </a:highlight>
              </a:rPr>
              <a:t>	Detect</a:t>
            </a:r>
            <a:r>
              <a:rPr lang="en" sz="1675">
                <a:solidFill>
                  <a:schemeClr val="dk1"/>
                </a:solidFill>
              </a:rPr>
              <a:t> </a:t>
            </a:r>
            <a:r>
              <a:rPr lang="en" sz="1625">
                <a:solidFill>
                  <a:schemeClr val="dk1"/>
                </a:solidFill>
                <a:highlight>
                  <a:srgbClr val="FFFFFF"/>
                </a:highlight>
              </a:rPr>
              <a:t>where the corruption occurred.</a:t>
            </a:r>
            <a:endParaRPr sz="155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275"/>
              <a:buFont typeface="Arial"/>
              <a:buNone/>
            </a:pPr>
            <a:r>
              <a:rPr b="1" lang="en" sz="1625">
                <a:solidFill>
                  <a:schemeClr val="dk1"/>
                </a:solidFill>
                <a:highlight>
                  <a:srgbClr val="FFFFFF"/>
                </a:highlight>
              </a:rPr>
              <a:t>“</a:t>
            </a:r>
            <a:r>
              <a:rPr b="1" lang="en" sz="1625">
                <a:solidFill>
                  <a:schemeClr val="dk1"/>
                </a:solidFill>
                <a:highlight>
                  <a:srgbClr val="FFFFFF"/>
                </a:highlight>
                <a:latin typeface="Courier New"/>
                <a:ea typeface="Courier New"/>
                <a:cs typeface="Courier New"/>
                <a:sym typeface="Courier New"/>
              </a:rPr>
              <a:t>correct_data_2d.c</a:t>
            </a:r>
            <a:r>
              <a:rPr b="1" lang="en" sz="1625">
                <a:solidFill>
                  <a:schemeClr val="dk1"/>
                </a:solidFill>
                <a:highlight>
                  <a:srgbClr val="FFFFFF"/>
                </a:highlight>
              </a:rPr>
              <a:t>”: </a:t>
            </a:r>
            <a:r>
              <a:rPr lang="en" sz="1625">
                <a:solidFill>
                  <a:schemeClr val="dk1"/>
                </a:solidFill>
                <a:highlight>
                  <a:srgbClr val="FFFFFF"/>
                </a:highlight>
              </a:rPr>
              <a:t>	Corrects</a:t>
            </a:r>
            <a:r>
              <a:rPr lang="en" sz="1675">
                <a:solidFill>
                  <a:schemeClr val="dk1"/>
                </a:solidFill>
              </a:rPr>
              <a:t> </a:t>
            </a:r>
            <a:r>
              <a:rPr lang="en" sz="1625">
                <a:solidFill>
                  <a:schemeClr val="dk1"/>
                </a:solidFill>
                <a:highlight>
                  <a:srgbClr val="FFFFFF"/>
                </a:highlight>
              </a:rPr>
              <a:t>the corruption and gives us our desired value.</a:t>
            </a:r>
            <a:endParaRPr sz="155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275"/>
              <a:buFont typeface="Arial"/>
              <a:buNone/>
            </a:pPr>
            <a:r>
              <a:rPr b="1" lang="en" sz="1625">
                <a:solidFill>
                  <a:schemeClr val="dk1"/>
                </a:solidFill>
                <a:highlight>
                  <a:srgbClr val="FFFFFF"/>
                </a:highlight>
              </a:rPr>
              <a:t>“</a:t>
            </a:r>
            <a:r>
              <a:rPr b="1" lang="en" sz="1625">
                <a:solidFill>
                  <a:schemeClr val="dk1"/>
                </a:solidFill>
                <a:highlight>
                  <a:srgbClr val="FFFFFF"/>
                </a:highlight>
                <a:latin typeface="Courier New"/>
                <a:ea typeface="Courier New"/>
                <a:cs typeface="Courier New"/>
                <a:sym typeface="Courier New"/>
              </a:rPr>
              <a:t>mul_data_2d_faulty.c</a:t>
            </a:r>
            <a:r>
              <a:rPr b="1" lang="en" sz="1625">
                <a:solidFill>
                  <a:schemeClr val="dk1"/>
                </a:solidFill>
                <a:highlight>
                  <a:srgbClr val="FFFFFF"/>
                </a:highlight>
              </a:rPr>
              <a:t>”: </a:t>
            </a:r>
            <a:r>
              <a:rPr lang="en" sz="1625">
                <a:solidFill>
                  <a:schemeClr val="dk1"/>
                </a:solidFill>
                <a:highlight>
                  <a:srgbClr val="FFFFFF"/>
                </a:highlight>
              </a:rPr>
              <a:t>A program which simulates random data corruption during</a:t>
            </a:r>
            <a:endParaRPr sz="1625">
              <a:solidFill>
                <a:schemeClr val="dk1"/>
              </a:solidFill>
              <a:highlight>
                <a:srgbClr val="FFFFFF"/>
              </a:highlight>
            </a:endParaRPr>
          </a:p>
          <a:p>
            <a:pPr indent="0" lvl="0" marL="0" rtl="0" algn="l">
              <a:lnSpc>
                <a:spcPct val="95000"/>
              </a:lnSpc>
              <a:spcBef>
                <a:spcPts val="0"/>
              </a:spcBef>
              <a:spcAft>
                <a:spcPts val="0"/>
              </a:spcAft>
              <a:buClr>
                <a:schemeClr val="dk1"/>
              </a:buClr>
              <a:buSzPts val="275"/>
              <a:buFont typeface="Arial"/>
              <a:buNone/>
            </a:pPr>
            <a:r>
              <a:rPr lang="en" sz="1625">
                <a:solidFill>
                  <a:schemeClr val="dk1"/>
                </a:solidFill>
                <a:highlight>
                  <a:srgbClr val="FFFFFF"/>
                </a:highlight>
              </a:rPr>
              <a:t>      matrix</a:t>
            </a:r>
            <a:r>
              <a:rPr lang="en" sz="1675">
                <a:solidFill>
                  <a:schemeClr val="dk1"/>
                </a:solidFill>
              </a:rPr>
              <a:t> </a:t>
            </a:r>
            <a:r>
              <a:rPr lang="en" sz="1625">
                <a:solidFill>
                  <a:schemeClr val="dk1"/>
                </a:solidFill>
                <a:highlight>
                  <a:srgbClr val="FFFFFF"/>
                </a:highlight>
              </a:rPr>
              <a:t>multiplication to show the possibilities of Masked Benign</a:t>
            </a:r>
            <a:r>
              <a:rPr lang="en" sz="1675">
                <a:solidFill>
                  <a:schemeClr val="dk1"/>
                </a:solidFill>
              </a:rPr>
              <a:t> </a:t>
            </a:r>
            <a:r>
              <a:rPr lang="en" sz="1625">
                <a:solidFill>
                  <a:schemeClr val="dk1"/>
                </a:solidFill>
                <a:highlight>
                  <a:srgbClr val="FFFFFF"/>
                </a:highlight>
              </a:rPr>
              <a:t>Errors.</a:t>
            </a:r>
            <a:endParaRPr sz="155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275"/>
              <a:buFont typeface="Arial"/>
              <a:buNone/>
            </a:pPr>
            <a:r>
              <a:rPr b="1" lang="en" sz="1625">
                <a:solidFill>
                  <a:schemeClr val="dk1"/>
                </a:solidFill>
                <a:highlight>
                  <a:srgbClr val="FFFFFF"/>
                </a:highlight>
              </a:rPr>
              <a:t>“</a:t>
            </a:r>
            <a:r>
              <a:rPr b="1" lang="en" sz="1625">
                <a:solidFill>
                  <a:schemeClr val="dk1"/>
                </a:solidFill>
                <a:highlight>
                  <a:srgbClr val="FFFFFF"/>
                </a:highlight>
                <a:latin typeface="Courier New"/>
                <a:ea typeface="Courier New"/>
                <a:cs typeface="Courier New"/>
                <a:sym typeface="Courier New"/>
              </a:rPr>
              <a:t>read_data_2d.c</a:t>
            </a:r>
            <a:r>
              <a:rPr b="1" lang="en" sz="1625">
                <a:solidFill>
                  <a:schemeClr val="dk1"/>
                </a:solidFill>
                <a:highlight>
                  <a:srgbClr val="FFFFFF"/>
                </a:highlight>
              </a:rPr>
              <a:t>”: 	</a:t>
            </a:r>
            <a:r>
              <a:rPr lang="en" sz="1625">
                <a:solidFill>
                  <a:schemeClr val="dk1"/>
                </a:solidFill>
                <a:highlight>
                  <a:srgbClr val="FFFFFF"/>
                </a:highlight>
              </a:rPr>
              <a:t>	Reads a 2D</a:t>
            </a:r>
            <a:r>
              <a:rPr lang="en" sz="1675">
                <a:solidFill>
                  <a:schemeClr val="dk1"/>
                </a:solidFill>
              </a:rPr>
              <a:t> </a:t>
            </a:r>
            <a:r>
              <a:rPr lang="en" sz="1625">
                <a:solidFill>
                  <a:schemeClr val="dk1"/>
                </a:solidFill>
                <a:highlight>
                  <a:srgbClr val="FFFFFF"/>
                </a:highlight>
              </a:rPr>
              <a:t>array from a file.</a:t>
            </a:r>
            <a:endParaRPr sz="155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275"/>
              <a:buFont typeface="Arial"/>
              <a:buNone/>
            </a:pPr>
            <a:r>
              <a:rPr b="1" lang="en" sz="1625">
                <a:solidFill>
                  <a:schemeClr val="dk1"/>
                </a:solidFill>
                <a:highlight>
                  <a:srgbClr val="FFFFFF"/>
                </a:highlight>
              </a:rPr>
              <a:t>“</a:t>
            </a:r>
            <a:r>
              <a:rPr b="1" lang="en" sz="1625">
                <a:solidFill>
                  <a:schemeClr val="dk1"/>
                </a:solidFill>
                <a:highlight>
                  <a:srgbClr val="FFFFFF"/>
                </a:highlight>
                <a:latin typeface="Courier New"/>
                <a:ea typeface="Courier New"/>
                <a:cs typeface="Courier New"/>
                <a:sym typeface="Courier New"/>
              </a:rPr>
              <a:t>Utilities.c</a:t>
            </a:r>
            <a:r>
              <a:rPr b="1" lang="en" sz="1625">
                <a:solidFill>
                  <a:schemeClr val="dk1"/>
                </a:solidFill>
                <a:highlight>
                  <a:srgbClr val="FFFFFF"/>
                </a:highlight>
              </a:rPr>
              <a:t>”: 	</a:t>
            </a:r>
            <a:r>
              <a:rPr lang="en" sz="1625">
                <a:solidFill>
                  <a:schemeClr val="dk1"/>
                </a:solidFill>
                <a:highlight>
                  <a:srgbClr val="FFFFFF"/>
                </a:highlight>
              </a:rPr>
              <a:t>		Methods</a:t>
            </a:r>
            <a:r>
              <a:rPr lang="en" sz="1675">
                <a:solidFill>
                  <a:schemeClr val="dk1"/>
                </a:solidFill>
              </a:rPr>
              <a:t> </a:t>
            </a:r>
            <a:r>
              <a:rPr lang="en" sz="1625">
                <a:solidFill>
                  <a:schemeClr val="dk1"/>
                </a:solidFill>
                <a:highlight>
                  <a:srgbClr val="FFFFFF"/>
                </a:highlight>
              </a:rPr>
              <a:t>and functions for the above programs.</a:t>
            </a:r>
            <a:endParaRPr sz="155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Clr>
                <a:schemeClr val="dk1"/>
              </a:buClr>
              <a:buSzPts val="275"/>
              <a:buFont typeface="Arial"/>
              <a:buNone/>
            </a:pPr>
            <a:r>
              <a:rPr b="1" lang="en" sz="1625">
                <a:solidFill>
                  <a:schemeClr val="dk1"/>
                </a:solidFill>
                <a:highlight>
                  <a:srgbClr val="FFFFFF"/>
                </a:highlight>
              </a:rPr>
              <a:t>“</a:t>
            </a:r>
            <a:r>
              <a:rPr b="1" lang="en" sz="1625">
                <a:solidFill>
                  <a:schemeClr val="dk1"/>
                </a:solidFill>
                <a:highlight>
                  <a:srgbClr val="FFFFFF"/>
                </a:highlight>
                <a:latin typeface="Courier New"/>
                <a:ea typeface="Courier New"/>
                <a:cs typeface="Courier New"/>
                <a:sym typeface="Courier New"/>
              </a:rPr>
              <a:t>utilities.h</a:t>
            </a:r>
            <a:r>
              <a:rPr b="1" lang="en" sz="1625">
                <a:solidFill>
                  <a:schemeClr val="dk1"/>
                </a:solidFill>
                <a:highlight>
                  <a:srgbClr val="FFFFFF"/>
                </a:highlight>
              </a:rPr>
              <a:t>”: </a:t>
            </a:r>
            <a:r>
              <a:rPr lang="en" sz="1625">
                <a:solidFill>
                  <a:schemeClr val="dk1"/>
                </a:solidFill>
                <a:highlight>
                  <a:srgbClr val="FFFFFF"/>
                </a:highlight>
              </a:rPr>
              <a:t>			Contains prototypes of our methods.</a:t>
            </a:r>
            <a:endParaRPr sz="1550">
              <a:solidFill>
                <a:schemeClr val="dk1"/>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0"/>
              </a:spcAft>
              <a:buSzPts val="275"/>
              <a:buNone/>
            </a:pPr>
            <a:r>
              <a:rPr b="1" lang="en" sz="1625">
                <a:solidFill>
                  <a:schemeClr val="dk1"/>
                </a:solidFill>
                <a:highlight>
                  <a:srgbClr val="FFFFFF"/>
                </a:highlight>
              </a:rPr>
              <a:t>“</a:t>
            </a:r>
            <a:r>
              <a:rPr b="1" lang="en" sz="1625">
                <a:solidFill>
                  <a:schemeClr val="dk1"/>
                </a:solidFill>
                <a:highlight>
                  <a:srgbClr val="FFFFFF"/>
                </a:highlight>
                <a:latin typeface="Courier New"/>
                <a:ea typeface="Courier New"/>
                <a:cs typeface="Courier New"/>
                <a:sym typeface="Courier New"/>
              </a:rPr>
              <a:t>timer.h</a:t>
            </a:r>
            <a:r>
              <a:rPr b="1" lang="en" sz="1625">
                <a:solidFill>
                  <a:schemeClr val="dk1"/>
                </a:solidFill>
                <a:highlight>
                  <a:srgbClr val="FFFFFF"/>
                </a:highlight>
              </a:rPr>
              <a:t>”: 	</a:t>
            </a:r>
            <a:r>
              <a:rPr lang="en" sz="1625">
                <a:solidFill>
                  <a:schemeClr val="dk1"/>
                </a:solidFill>
                <a:highlight>
                  <a:srgbClr val="FFFFFF"/>
                </a:highlight>
              </a:rPr>
              <a:t>			Contains the timer function used to create randomness</a:t>
            </a:r>
            <a:endParaRPr sz="1850"/>
          </a:p>
        </p:txBody>
      </p:sp>
      <p:sp>
        <p:nvSpPr>
          <p:cNvPr id="103" name="Google Shape;103;p19"/>
          <p:cNvSpPr txBox="1"/>
          <p:nvPr/>
        </p:nvSpPr>
        <p:spPr>
          <a:xfrm>
            <a:off x="571575" y="0"/>
            <a:ext cx="610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Program Drivers</a:t>
            </a:r>
            <a:endParaRPr b="1" sz="1800">
              <a:solidFill>
                <a:schemeClr val="dk2"/>
              </a:solidFill>
            </a:endParaRPr>
          </a:p>
        </p:txBody>
      </p:sp>
      <p:cxnSp>
        <p:nvCxnSpPr>
          <p:cNvPr id="104" name="Google Shape;104;p19"/>
          <p:cNvCxnSpPr/>
          <p:nvPr/>
        </p:nvCxnSpPr>
        <p:spPr>
          <a:xfrm>
            <a:off x="571575" y="461700"/>
            <a:ext cx="6108600" cy="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311700" y="1031113"/>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Matrix multiplication is the standard process for multiplying 2 matrices, or 2-</a:t>
            </a:r>
            <a:r>
              <a:rPr lang="en"/>
              <a:t>dimensional</a:t>
            </a:r>
            <a:r>
              <a:rPr lang="en"/>
              <a:t> arrays. For standard multiplication, the two arrays must be of correct size, the criteria for this is the number of rows of matrix </a:t>
            </a:r>
            <a:r>
              <a:rPr b="1" lang="en" u="sng"/>
              <a:t>A</a:t>
            </a:r>
            <a:r>
              <a:rPr lang="en"/>
              <a:t> must match the number columns of matrix </a:t>
            </a:r>
            <a:r>
              <a:rPr b="1" lang="en" u="sng"/>
              <a:t>B</a:t>
            </a:r>
            <a:r>
              <a:rPr lang="en"/>
              <a:t>. To multiply them, we start at the first row of matrix </a:t>
            </a:r>
            <a:r>
              <a:rPr b="1" lang="en" u="sng"/>
              <a:t>A</a:t>
            </a:r>
            <a:r>
              <a:rPr lang="en"/>
              <a:t> and multiply its values with the corresponding values in the first column of row </a:t>
            </a:r>
            <a:r>
              <a:rPr b="1" lang="en" u="sng"/>
              <a:t>B</a:t>
            </a:r>
            <a:r>
              <a:rPr lang="en"/>
              <a:t>, then the second column, then third, until the end of the columns, then we do the same with the second, third, etc, rows of matrix </a:t>
            </a:r>
            <a:r>
              <a:rPr b="1" lang="en" u="sng"/>
              <a:t>A</a:t>
            </a:r>
            <a:r>
              <a:rPr lang="en"/>
              <a:t>. </a:t>
            </a:r>
            <a:r>
              <a:rPr lang="en"/>
              <a:t>Here's</a:t>
            </a:r>
            <a:r>
              <a:rPr lang="en"/>
              <a:t> a look at the process:</a:t>
            </a:r>
            <a:endParaRPr/>
          </a:p>
        </p:txBody>
      </p:sp>
      <p:sp>
        <p:nvSpPr>
          <p:cNvPr id="110" name="Google Shape;110;p20"/>
          <p:cNvSpPr txBox="1"/>
          <p:nvPr/>
        </p:nvSpPr>
        <p:spPr>
          <a:xfrm>
            <a:off x="571575" y="335125"/>
            <a:ext cx="610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What is Matrix Multiplication</a:t>
            </a:r>
            <a:endParaRPr b="1" sz="1800">
              <a:solidFill>
                <a:schemeClr val="dk2"/>
              </a:solidFill>
            </a:endParaRPr>
          </a:p>
        </p:txBody>
      </p:sp>
      <p:cxnSp>
        <p:nvCxnSpPr>
          <p:cNvPr id="111" name="Google Shape;111;p20"/>
          <p:cNvCxnSpPr/>
          <p:nvPr/>
        </p:nvCxnSpPr>
        <p:spPr>
          <a:xfrm>
            <a:off x="571575" y="796825"/>
            <a:ext cx="6108600" cy="0"/>
          </a:xfrm>
          <a:prstGeom prst="straightConnector1">
            <a:avLst/>
          </a:prstGeom>
          <a:noFill/>
          <a:ln cap="flat" cmpd="sng" w="38100">
            <a:solidFill>
              <a:schemeClr val="dk2"/>
            </a:solidFill>
            <a:prstDash val="solid"/>
            <a:round/>
            <a:headEnd len="med" w="med" type="none"/>
            <a:tailEnd len="med" w="med" type="none"/>
          </a:ln>
        </p:spPr>
      </p:cxnSp>
      <p:pic>
        <p:nvPicPr>
          <p:cNvPr id="112" name="Google Shape;112;p20"/>
          <p:cNvPicPr preferRelativeResize="0"/>
          <p:nvPr/>
        </p:nvPicPr>
        <p:blipFill>
          <a:blip r:embed="rId3">
            <a:alphaModFix/>
          </a:blip>
          <a:stretch>
            <a:fillRect/>
          </a:stretch>
        </p:blipFill>
        <p:spPr>
          <a:xfrm>
            <a:off x="2342838" y="3472425"/>
            <a:ext cx="4458324" cy="1330050"/>
          </a:xfrm>
          <a:prstGeom prst="rect">
            <a:avLst/>
          </a:prstGeom>
          <a:noFill/>
          <a:ln>
            <a:noFill/>
          </a:ln>
        </p:spPr>
      </p:pic>
      <p:sp>
        <p:nvSpPr>
          <p:cNvPr id="113" name="Google Shape;113;p20"/>
          <p:cNvSpPr txBox="1"/>
          <p:nvPr/>
        </p:nvSpPr>
        <p:spPr>
          <a:xfrm>
            <a:off x="2990450" y="4681800"/>
            <a:ext cx="623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dk2"/>
                </a:solidFill>
              </a:rPr>
              <a:t>A 			B</a:t>
            </a:r>
            <a:r>
              <a:rPr b="1" lang="en" sz="1800">
                <a:solidFill>
                  <a:schemeClr val="dk2"/>
                </a:solidFill>
              </a:rPr>
              <a:t>	 	  </a:t>
            </a:r>
            <a:r>
              <a:rPr b="1" lang="en" sz="1800" u="sng">
                <a:solidFill>
                  <a:schemeClr val="dk2"/>
                </a:solidFill>
              </a:rPr>
              <a:t>Product</a:t>
            </a:r>
            <a:endParaRPr b="1" sz="1800" u="sng">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idx="1" type="body"/>
          </p:nvPr>
        </p:nvSpPr>
        <p:spPr>
          <a:xfrm>
            <a:off x="311700" y="1024600"/>
            <a:ext cx="8520600" cy="400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Masked Benign errors are errors that go unnoticed by an error detector. This can happen when data is tampered with in a way that nothing changes. We can see this when multiplying a corrupt matrix with another matrix and bit overflow occurs causing the corrupted bit to have no effect on the actual data. </a:t>
            </a:r>
            <a:endParaRPr/>
          </a:p>
          <a:p>
            <a:pPr indent="0" lvl="0" marL="0" rtl="0" algn="l">
              <a:spcBef>
                <a:spcPts val="1200"/>
              </a:spcBef>
              <a:spcAft>
                <a:spcPts val="0"/>
              </a:spcAft>
              <a:buNone/>
            </a:pPr>
            <a:r>
              <a:rPr lang="en"/>
              <a:t>Though these errors have no effect on our data it is still a problem when we get them </a:t>
            </a:r>
            <a:r>
              <a:rPr lang="en"/>
              <a:t>because you never want your data to be being corrupted without you even knowing it.</a:t>
            </a:r>
            <a:endParaRPr/>
          </a:p>
          <a:p>
            <a:pPr indent="0" lvl="0" marL="0" rtl="0" algn="l">
              <a:spcBef>
                <a:spcPts val="1200"/>
              </a:spcBef>
              <a:spcAft>
                <a:spcPts val="1200"/>
              </a:spcAft>
              <a:buNone/>
            </a:pPr>
            <a:r>
              <a:rPr lang="en"/>
              <a:t>Ex. Let’s say we can only represent numbers in 2 digits, and we have 5x10 = 50, but then let’s say that 10 becomes a 90, now we have 5x90 = 450, but because we can only use 2 bits, that 450 becomes 50, equal to the result from the other computation. This is an example of a Masked Benign Error only we would be seeing much bigger numbers since we have up to 32 bits in our results. </a:t>
            </a:r>
            <a:endParaRPr/>
          </a:p>
        </p:txBody>
      </p:sp>
      <p:sp>
        <p:nvSpPr>
          <p:cNvPr id="119" name="Google Shape;119;p21"/>
          <p:cNvSpPr txBox="1"/>
          <p:nvPr/>
        </p:nvSpPr>
        <p:spPr>
          <a:xfrm>
            <a:off x="571575" y="335125"/>
            <a:ext cx="610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Masked Benign Errors</a:t>
            </a:r>
            <a:endParaRPr b="1" sz="1800">
              <a:solidFill>
                <a:schemeClr val="dk2"/>
              </a:solidFill>
            </a:endParaRPr>
          </a:p>
        </p:txBody>
      </p:sp>
      <p:cxnSp>
        <p:nvCxnSpPr>
          <p:cNvPr id="120" name="Google Shape;120;p21"/>
          <p:cNvCxnSpPr/>
          <p:nvPr/>
        </p:nvCxnSpPr>
        <p:spPr>
          <a:xfrm>
            <a:off x="571575" y="796825"/>
            <a:ext cx="6108600" cy="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