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9" r:id="rId2"/>
    <p:sldId id="341" r:id="rId3"/>
    <p:sldId id="338" r:id="rId4"/>
    <p:sldId id="349" r:id="rId5"/>
    <p:sldId id="351" r:id="rId6"/>
    <p:sldId id="344" r:id="rId7"/>
    <p:sldId id="350" r:id="rId8"/>
    <p:sldId id="340" r:id="rId9"/>
    <p:sldId id="339" r:id="rId10"/>
    <p:sldId id="342" r:id="rId11"/>
    <p:sldId id="345" r:id="rId12"/>
    <p:sldId id="346" r:id="rId13"/>
    <p:sldId id="343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B94AE0"/>
    <a:srgbClr val="55D56A"/>
    <a:srgbClr val="295927"/>
    <a:srgbClr val="F79600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 autoAdjust="0"/>
  </p:normalViewPr>
  <p:slideViewPr>
    <p:cSldViewPr>
      <p:cViewPr varScale="1">
        <p:scale>
          <a:sx n="91" d="100"/>
          <a:sy n="91" d="100"/>
        </p:scale>
        <p:origin x="772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57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63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20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55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8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0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1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4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1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4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8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web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26" y="51206"/>
            <a:ext cx="859444" cy="4833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8" y="4515966"/>
            <a:ext cx="929680" cy="46484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07504" y="134274"/>
            <a:ext cx="30963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nnunet</a:t>
            </a:r>
            <a:r>
              <a:rPr lang="zh-CN" alt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课件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763688" y="4609886"/>
            <a:ext cx="619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https://github.com/PaddlePaddle/PaddleSeg/tree/release/2.8/contrib/MedicalSeg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7744" y="1923678"/>
            <a:ext cx="4221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MedicalSeg-nnunet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8137" y="293179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主讲：嘟嘟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581312"/>
      </p:ext>
    </p:extLst>
  </p:cSld>
  <p:clrMapOvr>
    <a:masterClrMapping/>
  </p:clrMapOvr>
  <p:transition spd="slow" advTm="11611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71550"/>
            <a:ext cx="8389146" cy="380491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67544" y="9155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网络调整：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698969"/>
      </p:ext>
    </p:extLst>
  </p:cSld>
  <p:clrMapOvr>
    <a:masterClrMapping/>
  </p:clrMapOvr>
  <p:transition spd="slow" advTm="76267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91556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后处理（保留最大连通区域）：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3200" y="1642785"/>
            <a:ext cx="1926659" cy="1280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628546" y="2074833"/>
            <a:ext cx="551783" cy="521810"/>
          </a:xfrm>
          <a:prstGeom prst="ellipse">
            <a:avLst/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888670" y="1956458"/>
            <a:ext cx="494015" cy="4032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01369" y="2373019"/>
            <a:ext cx="166189" cy="13045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59632" y="3147814"/>
            <a:ext cx="1926659" cy="1280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644978" y="3579862"/>
            <a:ext cx="551783" cy="521810"/>
          </a:xfrm>
          <a:prstGeom prst="ellipse">
            <a:avLst/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68619" y="3509247"/>
            <a:ext cx="494015" cy="4032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286561" y="3990575"/>
            <a:ext cx="166189" cy="13045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76056" y="9155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蓝色：前景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黄色：预测的结果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64088" y="1642785"/>
            <a:ext cx="1926659" cy="1280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749434" y="2074833"/>
            <a:ext cx="551783" cy="521810"/>
          </a:xfrm>
          <a:prstGeom prst="ellipse">
            <a:avLst/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009558" y="1956458"/>
            <a:ext cx="494015" cy="4032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380520" y="3147814"/>
            <a:ext cx="1926659" cy="1280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765866" y="3579862"/>
            <a:ext cx="551783" cy="521810"/>
          </a:xfrm>
          <a:prstGeom prst="ellipse">
            <a:avLst/>
          </a:prstGeom>
          <a:solidFill>
            <a:srgbClr val="3992DB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989507" y="3509247"/>
            <a:ext cx="494015" cy="4032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3563888" y="2643758"/>
            <a:ext cx="1584176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52479"/>
      </p:ext>
    </p:extLst>
  </p:cSld>
  <p:clrMapOvr>
    <a:masterClrMapping/>
  </p:clrMapOvr>
  <p:transition spd="slow" advTm="76267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91630"/>
            <a:ext cx="8903423" cy="30243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544" y="9155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后处理：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673921"/>
      </p:ext>
    </p:extLst>
  </p:cSld>
  <p:clrMapOvr>
    <a:masterClrMapping/>
  </p:clrMapOvr>
  <p:transition spd="slow" advTm="76267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0671" y="2139702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感谢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705249"/>
      </p:ext>
    </p:extLst>
  </p:cSld>
  <p:clrMapOvr>
    <a:masterClrMapping/>
  </p:clrMapOvr>
  <p:transition spd="slow" advTm="55798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51520" y="873804"/>
            <a:ext cx="687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MSD</a:t>
            </a:r>
            <a:r>
              <a:rPr lang="zh-CN" altLang="en-US" dirty="0" smtClean="0"/>
              <a:t>一阶段排名（来源：</a:t>
            </a:r>
            <a:r>
              <a:rPr lang="en-US" altLang="zh-CN" dirty="0"/>
              <a:t>http://medicaldecathlon.com/results/</a:t>
            </a:r>
            <a:r>
              <a:rPr lang="zh-CN" altLang="en-US" dirty="0" smtClean="0"/>
              <a:t>）：</a:t>
            </a:r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51520" y="1635646"/>
            <a:ext cx="8650847" cy="2446506"/>
            <a:chOff x="1375833" y="3707902"/>
            <a:chExt cx="8650847" cy="244650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5833" y="3707902"/>
              <a:ext cx="8650847" cy="2446506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1570383" y="4840357"/>
              <a:ext cx="38762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503238"/>
      </p:ext>
    </p:extLst>
  </p:cSld>
  <p:clrMapOvr>
    <a:masterClrMapping/>
  </p:clrMapOvr>
  <p:transition spd="slow" advTm="67646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48713"/>
              </p:ext>
            </p:extLst>
          </p:nvPr>
        </p:nvGraphicFramePr>
        <p:xfrm>
          <a:off x="467544" y="1563638"/>
          <a:ext cx="8280918" cy="2497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3">
                  <a:extLst>
                    <a:ext uri="{9D8B030D-6E8A-4147-A177-3AD203B41FA5}">
                      <a16:colId xmlns:a16="http://schemas.microsoft.com/office/drawing/2014/main" val="1427298588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3385337028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1648432666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170974444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2112776651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2119036551"/>
                    </a:ext>
                  </a:extLst>
                </a:gridCol>
              </a:tblGrid>
              <a:tr h="75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网络设计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预处理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训练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预测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后处理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Ensemble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967016"/>
                  </a:ext>
                </a:extLst>
              </a:tr>
              <a:tr h="440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2D-Unet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Crop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Augmentation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滑动窗口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保留最大连通域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模型间</a:t>
                      </a:r>
                      <a:r>
                        <a:rPr lang="en-US" altLang="zh-CN" sz="1600" dirty="0" smtClean="0"/>
                        <a:t>Ensemble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637168"/>
                  </a:ext>
                </a:extLst>
              </a:tr>
              <a:tr h="440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3D-Unet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Resample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Patch- Sampling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Test-Time </a:t>
                      </a:r>
                      <a:r>
                        <a:rPr lang="en-US" altLang="zh-CN" sz="1600" dirty="0" err="1" smtClean="0"/>
                        <a:t>Agumentation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781581"/>
                  </a:ext>
                </a:extLst>
              </a:tr>
              <a:tr h="440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Cascade-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Unet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Normalize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Cross-Validation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5-fold Ensemble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70239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67544" y="915566"/>
            <a:ext cx="137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Tricks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172971"/>
      </p:ext>
    </p:extLst>
  </p:cSld>
  <p:clrMapOvr>
    <a:masterClrMapping/>
  </p:clrMapOvr>
  <p:transition spd="slow" advTm="185682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915566"/>
            <a:ext cx="2361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-Crop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4" r="20817"/>
          <a:stretch/>
        </p:blipFill>
        <p:spPr>
          <a:xfrm>
            <a:off x="1331641" y="1779662"/>
            <a:ext cx="2160240" cy="216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5856" y="987574"/>
            <a:ext cx="442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裁剪图片非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区域作为训练数据，对大部分数据集效果不明显，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数据能够显著降低其大小。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4" r="32405"/>
          <a:stretch/>
        </p:blipFill>
        <p:spPr>
          <a:xfrm>
            <a:off x="6228183" y="1707654"/>
            <a:ext cx="1152128" cy="216024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851920" y="2859782"/>
            <a:ext cx="2016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99992" y="2283718"/>
            <a:ext cx="624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crop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197552"/>
      </p:ext>
    </p:extLst>
  </p:cSld>
  <p:clrMapOvr>
    <a:masterClrMapping/>
  </p:clrMapOvr>
  <p:transition spd="slow" advTm="76267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915566"/>
            <a:ext cx="304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-Resample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1" r="45924" b="53333"/>
          <a:stretch/>
        </p:blipFill>
        <p:spPr>
          <a:xfrm>
            <a:off x="1113181" y="1707654"/>
            <a:ext cx="792088" cy="10081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1881" y="1007898"/>
            <a:ext cx="4692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无法理解体素间距的概念，重采样使得数据集体素间距一致。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299986" y="2881736"/>
            <a:ext cx="2016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41179" y="2377680"/>
            <a:ext cx="113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Resample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1" t="43333" r="32274" b="23332"/>
          <a:stretch/>
        </p:blipFill>
        <p:spPr>
          <a:xfrm>
            <a:off x="858718" y="3435846"/>
            <a:ext cx="1301014" cy="7200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26020" y="1774146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100x100</a:t>
            </a: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器官真实大小：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10cmx10cm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5736" y="3534276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1000x1000</a:t>
            </a: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器官真实大小：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10cmx10cm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1" r="45924" b="53333"/>
          <a:stretch/>
        </p:blipFill>
        <p:spPr>
          <a:xfrm>
            <a:off x="5599011" y="1705403"/>
            <a:ext cx="792088" cy="100811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16216" y="1964152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500x500</a:t>
            </a: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器官真实大小：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10cmx10cm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1" t="43333" r="32274" b="23332"/>
          <a:stretch/>
        </p:blipFill>
        <p:spPr>
          <a:xfrm>
            <a:off x="5328538" y="3435846"/>
            <a:ext cx="1301014" cy="7200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65556" y="3534276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500x500</a:t>
            </a: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器官真实大小：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10cmx10cm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543652"/>
      </p:ext>
    </p:extLst>
  </p:cSld>
  <p:clrMapOvr>
    <a:masterClrMapping/>
  </p:clrMapOvr>
  <p:transition spd="slow" advTm="76267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915566"/>
            <a:ext cx="355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Patch-Sampling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4" r="20817"/>
          <a:stretch/>
        </p:blipFill>
        <p:spPr>
          <a:xfrm>
            <a:off x="1331641" y="1779662"/>
            <a:ext cx="2160240" cy="2160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4" r="57512" b="66667"/>
          <a:stretch/>
        </p:blipFill>
        <p:spPr>
          <a:xfrm>
            <a:off x="5886318" y="1851670"/>
            <a:ext cx="792088" cy="7200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1641" y="1779662"/>
            <a:ext cx="792087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835696" y="2139702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691680" y="2211710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707904" y="2931790"/>
            <a:ext cx="18722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23928" y="1007898"/>
            <a:ext cx="471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、统一体素间距后，数据的分辨率不一致，使用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Patch-Training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、为了防止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中的数据全部是背景，保证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包含前景。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4" t="36666" r="61862" b="33335"/>
          <a:stretch/>
        </p:blipFill>
        <p:spPr>
          <a:xfrm>
            <a:off x="5886318" y="3147814"/>
            <a:ext cx="79208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42014"/>
      </p:ext>
    </p:extLst>
  </p:cSld>
  <p:clrMapOvr>
    <a:masterClrMapping/>
  </p:clrMapOvr>
  <p:transition spd="slow" advTm="76267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7654"/>
            <a:ext cx="7589976" cy="23762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544" y="915566"/>
            <a:ext cx="3643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Cross-Validation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965814"/>
      </p:ext>
    </p:extLst>
  </p:cSld>
  <p:clrMapOvr>
    <a:masterClrMapping/>
  </p:clrMapOvr>
  <p:transition spd="slow" advTm="76267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7544" y="9155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网络设计：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929652"/>
            <a:ext cx="4973195" cy="333513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544" y="192367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nnUNet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UNet</a:t>
            </a:r>
            <a:r>
              <a:rPr lang="zh-CN" altLang="en-US" dirty="0" smtClean="0"/>
              <a:t>的结构类似，但是</a:t>
            </a:r>
            <a:r>
              <a:rPr lang="en-US" altLang="zh-CN" dirty="0" err="1" smtClean="0"/>
              <a:t>nnUNet</a:t>
            </a:r>
            <a:r>
              <a:rPr lang="zh-CN" altLang="en-US" dirty="0" smtClean="0"/>
              <a:t>会根据数据集自适应调整网络结构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598331"/>
      </p:ext>
    </p:extLst>
  </p:cSld>
  <p:clrMapOvr>
    <a:masterClrMapping/>
  </p:clrMapOvr>
  <p:transition spd="slow" advTm="183036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71550"/>
            <a:ext cx="7600716" cy="2536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3352" y="3363838"/>
            <a:ext cx="8441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smtClean="0"/>
              <a:t>patch training</a:t>
            </a:r>
            <a:r>
              <a:rPr lang="zh-CN" altLang="en-US" sz="1400" dirty="0" smtClean="0"/>
              <a:t>，不完整的图片导致感受野受限，为了解决该问题，</a:t>
            </a:r>
            <a:r>
              <a:rPr lang="zh-CN" altLang="en-US" sz="1400" dirty="0" smtClean="0"/>
              <a:t>作者设计</a:t>
            </a:r>
            <a:r>
              <a:rPr lang="zh-CN" altLang="en-US" sz="1400" dirty="0" smtClean="0"/>
              <a:t>了</a:t>
            </a:r>
            <a:r>
              <a:rPr lang="en-US" altLang="zh-CN" sz="1400" dirty="0" smtClean="0"/>
              <a:t>Cascade-</a:t>
            </a:r>
            <a:r>
              <a:rPr lang="en-US" altLang="zh-CN" sz="1400" dirty="0" err="1" smtClean="0"/>
              <a:t>UNet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Cascade-</a:t>
            </a:r>
            <a:r>
              <a:rPr lang="en-US" altLang="zh-CN" sz="1400" dirty="0" err="1" smtClean="0"/>
              <a:t>UNet</a:t>
            </a:r>
            <a:r>
              <a:rPr lang="zh-CN" altLang="en-US" sz="1400" dirty="0" smtClean="0"/>
              <a:t>的训练包含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个阶段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Stage1</a:t>
            </a:r>
            <a:r>
              <a:rPr lang="zh-CN" altLang="en-US" sz="1400" dirty="0" smtClean="0"/>
              <a:t>：将输入图片分辨率降低，训练得到</a:t>
            </a:r>
            <a:r>
              <a:rPr lang="en-US" altLang="zh-CN" sz="1400" dirty="0" smtClean="0"/>
              <a:t>Cascade-</a:t>
            </a:r>
            <a:r>
              <a:rPr lang="en-US" altLang="zh-CN" sz="1400" dirty="0" err="1" smtClean="0"/>
              <a:t>UNet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lowres</a:t>
            </a:r>
            <a:r>
              <a:rPr lang="zh-CN" altLang="en-US" sz="1400" dirty="0" smtClean="0"/>
              <a:t>，并得到</a:t>
            </a:r>
            <a:r>
              <a:rPr lang="en-US" altLang="zh-CN" sz="1400" dirty="0" err="1" smtClean="0"/>
              <a:t>lowres</a:t>
            </a:r>
            <a:r>
              <a:rPr lang="zh-CN" altLang="en-US" sz="1400" dirty="0" smtClean="0"/>
              <a:t>预测结果；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Stage2</a:t>
            </a:r>
            <a:r>
              <a:rPr lang="zh-CN" altLang="en-US" sz="1400" dirty="0" smtClean="0"/>
              <a:t>：将</a:t>
            </a:r>
            <a:r>
              <a:rPr lang="en-US" altLang="zh-CN" sz="1400" dirty="0" err="1" smtClean="0"/>
              <a:t>lowres</a:t>
            </a:r>
            <a:r>
              <a:rPr lang="zh-CN" altLang="en-US" sz="1400" dirty="0" smtClean="0"/>
              <a:t>预测结果和原图结合，使用</a:t>
            </a:r>
            <a:r>
              <a:rPr lang="en-US" altLang="zh-CN" sz="1400" dirty="0" smtClean="0"/>
              <a:t>patch training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8719262"/>
      </p:ext>
    </p:extLst>
  </p:cSld>
  <p:clrMapOvr>
    <a:masterClrMapping/>
  </p:clrMapOvr>
  <p:transition spd="slow" advTm="154182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9249</TotalTime>
  <Words>301</Words>
  <Application>Microsoft Office PowerPoint</Application>
  <PresentationFormat>全屏显示(16:9)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Yangtze</dc:creator>
  <cp:lastModifiedBy>langdu</cp:lastModifiedBy>
  <cp:revision>574</cp:revision>
  <dcterms:created xsi:type="dcterms:W3CDTF">2015-12-11T17:46:17Z</dcterms:created>
  <dcterms:modified xsi:type="dcterms:W3CDTF">2023-05-15T12:53:26Z</dcterms:modified>
</cp:coreProperties>
</file>