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1"/>
  </p:notesMasterIdLst>
  <p:sldIdLst>
    <p:sldId id="256" r:id="rId4"/>
    <p:sldId id="299" r:id="rId5"/>
    <p:sldId id="261" r:id="rId6"/>
    <p:sldId id="264" r:id="rId7"/>
    <p:sldId id="301" r:id="rId8"/>
    <p:sldId id="303" r:id="rId9"/>
    <p:sldId id="304" r:id="rId10"/>
    <p:sldId id="307" r:id="rId11"/>
    <p:sldId id="310" r:id="rId12"/>
    <p:sldId id="311" r:id="rId13"/>
    <p:sldId id="302" r:id="rId14"/>
    <p:sldId id="305" r:id="rId15"/>
    <p:sldId id="312" r:id="rId16"/>
    <p:sldId id="306" r:id="rId17"/>
    <p:sldId id="313" r:id="rId18"/>
    <p:sldId id="309" r:id="rId19"/>
    <p:sldId id="308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B6CD"/>
    <a:srgbClr val="9C9C9C"/>
    <a:srgbClr val="9B9B9B"/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529" autoAdjust="0"/>
    <p:restoredTop sz="96196" autoAdjust="0"/>
  </p:normalViewPr>
  <p:slideViewPr>
    <p:cSldViewPr>
      <p:cViewPr>
        <p:scale>
          <a:sx n="75" d="100"/>
          <a:sy n="75" d="100"/>
        </p:scale>
        <p:origin x="912" y="4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/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Functionality</c:v>
                </c:pt>
                <c:pt idx="1">
                  <c:v>Reliability</c:v>
                </c:pt>
                <c:pt idx="2">
                  <c:v>Usability</c:v>
                </c:pt>
                <c:pt idx="3">
                  <c:v>Maintainability</c:v>
                </c:pt>
                <c:pt idx="4">
                  <c:v>Portability</c:v>
                </c:pt>
                <c:pt idx="5">
                  <c:v>Training &amp; Documentation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4.29</c:v>
                </c:pt>
                <c:pt idx="1">
                  <c:v>4.42</c:v>
                </c:pt>
                <c:pt idx="2">
                  <c:v>4.46</c:v>
                </c:pt>
                <c:pt idx="3">
                  <c:v>4.3</c:v>
                </c:pt>
                <c:pt idx="4">
                  <c:v>4.29</c:v>
                </c:pt>
                <c:pt idx="5">
                  <c:v>4.38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D15-4CC8-8647-737FBB0155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overlap val="100"/>
        <c:axId val="591135792"/>
        <c:axId val="591134160"/>
      </c:barChart>
      <c:catAx>
        <c:axId val="5911357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3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591134160"/>
        <c:crossesAt val="0"/>
        <c:auto val="1"/>
        <c:lblAlgn val="ctr"/>
        <c:lblOffset val="100"/>
        <c:noMultiLvlLbl val="0"/>
      </c:catAx>
      <c:valAx>
        <c:axId val="591134160"/>
        <c:scaling>
          <c:orientation val="minMax"/>
          <c:max val="5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200">
                <a:solidFill>
                  <a:schemeClr val="bg1"/>
                </a:solidFill>
              </a:defRPr>
            </a:pPr>
            <a:endParaRPr lang="en-US"/>
          </a:p>
        </c:txPr>
        <c:crossAx val="5911357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/>
            </a:solidFill>
          </c:spPr>
          <c:invertIfNegative val="0"/>
          <c:cat>
            <c:strRef>
              <c:f>Sheet1!$A$2:$A$9</c:f>
              <c:strCache>
                <c:ptCount val="8"/>
                <c:pt idx="0">
                  <c:v>Functionality</c:v>
                </c:pt>
                <c:pt idx="1">
                  <c:v>Reliability</c:v>
                </c:pt>
                <c:pt idx="2">
                  <c:v>Usability</c:v>
                </c:pt>
                <c:pt idx="3">
                  <c:v>Maintainability</c:v>
                </c:pt>
                <c:pt idx="4">
                  <c:v>Portability</c:v>
                </c:pt>
                <c:pt idx="5">
                  <c:v>Workability</c:v>
                </c:pt>
                <c:pt idx="6">
                  <c:v>Safety</c:v>
                </c:pt>
                <c:pt idx="7">
                  <c:v>Training &amp; Documantation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4.3099999999999996</c:v>
                </c:pt>
                <c:pt idx="1">
                  <c:v>4.3600000000000003</c:v>
                </c:pt>
                <c:pt idx="2">
                  <c:v>4.3899999999999997</c:v>
                </c:pt>
                <c:pt idx="3">
                  <c:v>4.3499999999999996</c:v>
                </c:pt>
                <c:pt idx="4">
                  <c:v>4.17</c:v>
                </c:pt>
                <c:pt idx="5">
                  <c:v>4.3499999999999996</c:v>
                </c:pt>
                <c:pt idx="6">
                  <c:v>4.37</c:v>
                </c:pt>
                <c:pt idx="7">
                  <c:v>4.43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D15-4CC8-8647-737FBB0155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overlap val="100"/>
        <c:axId val="591122192"/>
        <c:axId val="591135248"/>
      </c:barChart>
      <c:catAx>
        <c:axId val="5911221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591135248"/>
        <c:crossesAt val="0"/>
        <c:auto val="1"/>
        <c:lblAlgn val="ctr"/>
        <c:lblOffset val="100"/>
        <c:noMultiLvlLbl val="0"/>
      </c:catAx>
      <c:valAx>
        <c:axId val="591135248"/>
        <c:scaling>
          <c:orientation val="minMax"/>
          <c:max val="5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200">
                <a:solidFill>
                  <a:schemeClr val="bg1"/>
                </a:solidFill>
              </a:defRPr>
            </a:pPr>
            <a:endParaRPr lang="en-US"/>
          </a:p>
        </c:txPr>
        <c:crossAx val="5911221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2018-11-27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6482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398622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469266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50398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3187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60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90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5" r:id="rId2"/>
    <p:sldLayoutId id="2147483676" r:id="rId3"/>
    <p:sldLayoutId id="2147483678" r:id="rId4"/>
    <p:sldLayoutId id="2147483680" r:id="rId5"/>
    <p:sldLayoutId id="2147483682" r:id="rId6"/>
    <p:sldLayoutId id="2147483691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15816" y="1851670"/>
            <a:ext cx="3384376" cy="1048242"/>
          </a:xfrm>
        </p:spPr>
        <p:txBody>
          <a:bodyPr/>
          <a:lstStyle/>
          <a:p>
            <a:pPr lvl="0"/>
            <a:r>
              <a:rPr lang="en-US" altLang="ko-KR" sz="2800" dirty="0" smtClean="0">
                <a:solidFill>
                  <a:srgbClr val="9C9C9C"/>
                </a:solidFill>
                <a:ea typeface="맑은 고딕" pitchFamily="50" charset="-127"/>
              </a:rPr>
              <a:t>Home Oversight</a:t>
            </a:r>
            <a:endParaRPr lang="en-US" altLang="ko-KR" sz="2800" dirty="0">
              <a:solidFill>
                <a:srgbClr val="9C9C9C"/>
              </a:solidFill>
            </a:endParaRPr>
          </a:p>
        </p:txBody>
      </p:sp>
      <p:sp>
        <p:nvSpPr>
          <p:cNvPr id="5" name="Rounded Rectangle 7">
            <a:extLst>
              <a:ext uri="{FF2B5EF4-FFF2-40B4-BE49-F238E27FC236}">
                <a16:creationId xmlns:a16="http://schemas.microsoft.com/office/drawing/2014/main" xmlns="" id="{3F18D5BD-B014-4B8B-ACCD-91950131E3DF}"/>
              </a:ext>
            </a:extLst>
          </p:cNvPr>
          <p:cNvSpPr/>
          <p:nvPr/>
        </p:nvSpPr>
        <p:spPr>
          <a:xfrm rot="1339078">
            <a:off x="7181600" y="2301791"/>
            <a:ext cx="1296144" cy="2243071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Rounded Rectangle 25">
            <a:extLst>
              <a:ext uri="{FF2B5EF4-FFF2-40B4-BE49-F238E27FC236}">
                <a16:creationId xmlns:a16="http://schemas.microsoft.com/office/drawing/2014/main" xmlns="" id="{3D91F944-389E-4F6C-8F93-505CDA3EDA6D}"/>
              </a:ext>
            </a:extLst>
          </p:cNvPr>
          <p:cNvSpPr/>
          <p:nvPr/>
        </p:nvSpPr>
        <p:spPr>
          <a:xfrm rot="20275837">
            <a:off x="564516" y="393698"/>
            <a:ext cx="1692188" cy="237936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879664" y="2715766"/>
            <a:ext cx="3384376" cy="481178"/>
          </a:xfrm>
        </p:spPr>
        <p:txBody>
          <a:bodyPr/>
          <a:lstStyle/>
          <a:p>
            <a:r>
              <a:rPr lang="en-US" sz="1600" b="0" dirty="0" smtClean="0">
                <a:solidFill>
                  <a:srgbClr val="9B9B9B"/>
                </a:solidFill>
              </a:rPr>
              <a:t>Online Home Energy Monitoring </a:t>
            </a:r>
          </a:p>
          <a:p>
            <a:r>
              <a:rPr lang="en-US" sz="1600" b="0" dirty="0" smtClean="0">
                <a:solidFill>
                  <a:srgbClr val="9B9B9B"/>
                </a:solidFill>
              </a:rPr>
              <a:t>And Power Sockets</a:t>
            </a:r>
          </a:p>
          <a:p>
            <a:r>
              <a:rPr lang="en-US" sz="1600" b="0" dirty="0" smtClean="0">
                <a:solidFill>
                  <a:srgbClr val="9B9B9B"/>
                </a:solidFill>
              </a:rPr>
              <a:t>Control System</a:t>
            </a:r>
            <a:endParaRPr lang="en-PH" sz="1600" b="0" dirty="0">
              <a:solidFill>
                <a:srgbClr val="9B9B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4000" b="1" dirty="0" smtClean="0"/>
              <a:t>RESPONDENTS</a:t>
            </a:r>
            <a:endParaRPr lang="ko-KR" altLang="en-US" sz="4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Respondents of the Evaluation</a:t>
            </a:r>
            <a:endParaRPr lang="en-US" altLang="ko-KR" dirty="0"/>
          </a:p>
        </p:txBody>
      </p:sp>
      <p:grpSp>
        <p:nvGrpSpPr>
          <p:cNvPr id="5" name="Group 4"/>
          <p:cNvGrpSpPr/>
          <p:nvPr/>
        </p:nvGrpSpPr>
        <p:grpSpPr>
          <a:xfrm>
            <a:off x="1979712" y="1419622"/>
            <a:ext cx="1080000" cy="1404144"/>
            <a:chOff x="899592" y="1530602"/>
            <a:chExt cx="1296000" cy="1404144"/>
          </a:xfrm>
        </p:grpSpPr>
        <p:sp>
          <p:nvSpPr>
            <p:cNvPr id="4" name="Rounded Rectangle 3"/>
            <p:cNvSpPr/>
            <p:nvPr/>
          </p:nvSpPr>
          <p:spPr>
            <a:xfrm>
              <a:off x="899592" y="2826746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99592" y="1818634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99592" y="1674618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899592" y="1530602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409155"/>
            <a:ext cx="1080000" cy="1404144"/>
            <a:chOff x="899592" y="1530602"/>
            <a:chExt cx="1296000" cy="1404144"/>
          </a:xfrm>
        </p:grpSpPr>
        <p:sp>
          <p:nvSpPr>
            <p:cNvPr id="17" name="Rounded Rectangle 16"/>
            <p:cNvSpPr/>
            <p:nvPr/>
          </p:nvSpPr>
          <p:spPr>
            <a:xfrm>
              <a:off x="899592" y="2826746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99592" y="2682730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899592" y="2538714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99592" y="2394698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899592" y="2250682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99592" y="2106666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99592" y="1962650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99592" y="1818634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899592" y="1674618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99592" y="1530602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9" name="Oval 48"/>
          <p:cNvSpPr/>
          <p:nvPr/>
        </p:nvSpPr>
        <p:spPr>
          <a:xfrm>
            <a:off x="2179574" y="3036834"/>
            <a:ext cx="680276" cy="6802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Oval 49"/>
          <p:cNvSpPr/>
          <p:nvPr/>
        </p:nvSpPr>
        <p:spPr>
          <a:xfrm>
            <a:off x="4146855" y="3036834"/>
            <a:ext cx="680276" cy="6802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Oval 50"/>
          <p:cNvSpPr/>
          <p:nvPr/>
        </p:nvSpPr>
        <p:spPr>
          <a:xfrm>
            <a:off x="6175590" y="3036834"/>
            <a:ext cx="680276" cy="6802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636923" y="3770417"/>
            <a:ext cx="1765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IT Experts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653148" y="3756484"/>
            <a:ext cx="176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Household Owners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669372" y="3756484"/>
            <a:ext cx="1765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IT Students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079848" y="2104496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50</a:t>
            </a:r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023228" y="2499742"/>
            <a:ext cx="758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12.5</a:t>
            </a:r>
            <a:r>
              <a:rPr lang="en-US" altLang="ko-KR" sz="1100" b="1" dirty="0" smtClean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3977365" y="1409155"/>
            <a:ext cx="1080000" cy="1404144"/>
            <a:chOff x="899592" y="1530602"/>
            <a:chExt cx="1296000" cy="1404144"/>
          </a:xfrm>
        </p:grpSpPr>
        <p:sp>
          <p:nvSpPr>
            <p:cNvPr id="74" name="Rounded Rectangle 73"/>
            <p:cNvSpPr/>
            <p:nvPr/>
          </p:nvSpPr>
          <p:spPr>
            <a:xfrm>
              <a:off x="899592" y="2826746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899592" y="2682730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899592" y="2538714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899592" y="2250682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899592" y="2106666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899592" y="1962650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899592" y="1818634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899592" y="1674618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899592" y="1530602"/>
              <a:ext cx="1296000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4" name="Rectangle 83"/>
          <p:cNvSpPr/>
          <p:nvPr/>
        </p:nvSpPr>
        <p:spPr>
          <a:xfrm>
            <a:off x="5020882" y="2202418"/>
            <a:ext cx="75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37.5</a:t>
            </a:r>
            <a:r>
              <a:rPr lang="en-US" altLang="ko-KR" sz="1100" b="1" dirty="0" smtClean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1979832" y="1860054"/>
            <a:ext cx="1080000" cy="108000"/>
          </a:xfrm>
          <a:prstGeom prst="roundRect">
            <a:avLst>
              <a:gd name="adj" fmla="val 50000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Rounded Rectangle 85"/>
          <p:cNvSpPr/>
          <p:nvPr/>
        </p:nvSpPr>
        <p:spPr>
          <a:xfrm>
            <a:off x="1979712" y="1995686"/>
            <a:ext cx="1080000" cy="108000"/>
          </a:xfrm>
          <a:prstGeom prst="roundRect">
            <a:avLst>
              <a:gd name="adj" fmla="val 50000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Rounded Rectangle 86"/>
          <p:cNvSpPr/>
          <p:nvPr/>
        </p:nvSpPr>
        <p:spPr>
          <a:xfrm>
            <a:off x="1979712" y="2139702"/>
            <a:ext cx="1080000" cy="108000"/>
          </a:xfrm>
          <a:prstGeom prst="roundRect">
            <a:avLst>
              <a:gd name="adj" fmla="val 50000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Rounded Rectangle 87"/>
          <p:cNvSpPr/>
          <p:nvPr/>
        </p:nvSpPr>
        <p:spPr>
          <a:xfrm>
            <a:off x="1979712" y="2283718"/>
            <a:ext cx="1080000" cy="108000"/>
          </a:xfrm>
          <a:prstGeom prst="roundRect">
            <a:avLst>
              <a:gd name="adj" fmla="val 50000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1979712" y="2427734"/>
            <a:ext cx="1080000" cy="108000"/>
          </a:xfrm>
          <a:prstGeom prst="roundRect">
            <a:avLst>
              <a:gd name="adj" fmla="val 50000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Rounded Rectangle 89"/>
          <p:cNvSpPr/>
          <p:nvPr/>
        </p:nvSpPr>
        <p:spPr>
          <a:xfrm>
            <a:off x="1979712" y="2571750"/>
            <a:ext cx="1080000" cy="108000"/>
          </a:xfrm>
          <a:prstGeom prst="roundRect">
            <a:avLst>
              <a:gd name="adj" fmla="val 50000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3977365" y="2283718"/>
            <a:ext cx="10800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Isosceles Triangle 68">
            <a:extLst>
              <a:ext uri="{FF2B5EF4-FFF2-40B4-BE49-F238E27FC236}">
                <a16:creationId xmlns:a16="http://schemas.microsoft.com/office/drawing/2014/main" xmlns="" id="{A4B75607-BC63-4432-ACAB-6DA7FB4323E5}"/>
              </a:ext>
            </a:extLst>
          </p:cNvPr>
          <p:cNvSpPr/>
          <p:nvPr/>
        </p:nvSpPr>
        <p:spPr>
          <a:xfrm rot="10800000">
            <a:off x="2442224" y="316925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3" name="Rectangle 9">
            <a:extLst>
              <a:ext uri="{FF2B5EF4-FFF2-40B4-BE49-F238E27FC236}">
                <a16:creationId xmlns:a16="http://schemas.microsoft.com/office/drawing/2014/main" xmlns="" id="{A62E1622-F364-4451-9889-D827EEE6C3B2}"/>
              </a:ext>
            </a:extLst>
          </p:cNvPr>
          <p:cNvSpPr/>
          <p:nvPr/>
        </p:nvSpPr>
        <p:spPr>
          <a:xfrm>
            <a:off x="4301102" y="3173046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4" name="Round Same Side Corner Rectangle 8">
            <a:extLst>
              <a:ext uri="{FF2B5EF4-FFF2-40B4-BE49-F238E27FC236}">
                <a16:creationId xmlns:a16="http://schemas.microsoft.com/office/drawing/2014/main" xmlns="" id="{FFF29FDC-0094-4D05-B705-B38BCFBBF636}"/>
              </a:ext>
            </a:extLst>
          </p:cNvPr>
          <p:cNvSpPr/>
          <p:nvPr/>
        </p:nvSpPr>
        <p:spPr>
          <a:xfrm>
            <a:off x="6338232" y="3147814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087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9" grpId="0" animBg="1"/>
      <p:bldP spid="50" grpId="0" animBg="1"/>
      <p:bldP spid="51" grpId="0" animBg="1"/>
      <p:bldP spid="59" grpId="0"/>
      <p:bldP spid="62" grpId="0"/>
      <p:bldP spid="65" grpId="0"/>
      <p:bldP spid="71" grpId="0"/>
      <p:bldP spid="72" grpId="0"/>
      <p:bldP spid="84" grpId="0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90330" y="294030"/>
            <a:ext cx="7524328" cy="576064"/>
          </a:xfrm>
        </p:spPr>
        <p:txBody>
          <a:bodyPr/>
          <a:lstStyle/>
          <a:p>
            <a:r>
              <a:rPr lang="en-US" altLang="ko-KR" b="1" dirty="0" smtClean="0"/>
              <a:t>RESEARCH METHODS</a:t>
            </a:r>
            <a:endParaRPr lang="ko-KR" altLang="en-US" b="1" dirty="0"/>
          </a:p>
        </p:txBody>
      </p:sp>
      <p:sp>
        <p:nvSpPr>
          <p:cNvPr id="6" name="Oval 5"/>
          <p:cNvSpPr/>
          <p:nvPr/>
        </p:nvSpPr>
        <p:spPr>
          <a:xfrm>
            <a:off x="281338" y="1141499"/>
            <a:ext cx="2376264" cy="2376264"/>
          </a:xfrm>
          <a:prstGeom prst="ellipse">
            <a:avLst/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304245" y="1512670"/>
            <a:ext cx="2376264" cy="2376264"/>
          </a:xfrm>
          <a:prstGeom prst="ellipse">
            <a:avLst/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254984" y="1168578"/>
            <a:ext cx="2376264" cy="2376264"/>
          </a:xfrm>
          <a:prstGeom prst="ellipse">
            <a:avLst/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7">
            <a:extLst>
              <a:ext uri="{FF2B5EF4-FFF2-40B4-BE49-F238E27FC236}">
                <a16:creationId xmlns:a16="http://schemas.microsoft.com/office/drawing/2014/main" xmlns="" id="{0ABE1BF0-11A5-450C-9329-225E061059BB}"/>
              </a:ext>
            </a:extLst>
          </p:cNvPr>
          <p:cNvSpPr/>
          <p:nvPr/>
        </p:nvSpPr>
        <p:spPr>
          <a:xfrm rot="18900000">
            <a:off x="4375955" y="2340744"/>
            <a:ext cx="363257" cy="80926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569370" y="3635643"/>
            <a:ext cx="1800200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60478" y="3661775"/>
            <a:ext cx="1017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/>
                </a:solidFill>
                <a:cs typeface="Arial" pitchFamily="34" charset="0"/>
              </a:rPr>
              <a:t>Research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657483" y="4073419"/>
            <a:ext cx="1800200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873507" y="4099551"/>
            <a:ext cx="1379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3"/>
                </a:solidFill>
                <a:cs typeface="Arial" pitchFamily="34" charset="0"/>
              </a:rPr>
              <a:t>Observation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538596" y="3661775"/>
            <a:ext cx="1800200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929704" y="3687906"/>
            <a:ext cx="1017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/>
                </a:solidFill>
                <a:cs typeface="Arial" pitchFamily="34" charset="0"/>
              </a:rPr>
              <a:t>Survey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xmlns="" id="{0DD3B7C6-BC6C-40F6-9117-7E30755CD3CB}"/>
              </a:ext>
            </a:extLst>
          </p:cNvPr>
          <p:cNvSpPr/>
          <p:nvPr/>
        </p:nvSpPr>
        <p:spPr>
          <a:xfrm>
            <a:off x="1045037" y="1906188"/>
            <a:ext cx="848866" cy="79461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Rectangle 30">
            <a:extLst>
              <a:ext uri="{FF2B5EF4-FFF2-40B4-BE49-F238E27FC236}">
                <a16:creationId xmlns:a16="http://schemas.microsoft.com/office/drawing/2014/main" xmlns="" id="{E6958B1E-E027-45F9-9B02-E3AD91172636}"/>
              </a:ext>
            </a:extLst>
          </p:cNvPr>
          <p:cNvSpPr/>
          <p:nvPr/>
        </p:nvSpPr>
        <p:spPr>
          <a:xfrm>
            <a:off x="7069790" y="1974200"/>
            <a:ext cx="746651" cy="744468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1561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  <p:bldP spid="7" grpId="0" animBg="1"/>
      <p:bldP spid="8" grpId="0" animBg="1"/>
      <p:bldP spid="31" grpId="0" animBg="1"/>
      <p:bldP spid="32" grpId="0" animBg="1"/>
      <p:bldP spid="33" grpId="0"/>
      <p:bldP spid="34" grpId="0" animBg="1"/>
      <p:bldP spid="35" grpId="0"/>
      <p:bldP spid="36" grpId="0" animBg="1"/>
      <p:bldP spid="37" grpId="0"/>
      <p:bldP spid="38" grpId="0" animBg="1"/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smtClean="0"/>
              <a:t>RESULTS AND DISCUSSION</a:t>
            </a:r>
            <a:endParaRPr lang="ko-KR" altLang="en-US" b="1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11850024"/>
              </p:ext>
            </p:extLst>
          </p:nvPr>
        </p:nvGraphicFramePr>
        <p:xfrm>
          <a:off x="179512" y="1275606"/>
          <a:ext cx="8784976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PH" sz="1600" dirty="0" smtClean="0"/>
              <a:t>Mean Distribution of Respondent Rating on Software</a:t>
            </a:r>
            <a:endParaRPr lang="en-PH" sz="1600" dirty="0"/>
          </a:p>
        </p:txBody>
      </p:sp>
    </p:spTree>
    <p:extLst>
      <p:ext uri="{BB962C8B-B14F-4D97-AF65-F5344CB8AC3E}">
        <p14:creationId xmlns:p14="http://schemas.microsoft.com/office/powerpoint/2010/main" val="1361938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Graphic spid="4" grpId="0">
        <p:bldAsOne/>
      </p:bldGraphic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4000" b="1" dirty="0" smtClean="0"/>
              <a:t>RESULTS AND DISCUSSION</a:t>
            </a:r>
            <a:endParaRPr lang="ko-KR" altLang="en-US" sz="4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sz="1400" dirty="0" smtClean="0"/>
              <a:t>Software Evaluation</a:t>
            </a:r>
            <a:endParaRPr lang="en-US" altLang="ko-KR" sz="14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1084958" y="1336395"/>
            <a:ext cx="3092562" cy="737774"/>
            <a:chOff x="1472558" y="998559"/>
            <a:chExt cx="2765965" cy="737774"/>
          </a:xfrm>
        </p:grpSpPr>
        <p:sp>
          <p:nvSpPr>
            <p:cNvPr id="53" name="TextBox 52"/>
            <p:cNvSpPr txBox="1"/>
            <p:nvPr/>
          </p:nvSpPr>
          <p:spPr>
            <a:xfrm>
              <a:off x="1472558" y="1213113"/>
              <a:ext cx="27659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General Weighted Mean: 4.29</a:t>
              </a:r>
              <a:b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</a:b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Response Description: Very Good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72558" y="998559"/>
              <a:ext cx="27659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Functionality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5" name="Oval 54"/>
          <p:cNvSpPr/>
          <p:nvPr/>
        </p:nvSpPr>
        <p:spPr>
          <a:xfrm>
            <a:off x="323528" y="1336395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6" name="Oval 55"/>
          <p:cNvSpPr/>
          <p:nvPr/>
        </p:nvSpPr>
        <p:spPr>
          <a:xfrm>
            <a:off x="325524" y="2303389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7" name="Oval 56"/>
          <p:cNvSpPr/>
          <p:nvPr/>
        </p:nvSpPr>
        <p:spPr>
          <a:xfrm>
            <a:off x="331730" y="3429695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8" name="Oval 57"/>
          <p:cNvSpPr/>
          <p:nvPr/>
        </p:nvSpPr>
        <p:spPr>
          <a:xfrm>
            <a:off x="4860032" y="143976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0" name="Oval 59"/>
          <p:cNvSpPr/>
          <p:nvPr/>
        </p:nvSpPr>
        <p:spPr>
          <a:xfrm>
            <a:off x="4860032" y="240650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 flipH="1">
            <a:off x="395536" y="1439761"/>
            <a:ext cx="52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01</a:t>
            </a:r>
            <a:endParaRPr lang="en-PH" b="1" dirty="0"/>
          </a:p>
        </p:txBody>
      </p:sp>
      <p:sp>
        <p:nvSpPr>
          <p:cNvPr id="63" name="TextBox 62"/>
          <p:cNvSpPr txBox="1"/>
          <p:nvPr/>
        </p:nvSpPr>
        <p:spPr>
          <a:xfrm flipH="1">
            <a:off x="377571" y="2411834"/>
            <a:ext cx="52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02</a:t>
            </a:r>
            <a:endParaRPr lang="en-PH" b="1" dirty="0"/>
          </a:p>
        </p:txBody>
      </p:sp>
      <p:sp>
        <p:nvSpPr>
          <p:cNvPr id="64" name="TextBox 63"/>
          <p:cNvSpPr txBox="1"/>
          <p:nvPr/>
        </p:nvSpPr>
        <p:spPr>
          <a:xfrm flipH="1">
            <a:off x="385773" y="3527982"/>
            <a:ext cx="52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03</a:t>
            </a:r>
            <a:endParaRPr lang="en-PH" b="1" dirty="0"/>
          </a:p>
        </p:txBody>
      </p:sp>
      <p:sp>
        <p:nvSpPr>
          <p:cNvPr id="66" name="TextBox 65"/>
          <p:cNvSpPr txBox="1"/>
          <p:nvPr/>
        </p:nvSpPr>
        <p:spPr>
          <a:xfrm flipH="1">
            <a:off x="4903841" y="1538048"/>
            <a:ext cx="52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04</a:t>
            </a:r>
            <a:endParaRPr lang="en-PH" b="1" dirty="0"/>
          </a:p>
        </p:txBody>
      </p:sp>
      <p:sp>
        <p:nvSpPr>
          <p:cNvPr id="67" name="TextBox 66"/>
          <p:cNvSpPr txBox="1"/>
          <p:nvPr/>
        </p:nvSpPr>
        <p:spPr>
          <a:xfrm flipH="1">
            <a:off x="4895255" y="2515663"/>
            <a:ext cx="52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05</a:t>
            </a:r>
            <a:endParaRPr lang="en-PH" b="1" dirty="0"/>
          </a:p>
        </p:txBody>
      </p:sp>
      <p:sp>
        <p:nvSpPr>
          <p:cNvPr id="69" name="Oval 68"/>
          <p:cNvSpPr/>
          <p:nvPr/>
        </p:nvSpPr>
        <p:spPr>
          <a:xfrm>
            <a:off x="4879061" y="3429695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 flipH="1">
            <a:off x="4914284" y="3538857"/>
            <a:ext cx="52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06</a:t>
            </a:r>
            <a:endParaRPr lang="en-PH" b="1" dirty="0"/>
          </a:p>
        </p:txBody>
      </p:sp>
      <p:sp>
        <p:nvSpPr>
          <p:cNvPr id="77" name="Rectangle 7"/>
          <p:cNvSpPr>
            <a:spLocks noChangeArrowheads="1"/>
          </p:cNvSpPr>
          <p:nvPr/>
        </p:nvSpPr>
        <p:spPr bwMode="auto">
          <a:xfrm>
            <a:off x="4283968" y="1275606"/>
            <a:ext cx="48683" cy="359833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en-US" sz="2400">
              <a:solidFill>
                <a:srgbClr val="FFFFFF"/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086953" y="2303389"/>
            <a:ext cx="3090567" cy="737774"/>
            <a:chOff x="1472558" y="998559"/>
            <a:chExt cx="2765965" cy="737774"/>
          </a:xfrm>
        </p:grpSpPr>
        <p:sp>
          <p:nvSpPr>
            <p:cNvPr id="96" name="TextBox 95"/>
            <p:cNvSpPr txBox="1"/>
            <p:nvPr/>
          </p:nvSpPr>
          <p:spPr>
            <a:xfrm>
              <a:off x="1472558" y="1213113"/>
              <a:ext cx="27659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General Weighted Mean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: 4.42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/>
              </a:r>
              <a:b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</a:b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Response Description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: Very Good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472558" y="998559"/>
              <a:ext cx="27659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Reliability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091147" y="3422441"/>
            <a:ext cx="3101210" cy="737774"/>
            <a:chOff x="1472558" y="998559"/>
            <a:chExt cx="2765965" cy="737774"/>
          </a:xfrm>
        </p:grpSpPr>
        <p:sp>
          <p:nvSpPr>
            <p:cNvPr id="99" name="TextBox 98"/>
            <p:cNvSpPr txBox="1"/>
            <p:nvPr/>
          </p:nvSpPr>
          <p:spPr>
            <a:xfrm>
              <a:off x="1472558" y="1213113"/>
              <a:ext cx="27659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General Weighted Mean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: 4.46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/>
              </a:r>
              <a:b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</a:b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Response 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Description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: Very Good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72558" y="998559"/>
              <a:ext cx="27659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Usability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540547" y="1336395"/>
            <a:ext cx="3312368" cy="737774"/>
            <a:chOff x="1472558" y="998559"/>
            <a:chExt cx="2765965" cy="737774"/>
          </a:xfrm>
        </p:grpSpPr>
        <p:sp>
          <p:nvSpPr>
            <p:cNvPr id="102" name="TextBox 101"/>
            <p:cNvSpPr txBox="1"/>
            <p:nvPr/>
          </p:nvSpPr>
          <p:spPr>
            <a:xfrm>
              <a:off x="1472558" y="1213113"/>
              <a:ext cx="27659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General Weighted Mean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: 4.3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/>
              </a:r>
              <a:b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</a:b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Response Description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: Very Good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472558" y="998559"/>
              <a:ext cx="27659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Maintainability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5542543" y="2303389"/>
            <a:ext cx="3310372" cy="737774"/>
            <a:chOff x="1472558" y="998559"/>
            <a:chExt cx="2765965" cy="737774"/>
          </a:xfrm>
        </p:grpSpPr>
        <p:sp>
          <p:nvSpPr>
            <p:cNvPr id="105" name="TextBox 104"/>
            <p:cNvSpPr txBox="1"/>
            <p:nvPr/>
          </p:nvSpPr>
          <p:spPr>
            <a:xfrm>
              <a:off x="1472558" y="1213113"/>
              <a:ext cx="27659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General Weighted Mean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: 4.29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/>
              </a:r>
              <a:b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</a:b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Response Description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: Very Good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472558" y="998559"/>
              <a:ext cx="27659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Portability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546736" y="3422441"/>
            <a:ext cx="3306179" cy="737774"/>
            <a:chOff x="1472558" y="998559"/>
            <a:chExt cx="2765965" cy="737774"/>
          </a:xfrm>
        </p:grpSpPr>
        <p:sp>
          <p:nvSpPr>
            <p:cNvPr id="108" name="TextBox 107"/>
            <p:cNvSpPr txBox="1"/>
            <p:nvPr/>
          </p:nvSpPr>
          <p:spPr>
            <a:xfrm>
              <a:off x="1472558" y="1213113"/>
              <a:ext cx="27659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General Weighted Mean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: 4.38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/>
              </a:r>
              <a:b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</a:b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Response 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Description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: Very Good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472558" y="998559"/>
              <a:ext cx="27659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Training and Documentation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5172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55" grpId="0" animBg="1"/>
      <p:bldP spid="56" grpId="0" animBg="1"/>
      <p:bldP spid="57" grpId="0" animBg="1"/>
      <p:bldP spid="58" grpId="0" animBg="1"/>
      <p:bldP spid="60" grpId="0" animBg="1"/>
      <p:bldP spid="61" grpId="0"/>
      <p:bldP spid="63" grpId="0"/>
      <p:bldP spid="64" grpId="0"/>
      <p:bldP spid="66" grpId="0"/>
      <p:bldP spid="67" grpId="0"/>
      <p:bldP spid="69" grpId="0" animBg="1"/>
      <p:bldP spid="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13953"/>
            <a:ext cx="8820472" cy="576064"/>
          </a:xfrm>
        </p:spPr>
        <p:txBody>
          <a:bodyPr/>
          <a:lstStyle/>
          <a:p>
            <a:r>
              <a:rPr lang="en-US" altLang="ko-KR" b="1" dirty="0" smtClean="0"/>
              <a:t>RESULTS AND DISCUSSION</a:t>
            </a:r>
            <a:endParaRPr lang="ko-KR" altLang="en-US" b="1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597348347"/>
              </p:ext>
            </p:extLst>
          </p:nvPr>
        </p:nvGraphicFramePr>
        <p:xfrm>
          <a:off x="179512" y="1275606"/>
          <a:ext cx="8784976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PH" sz="1600" dirty="0"/>
              <a:t>Mean Distribution of Respondent Rating </a:t>
            </a:r>
            <a:r>
              <a:rPr lang="en-PH" sz="1600" dirty="0" smtClean="0"/>
              <a:t>on Hardware</a:t>
            </a:r>
            <a:endParaRPr lang="en-PH" sz="1600" dirty="0"/>
          </a:p>
        </p:txBody>
      </p:sp>
    </p:spTree>
    <p:extLst>
      <p:ext uri="{BB962C8B-B14F-4D97-AF65-F5344CB8AC3E}">
        <p14:creationId xmlns:p14="http://schemas.microsoft.com/office/powerpoint/2010/main" val="584671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Graphic spid="4" grpId="0">
        <p:bldAsOne/>
      </p:bldGraphic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4000" b="1" dirty="0" smtClean="0"/>
              <a:t>RESULTS AND DISCUSSION</a:t>
            </a:r>
            <a:endParaRPr lang="ko-KR" altLang="en-US" sz="4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sz="1400" dirty="0" smtClean="0"/>
              <a:t>Hardware Evaluation</a:t>
            </a:r>
            <a:endParaRPr lang="en-US" altLang="ko-KR" sz="14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1084958" y="1336395"/>
            <a:ext cx="3092562" cy="737774"/>
            <a:chOff x="1472558" y="998559"/>
            <a:chExt cx="2765965" cy="737774"/>
          </a:xfrm>
        </p:grpSpPr>
        <p:sp>
          <p:nvSpPr>
            <p:cNvPr id="53" name="TextBox 52"/>
            <p:cNvSpPr txBox="1"/>
            <p:nvPr/>
          </p:nvSpPr>
          <p:spPr>
            <a:xfrm>
              <a:off x="1472558" y="1213113"/>
              <a:ext cx="27659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General Weighted Mean: 4.31</a:t>
              </a:r>
            </a:p>
            <a:p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Response Description: Very Good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72558" y="998559"/>
              <a:ext cx="27659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Functionality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5" name="Oval 54"/>
          <p:cNvSpPr/>
          <p:nvPr/>
        </p:nvSpPr>
        <p:spPr>
          <a:xfrm>
            <a:off x="323528" y="1336395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6" name="Oval 55"/>
          <p:cNvSpPr/>
          <p:nvPr/>
        </p:nvSpPr>
        <p:spPr>
          <a:xfrm>
            <a:off x="323528" y="212200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7" name="Oval 56"/>
          <p:cNvSpPr/>
          <p:nvPr/>
        </p:nvSpPr>
        <p:spPr>
          <a:xfrm>
            <a:off x="323528" y="2973787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 flipH="1">
            <a:off x="395536" y="1439761"/>
            <a:ext cx="52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01</a:t>
            </a:r>
            <a:endParaRPr lang="en-PH" b="1" dirty="0"/>
          </a:p>
        </p:txBody>
      </p:sp>
      <p:sp>
        <p:nvSpPr>
          <p:cNvPr id="63" name="TextBox 62"/>
          <p:cNvSpPr txBox="1"/>
          <p:nvPr/>
        </p:nvSpPr>
        <p:spPr>
          <a:xfrm flipH="1">
            <a:off x="375575" y="2230453"/>
            <a:ext cx="52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02</a:t>
            </a:r>
            <a:endParaRPr lang="en-PH" b="1" dirty="0"/>
          </a:p>
        </p:txBody>
      </p:sp>
      <p:sp>
        <p:nvSpPr>
          <p:cNvPr id="64" name="TextBox 63"/>
          <p:cNvSpPr txBox="1"/>
          <p:nvPr/>
        </p:nvSpPr>
        <p:spPr>
          <a:xfrm flipH="1">
            <a:off x="377571" y="3072074"/>
            <a:ext cx="52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03</a:t>
            </a:r>
            <a:endParaRPr lang="en-PH" b="1" dirty="0"/>
          </a:p>
        </p:txBody>
      </p:sp>
      <p:sp>
        <p:nvSpPr>
          <p:cNvPr id="77" name="Rectangle 7"/>
          <p:cNvSpPr>
            <a:spLocks noChangeArrowheads="1"/>
          </p:cNvSpPr>
          <p:nvPr/>
        </p:nvSpPr>
        <p:spPr bwMode="auto">
          <a:xfrm>
            <a:off x="4451309" y="1275606"/>
            <a:ext cx="48683" cy="359833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en-US" sz="2400">
              <a:solidFill>
                <a:srgbClr val="FFFFFF"/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084957" y="2122008"/>
            <a:ext cx="3090567" cy="737774"/>
            <a:chOff x="1472558" y="998559"/>
            <a:chExt cx="2765965" cy="737774"/>
          </a:xfrm>
        </p:grpSpPr>
        <p:sp>
          <p:nvSpPr>
            <p:cNvPr id="96" name="TextBox 95"/>
            <p:cNvSpPr txBox="1"/>
            <p:nvPr/>
          </p:nvSpPr>
          <p:spPr>
            <a:xfrm>
              <a:off x="1472558" y="1213113"/>
              <a:ext cx="27659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General Weighted Mean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: 4.36</a:t>
              </a:r>
            </a:p>
            <a:p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Response Description: Very Good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472558" y="998559"/>
              <a:ext cx="27659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Reliability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082945" y="2966533"/>
            <a:ext cx="3101210" cy="737774"/>
            <a:chOff x="1472558" y="998559"/>
            <a:chExt cx="2765965" cy="737774"/>
          </a:xfrm>
        </p:grpSpPr>
        <p:sp>
          <p:nvSpPr>
            <p:cNvPr id="99" name="TextBox 98"/>
            <p:cNvSpPr txBox="1"/>
            <p:nvPr/>
          </p:nvSpPr>
          <p:spPr>
            <a:xfrm>
              <a:off x="1472558" y="1213113"/>
              <a:ext cx="27659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General Weighted Mean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: 4.39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/>
              </a:r>
              <a:b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</a:b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Response Description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: Very Good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72558" y="998559"/>
              <a:ext cx="27659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Usability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5" name="Oval 34"/>
          <p:cNvSpPr/>
          <p:nvPr/>
        </p:nvSpPr>
        <p:spPr>
          <a:xfrm>
            <a:off x="322436" y="3862814"/>
            <a:ext cx="551909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 flipH="1">
            <a:off x="366245" y="3961101"/>
            <a:ext cx="5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04</a:t>
            </a:r>
            <a:endParaRPr lang="en-PH" b="1" dirty="0"/>
          </a:p>
        </p:txBody>
      </p:sp>
      <p:grpSp>
        <p:nvGrpSpPr>
          <p:cNvPr id="37" name="Group 36"/>
          <p:cNvGrpSpPr/>
          <p:nvPr/>
        </p:nvGrpSpPr>
        <p:grpSpPr>
          <a:xfrm>
            <a:off x="1082945" y="3764405"/>
            <a:ext cx="3093483" cy="737774"/>
            <a:chOff x="1472558" y="998559"/>
            <a:chExt cx="2765965" cy="737774"/>
          </a:xfrm>
        </p:grpSpPr>
        <p:sp>
          <p:nvSpPr>
            <p:cNvPr id="38" name="TextBox 37"/>
            <p:cNvSpPr txBox="1"/>
            <p:nvPr/>
          </p:nvSpPr>
          <p:spPr>
            <a:xfrm>
              <a:off x="1472558" y="1213113"/>
              <a:ext cx="27659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General Weighted Mean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: 4.35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/>
              </a:r>
              <a:b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</a:b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Response Description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: Very Good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472558" y="998559"/>
              <a:ext cx="27659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Maintainability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550546" y="1336395"/>
            <a:ext cx="3092562" cy="737774"/>
            <a:chOff x="1472558" y="998559"/>
            <a:chExt cx="2765965" cy="737774"/>
          </a:xfrm>
        </p:grpSpPr>
        <p:sp>
          <p:nvSpPr>
            <p:cNvPr id="76" name="TextBox 75"/>
            <p:cNvSpPr txBox="1"/>
            <p:nvPr/>
          </p:nvSpPr>
          <p:spPr>
            <a:xfrm>
              <a:off x="1472558" y="1213113"/>
              <a:ext cx="27659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General Weighted Mean: 4.17</a:t>
              </a:r>
              <a:b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</a:b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Response Description: Very Good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472558" y="998559"/>
              <a:ext cx="27659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Portability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9" name="Oval 78"/>
          <p:cNvSpPr/>
          <p:nvPr/>
        </p:nvSpPr>
        <p:spPr>
          <a:xfrm>
            <a:off x="4789116" y="1336395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0" name="Oval 79"/>
          <p:cNvSpPr/>
          <p:nvPr/>
        </p:nvSpPr>
        <p:spPr>
          <a:xfrm>
            <a:off x="4789116" y="212200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1" name="Oval 80"/>
          <p:cNvSpPr/>
          <p:nvPr/>
        </p:nvSpPr>
        <p:spPr>
          <a:xfrm>
            <a:off x="4789116" y="2973787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 flipH="1">
            <a:off x="4861124" y="1439761"/>
            <a:ext cx="52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05</a:t>
            </a:r>
            <a:endParaRPr lang="en-PH" b="1" dirty="0"/>
          </a:p>
        </p:txBody>
      </p:sp>
      <p:sp>
        <p:nvSpPr>
          <p:cNvPr id="83" name="TextBox 82"/>
          <p:cNvSpPr txBox="1"/>
          <p:nvPr/>
        </p:nvSpPr>
        <p:spPr>
          <a:xfrm flipH="1">
            <a:off x="4841163" y="2230453"/>
            <a:ext cx="52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06</a:t>
            </a:r>
            <a:endParaRPr lang="en-PH" b="1" dirty="0"/>
          </a:p>
        </p:txBody>
      </p:sp>
      <p:sp>
        <p:nvSpPr>
          <p:cNvPr id="84" name="TextBox 83"/>
          <p:cNvSpPr txBox="1"/>
          <p:nvPr/>
        </p:nvSpPr>
        <p:spPr>
          <a:xfrm flipH="1">
            <a:off x="4843159" y="3072074"/>
            <a:ext cx="52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07</a:t>
            </a:r>
            <a:endParaRPr lang="en-PH" b="1" dirty="0"/>
          </a:p>
        </p:txBody>
      </p:sp>
      <p:grpSp>
        <p:nvGrpSpPr>
          <p:cNvPr id="85" name="Group 84"/>
          <p:cNvGrpSpPr/>
          <p:nvPr/>
        </p:nvGrpSpPr>
        <p:grpSpPr>
          <a:xfrm>
            <a:off x="5550545" y="2122008"/>
            <a:ext cx="3090567" cy="737774"/>
            <a:chOff x="1472558" y="998559"/>
            <a:chExt cx="2765965" cy="737774"/>
          </a:xfrm>
        </p:grpSpPr>
        <p:sp>
          <p:nvSpPr>
            <p:cNvPr id="86" name="TextBox 85"/>
            <p:cNvSpPr txBox="1"/>
            <p:nvPr/>
          </p:nvSpPr>
          <p:spPr>
            <a:xfrm>
              <a:off x="1472558" y="1213113"/>
              <a:ext cx="27659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General Weighted Mean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: 4.35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/>
              </a:r>
              <a:b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</a:b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Response Description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: Very Good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472558" y="998559"/>
              <a:ext cx="27659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Workability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548533" y="2966533"/>
            <a:ext cx="3101210" cy="737774"/>
            <a:chOff x="1472558" y="998559"/>
            <a:chExt cx="2765965" cy="737774"/>
          </a:xfrm>
        </p:grpSpPr>
        <p:sp>
          <p:nvSpPr>
            <p:cNvPr id="89" name="TextBox 88"/>
            <p:cNvSpPr txBox="1"/>
            <p:nvPr/>
          </p:nvSpPr>
          <p:spPr>
            <a:xfrm>
              <a:off x="1472558" y="1213113"/>
              <a:ext cx="27659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General Weighted Mean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: 4.37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/>
              </a:r>
              <a:b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</a:b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Response Description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: Very Good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472558" y="998559"/>
              <a:ext cx="27659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Safety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91" name="Oval 90"/>
          <p:cNvSpPr/>
          <p:nvPr/>
        </p:nvSpPr>
        <p:spPr>
          <a:xfrm>
            <a:off x="4788024" y="3862814"/>
            <a:ext cx="551909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 flipH="1">
            <a:off x="4831833" y="3961101"/>
            <a:ext cx="5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08</a:t>
            </a:r>
            <a:endParaRPr lang="en-PH" b="1" dirty="0"/>
          </a:p>
        </p:txBody>
      </p:sp>
      <p:grpSp>
        <p:nvGrpSpPr>
          <p:cNvPr id="93" name="Group 92"/>
          <p:cNvGrpSpPr/>
          <p:nvPr/>
        </p:nvGrpSpPr>
        <p:grpSpPr>
          <a:xfrm>
            <a:off x="5548533" y="3764405"/>
            <a:ext cx="3093483" cy="737774"/>
            <a:chOff x="1472558" y="998559"/>
            <a:chExt cx="2765965" cy="737774"/>
          </a:xfrm>
        </p:grpSpPr>
        <p:sp>
          <p:nvSpPr>
            <p:cNvPr id="94" name="TextBox 93"/>
            <p:cNvSpPr txBox="1"/>
            <p:nvPr/>
          </p:nvSpPr>
          <p:spPr>
            <a:xfrm>
              <a:off x="1472558" y="1213113"/>
              <a:ext cx="27659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General Weighted Mean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: 4.43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/>
              </a:r>
              <a:b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</a:b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Response Description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: Very Good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472558" y="998559"/>
              <a:ext cx="27659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Training and Documentation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4816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55" grpId="0" animBg="1"/>
      <p:bldP spid="56" grpId="0" animBg="1"/>
      <p:bldP spid="57" grpId="0" animBg="1"/>
      <p:bldP spid="61" grpId="0"/>
      <p:bldP spid="63" grpId="0"/>
      <p:bldP spid="64" grpId="0"/>
      <p:bldP spid="35" grpId="0" animBg="1"/>
      <p:bldP spid="36" grpId="0"/>
      <p:bldP spid="79" grpId="0" animBg="1"/>
      <p:bldP spid="80" grpId="0" animBg="1"/>
      <p:bldP spid="81" grpId="0" animBg="1"/>
      <p:bldP spid="82" grpId="0"/>
      <p:bldP spid="83" grpId="0"/>
      <p:bldP spid="84" grpId="0"/>
      <p:bldP spid="91" grpId="0" animBg="1"/>
      <p:bldP spid="9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051720" y="267494"/>
            <a:ext cx="709228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cs typeface="Arial" pitchFamily="34" charset="0"/>
              </a:rPr>
              <a:t>RECOMMENDATIONS</a:t>
            </a:r>
            <a:endParaRPr 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2069867" y="103347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8" name="Oval 37"/>
          <p:cNvSpPr/>
          <p:nvPr/>
        </p:nvSpPr>
        <p:spPr>
          <a:xfrm>
            <a:off x="2069867" y="1966505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9" name="Oval 38"/>
          <p:cNvSpPr/>
          <p:nvPr/>
        </p:nvSpPr>
        <p:spPr>
          <a:xfrm>
            <a:off x="2078069" y="2899533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725670" y="1040418"/>
            <a:ext cx="1919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More stable means of connection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2077463" y="386146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 flipH="1">
            <a:off x="2141875" y="1136842"/>
            <a:ext cx="52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01</a:t>
            </a:r>
            <a:endParaRPr lang="en-PH" b="1" dirty="0"/>
          </a:p>
        </p:txBody>
      </p:sp>
      <p:sp>
        <p:nvSpPr>
          <p:cNvPr id="44" name="TextBox 43"/>
          <p:cNvSpPr txBox="1"/>
          <p:nvPr/>
        </p:nvSpPr>
        <p:spPr>
          <a:xfrm flipH="1">
            <a:off x="2121914" y="2074950"/>
            <a:ext cx="52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02</a:t>
            </a:r>
            <a:endParaRPr lang="en-PH" b="1" dirty="0"/>
          </a:p>
        </p:txBody>
      </p:sp>
      <p:sp>
        <p:nvSpPr>
          <p:cNvPr id="45" name="TextBox 44"/>
          <p:cNvSpPr txBox="1"/>
          <p:nvPr/>
        </p:nvSpPr>
        <p:spPr>
          <a:xfrm flipH="1">
            <a:off x="2132112" y="2997820"/>
            <a:ext cx="52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03</a:t>
            </a:r>
            <a:endParaRPr lang="en-PH" b="1" dirty="0"/>
          </a:p>
        </p:txBody>
      </p:sp>
      <p:sp>
        <p:nvSpPr>
          <p:cNvPr id="46" name="TextBox 45"/>
          <p:cNvSpPr txBox="1"/>
          <p:nvPr/>
        </p:nvSpPr>
        <p:spPr>
          <a:xfrm flipH="1">
            <a:off x="2121272" y="3959748"/>
            <a:ext cx="52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04</a:t>
            </a:r>
            <a:endParaRPr lang="en-PH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725670" y="1974681"/>
            <a:ext cx="3358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Search for a better way of detecting plugged in appliances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25670" y="2920876"/>
            <a:ext cx="3142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More secure way of accessing device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15774" y="3920738"/>
            <a:ext cx="3728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Make the form factor of the Power Socket Prototype as compact as possible.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5004048" y="1022975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 flipH="1">
            <a:off x="5047857" y="1121262"/>
            <a:ext cx="52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05</a:t>
            </a:r>
            <a:endParaRPr lang="en-PH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580112" y="1124149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Deployment in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iOS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Devices.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447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7" grpId="0" animBg="1"/>
      <p:bldP spid="38" grpId="0" animBg="1"/>
      <p:bldP spid="39" grpId="0" animBg="1"/>
      <p:bldP spid="40" grpId="0"/>
      <p:bldP spid="41" grpId="0" animBg="1"/>
      <p:bldP spid="43" grpId="0"/>
      <p:bldP spid="44" grpId="0"/>
      <p:bldP spid="45" grpId="0"/>
      <p:bldP spid="46" grpId="0"/>
      <p:bldP spid="48" grpId="0"/>
      <p:bldP spid="49" grpId="0"/>
      <p:bldP spid="50" grpId="0"/>
      <p:bldP spid="52" grpId="0" animBg="1"/>
      <p:bldP spid="53" grpId="0"/>
      <p:bldP spid="5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smtClean="0"/>
              <a:t>THANK YOU!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165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7"/>
          <p:cNvSpPr txBox="1">
            <a:spLocks/>
          </p:cNvSpPr>
          <p:nvPr/>
        </p:nvSpPr>
        <p:spPr>
          <a:xfrm>
            <a:off x="5076056" y="797108"/>
            <a:ext cx="3672408" cy="94132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The Internet of Things, or </a:t>
            </a:r>
            <a:r>
              <a:rPr lang="en-US" sz="1400" b="1" dirty="0" err="1">
                <a:solidFill>
                  <a:schemeClr val="bg1"/>
                </a:solidFill>
                <a:cs typeface="Arial" pitchFamily="34" charset="0"/>
              </a:rPr>
              <a:t>IoT</a:t>
            </a: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, refers </a:t>
            </a:r>
            <a:r>
              <a:rPr lang="en-US" sz="1400" b="1" dirty="0" smtClean="0">
                <a:solidFill>
                  <a:schemeClr val="bg1"/>
                </a:solidFill>
                <a:cs typeface="Arial" pitchFamily="34" charset="0"/>
              </a:rPr>
              <a:t>to</a:t>
            </a:r>
          </a:p>
          <a:p>
            <a:r>
              <a:rPr lang="en-US" sz="1400" b="1" dirty="0" smtClean="0">
                <a:solidFill>
                  <a:schemeClr val="bg1"/>
                </a:solidFill>
                <a:cs typeface="Arial" pitchFamily="34" charset="0"/>
              </a:rPr>
              <a:t>the </a:t>
            </a: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billions of physical devices </a:t>
            </a:r>
            <a:r>
              <a:rPr lang="en-US" sz="1400" b="1" dirty="0" smtClean="0">
                <a:solidFill>
                  <a:schemeClr val="bg1"/>
                </a:solidFill>
                <a:cs typeface="Arial" pitchFamily="34" charset="0"/>
              </a:rPr>
              <a:t>around</a:t>
            </a:r>
          </a:p>
          <a:p>
            <a:r>
              <a:rPr lang="en-US" sz="1400" b="1" dirty="0" smtClean="0">
                <a:solidFill>
                  <a:schemeClr val="bg1"/>
                </a:solidFill>
                <a:cs typeface="Arial" pitchFamily="34" charset="0"/>
              </a:rPr>
              <a:t>the </a:t>
            </a: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world that are now connected to </a:t>
            </a:r>
            <a:r>
              <a:rPr lang="en-US" sz="1400" b="1" dirty="0" smtClean="0">
                <a:solidFill>
                  <a:schemeClr val="bg1"/>
                </a:solidFill>
                <a:cs typeface="Arial" pitchFamily="34" charset="0"/>
              </a:rPr>
              <a:t>the</a:t>
            </a:r>
          </a:p>
          <a:p>
            <a:r>
              <a:rPr lang="en-US" sz="1400" b="1" dirty="0" smtClean="0">
                <a:solidFill>
                  <a:schemeClr val="bg1"/>
                </a:solidFill>
                <a:cs typeface="Arial" pitchFamily="34" charset="0"/>
              </a:rPr>
              <a:t>internet</a:t>
            </a: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, collecting and sharing data.</a:t>
            </a:r>
          </a:p>
        </p:txBody>
      </p:sp>
      <p:sp>
        <p:nvSpPr>
          <p:cNvPr id="13" name="Text Placeholder 17"/>
          <p:cNvSpPr txBox="1">
            <a:spLocks/>
          </p:cNvSpPr>
          <p:nvPr/>
        </p:nvSpPr>
        <p:spPr>
          <a:xfrm>
            <a:off x="5076056" y="2211710"/>
            <a:ext cx="3672408" cy="1106832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schemeClr val="bg1"/>
                </a:solidFill>
                <a:cs typeface="Arial" pitchFamily="34" charset="0"/>
              </a:rPr>
              <a:t>It is </a:t>
            </a: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a computing concept that describes the idea of everyday physical </a:t>
            </a:r>
            <a:r>
              <a:rPr lang="en-US" sz="1400" b="1" dirty="0" smtClean="0">
                <a:solidFill>
                  <a:schemeClr val="bg1"/>
                </a:solidFill>
                <a:cs typeface="Arial" pitchFamily="34" charset="0"/>
              </a:rPr>
              <a:t>objects</a:t>
            </a:r>
          </a:p>
          <a:p>
            <a:r>
              <a:rPr lang="en-US" sz="1400" b="1" dirty="0" smtClean="0">
                <a:solidFill>
                  <a:schemeClr val="bg1"/>
                </a:solidFill>
                <a:cs typeface="Arial" pitchFamily="34" charset="0"/>
              </a:rPr>
              <a:t>being </a:t>
            </a: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connected to the internet </a:t>
            </a:r>
            <a:r>
              <a:rPr lang="en-US" sz="1400" b="1" dirty="0" smtClean="0">
                <a:solidFill>
                  <a:schemeClr val="bg1"/>
                </a:solidFill>
                <a:cs typeface="Arial" pitchFamily="34" charset="0"/>
              </a:rPr>
              <a:t>and</a:t>
            </a:r>
          </a:p>
          <a:p>
            <a:r>
              <a:rPr lang="en-US" sz="1400" b="1" dirty="0" smtClean="0">
                <a:solidFill>
                  <a:schemeClr val="bg1"/>
                </a:solidFill>
                <a:cs typeface="Arial" pitchFamily="34" charset="0"/>
              </a:rPr>
              <a:t>being </a:t>
            </a: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able to identify themselves </a:t>
            </a:r>
            <a:r>
              <a:rPr lang="en-US" sz="1400" b="1" dirty="0" smtClean="0">
                <a:solidFill>
                  <a:schemeClr val="bg1"/>
                </a:solidFill>
                <a:cs typeface="Arial" pitchFamily="34" charset="0"/>
              </a:rPr>
              <a:t>to</a:t>
            </a:r>
          </a:p>
          <a:p>
            <a:r>
              <a:rPr lang="en-US" sz="1400" b="1" dirty="0" smtClean="0">
                <a:solidFill>
                  <a:schemeClr val="bg1"/>
                </a:solidFill>
                <a:cs typeface="Arial" pitchFamily="34" charset="0"/>
              </a:rPr>
              <a:t>other </a:t>
            </a: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devices.</a:t>
            </a:r>
          </a:p>
        </p:txBody>
      </p:sp>
      <p:sp>
        <p:nvSpPr>
          <p:cNvPr id="22" name="Text Placeholder 1"/>
          <p:cNvSpPr txBox="1">
            <a:spLocks/>
          </p:cNvSpPr>
          <p:nvPr/>
        </p:nvSpPr>
        <p:spPr>
          <a:xfrm>
            <a:off x="1523189" y="1646804"/>
            <a:ext cx="1896683" cy="1849893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Internet</a:t>
            </a:r>
          </a:p>
          <a:p>
            <a:pPr marL="0" indent="0">
              <a:buNone/>
            </a:pPr>
            <a:r>
              <a:rPr lang="en-US" altLang="ko-KR" sz="36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Of</a:t>
            </a:r>
          </a:p>
          <a:p>
            <a:pPr marL="0" indent="0">
              <a:buNone/>
            </a:pPr>
            <a:r>
              <a:rPr lang="en-US" altLang="ko-KR" sz="36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Things</a:t>
            </a:r>
            <a:endParaRPr lang="ko-KR" altLang="en-US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563888" y="657589"/>
            <a:ext cx="1296144" cy="1296144"/>
          </a:xfrm>
          <a:prstGeom prst="ellipse">
            <a:avLst/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599892" y="2139702"/>
            <a:ext cx="1296144" cy="1296144"/>
          </a:xfrm>
          <a:prstGeom prst="ellipse">
            <a:avLst/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33392" y="3579862"/>
            <a:ext cx="1296144" cy="1296144"/>
          </a:xfrm>
          <a:prstGeom prst="ellipse">
            <a:avLst/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5">
            <a:extLst>
              <a:ext uri="{FF2B5EF4-FFF2-40B4-BE49-F238E27FC236}">
                <a16:creationId xmlns:a16="http://schemas.microsoft.com/office/drawing/2014/main" xmlns="" id="{2FC099BD-9EBB-4226-80DC-2B2DDFA88A52}"/>
              </a:ext>
            </a:extLst>
          </p:cNvPr>
          <p:cNvSpPr>
            <a:spLocks noChangeAspect="1"/>
          </p:cNvSpPr>
          <p:nvPr/>
        </p:nvSpPr>
        <p:spPr>
          <a:xfrm>
            <a:off x="3914030" y="2453385"/>
            <a:ext cx="667867" cy="668777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Block Arc 14">
            <a:extLst>
              <a:ext uri="{FF2B5EF4-FFF2-40B4-BE49-F238E27FC236}">
                <a16:creationId xmlns:a16="http://schemas.microsoft.com/office/drawing/2014/main" xmlns="" id="{1D3D07AD-C163-4E3E-A6A2-6AA78D74B157}"/>
              </a:ext>
            </a:extLst>
          </p:cNvPr>
          <p:cNvSpPr/>
          <p:nvPr/>
        </p:nvSpPr>
        <p:spPr>
          <a:xfrm rot="16200000">
            <a:off x="3852151" y="937499"/>
            <a:ext cx="697917" cy="69837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 Placeholder 17"/>
          <p:cNvSpPr txBox="1">
            <a:spLocks/>
          </p:cNvSpPr>
          <p:nvPr/>
        </p:nvSpPr>
        <p:spPr>
          <a:xfrm>
            <a:off x="5076056" y="3674518"/>
            <a:ext cx="3672408" cy="1106832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The term </a:t>
            </a:r>
            <a:r>
              <a:rPr lang="en-US" sz="1400" b="1" dirty="0" err="1">
                <a:solidFill>
                  <a:schemeClr val="bg1"/>
                </a:solidFill>
                <a:cs typeface="Arial" pitchFamily="34" charset="0"/>
              </a:rPr>
              <a:t>IoT</a:t>
            </a: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 is mainly used for </a:t>
            </a:r>
            <a:r>
              <a:rPr lang="en-US" sz="1400" b="1" dirty="0" smtClean="0">
                <a:solidFill>
                  <a:schemeClr val="bg1"/>
                </a:solidFill>
                <a:cs typeface="Arial" pitchFamily="34" charset="0"/>
              </a:rPr>
              <a:t>devices</a:t>
            </a:r>
          </a:p>
          <a:p>
            <a:r>
              <a:rPr lang="en-US" sz="1400" b="1" dirty="0" smtClean="0">
                <a:solidFill>
                  <a:schemeClr val="bg1"/>
                </a:solidFill>
                <a:cs typeface="Arial" pitchFamily="34" charset="0"/>
              </a:rPr>
              <a:t>that </a:t>
            </a: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wouldn't usually be </a:t>
            </a:r>
            <a:r>
              <a:rPr lang="en-US" sz="1400" b="1" dirty="0" smtClean="0">
                <a:solidFill>
                  <a:schemeClr val="bg1"/>
                </a:solidFill>
                <a:cs typeface="Arial" pitchFamily="34" charset="0"/>
              </a:rPr>
              <a:t>generally</a:t>
            </a:r>
          </a:p>
          <a:p>
            <a:r>
              <a:rPr lang="en-US" sz="1400" b="1" dirty="0" smtClean="0">
                <a:solidFill>
                  <a:schemeClr val="bg1"/>
                </a:solidFill>
                <a:cs typeface="Arial" pitchFamily="34" charset="0"/>
              </a:rPr>
              <a:t>expected </a:t>
            </a: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to have an internet connection, and that can communicate with </a:t>
            </a:r>
            <a:r>
              <a:rPr lang="en-US" sz="1400" b="1" dirty="0" smtClean="0">
                <a:solidFill>
                  <a:schemeClr val="bg1"/>
                </a:solidFill>
                <a:cs typeface="Arial" pitchFamily="34" charset="0"/>
              </a:rPr>
              <a:t>the</a:t>
            </a:r>
          </a:p>
          <a:p>
            <a:r>
              <a:rPr lang="en-US" sz="1400" b="1" dirty="0" smtClean="0">
                <a:solidFill>
                  <a:schemeClr val="bg1"/>
                </a:solidFill>
                <a:cs typeface="Arial" pitchFamily="34" charset="0"/>
              </a:rPr>
              <a:t>network </a:t>
            </a: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independently of human action.</a:t>
            </a:r>
          </a:p>
        </p:txBody>
      </p:sp>
      <p:sp>
        <p:nvSpPr>
          <p:cNvPr id="25" name="Rounded Rectangle 51">
            <a:extLst>
              <a:ext uri="{FF2B5EF4-FFF2-40B4-BE49-F238E27FC236}">
                <a16:creationId xmlns:a16="http://schemas.microsoft.com/office/drawing/2014/main" xmlns="" id="{B4FFB3DB-4891-43A3-93F3-84D4A5427744}"/>
              </a:ext>
            </a:extLst>
          </p:cNvPr>
          <p:cNvSpPr/>
          <p:nvPr/>
        </p:nvSpPr>
        <p:spPr>
          <a:xfrm rot="16200000" flipH="1">
            <a:off x="3945729" y="3886679"/>
            <a:ext cx="645055" cy="607488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660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22" grpId="0"/>
      <p:bldP spid="18" grpId="0" animBg="1"/>
      <p:bldP spid="19" grpId="0" animBg="1"/>
      <p:bldP spid="20" grpId="0" animBg="1"/>
      <p:bldP spid="21" grpId="0" animBg="1"/>
      <p:bldP spid="23" grpId="0" animBg="1"/>
      <p:bldP spid="24" grpId="0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051720" y="267494"/>
            <a:ext cx="709228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cs typeface="Arial" pitchFamily="34" charset="0"/>
              </a:rPr>
              <a:t>THE PROBLEM</a:t>
            </a:r>
            <a:endParaRPr 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67886" y="1078344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788024" y="1076203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67886" y="2474142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788024" y="2470820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547665" y="1131590"/>
            <a:ext cx="2952328" cy="533559"/>
            <a:chOff x="3017859" y="4363106"/>
            <a:chExt cx="1879883" cy="533559"/>
          </a:xfrm>
        </p:grpSpPr>
        <p:sp>
          <p:nvSpPr>
            <p:cNvPr id="10" name="TextBox 9"/>
            <p:cNvSpPr txBox="1"/>
            <p:nvPr/>
          </p:nvSpPr>
          <p:spPr>
            <a:xfrm>
              <a:off x="3017859" y="4588888"/>
              <a:ext cx="18668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Unattended appliance is one of the common causes of fire incidents.</a:t>
              </a:r>
              <a:endParaRPr lang="en-US" altLang="ko-KR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17859" y="4363106"/>
              <a:ext cx="18798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Fire Hazards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796136" y="1129449"/>
            <a:ext cx="2952329" cy="749002"/>
            <a:chOff x="3017859" y="4363106"/>
            <a:chExt cx="1875887" cy="749002"/>
          </a:xfrm>
        </p:grpSpPr>
        <p:sp>
          <p:nvSpPr>
            <p:cNvPr id="13" name="TextBox 12"/>
            <p:cNvSpPr txBox="1"/>
            <p:nvPr/>
          </p:nvSpPr>
          <p:spPr>
            <a:xfrm>
              <a:off x="3017859" y="4588888"/>
              <a:ext cx="186681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Leaving appliances unattended while consuming electricity will cost unnecessary addition to people’s electric bill.</a:t>
              </a:r>
              <a:endParaRPr lang="en-US" altLang="ko-KR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17859" y="4363106"/>
              <a:ext cx="18758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Additional Expenses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547664" y="2527388"/>
            <a:ext cx="2952329" cy="749002"/>
            <a:chOff x="3017859" y="4363106"/>
            <a:chExt cx="1871890" cy="749002"/>
          </a:xfrm>
        </p:grpSpPr>
        <p:sp>
          <p:nvSpPr>
            <p:cNvPr id="16" name="TextBox 15"/>
            <p:cNvSpPr txBox="1"/>
            <p:nvPr/>
          </p:nvSpPr>
          <p:spPr>
            <a:xfrm>
              <a:off x="3017859" y="4588888"/>
              <a:ext cx="186681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People are unaware on how much electricity is consumed by each of their appliance each month.</a:t>
              </a:r>
              <a:endParaRPr lang="en-US" altLang="ko-KR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17859" y="4363106"/>
              <a:ext cx="18718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Lack of Transparency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67802" y="2524066"/>
            <a:ext cx="2952329" cy="749002"/>
            <a:chOff x="3017859" y="4363106"/>
            <a:chExt cx="1870812" cy="749002"/>
          </a:xfrm>
        </p:grpSpPr>
        <p:sp>
          <p:nvSpPr>
            <p:cNvPr id="19" name="TextBox 18"/>
            <p:cNvSpPr txBox="1"/>
            <p:nvPr/>
          </p:nvSpPr>
          <p:spPr>
            <a:xfrm>
              <a:off x="3017859" y="4588888"/>
              <a:ext cx="186681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At times, people forget to unplug the appliance they used and remember it when they are already far from home.</a:t>
              </a:r>
              <a:endParaRPr lang="en-US" altLang="ko-KR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17859" y="4363106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Appliance Negligence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Freeform 20">
            <a:extLst>
              <a:ext uri="{FF2B5EF4-FFF2-40B4-BE49-F238E27FC236}">
                <a16:creationId xmlns:a16="http://schemas.microsoft.com/office/drawing/2014/main" xmlns="" id="{300029A1-4BEA-42D0-A987-AC3F519FA24A}"/>
              </a:ext>
            </a:extLst>
          </p:cNvPr>
          <p:cNvSpPr/>
          <p:nvPr/>
        </p:nvSpPr>
        <p:spPr>
          <a:xfrm>
            <a:off x="776521" y="1274034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xmlns="" id="{7C1AACF0-B93F-48F7-B6AC-E7397A40CFB9}"/>
              </a:ext>
            </a:extLst>
          </p:cNvPr>
          <p:cNvSpPr/>
          <p:nvPr/>
        </p:nvSpPr>
        <p:spPr>
          <a:xfrm>
            <a:off x="4963804" y="1355231"/>
            <a:ext cx="437860" cy="245285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Rectangle 7">
            <a:extLst>
              <a:ext uri="{FF2B5EF4-FFF2-40B4-BE49-F238E27FC236}">
                <a16:creationId xmlns:a16="http://schemas.microsoft.com/office/drawing/2014/main" xmlns="" id="{4ECFC111-AE12-4F1A-A52B-4A85FA9EF01D}"/>
              </a:ext>
            </a:extLst>
          </p:cNvPr>
          <p:cNvSpPr/>
          <p:nvPr/>
        </p:nvSpPr>
        <p:spPr>
          <a:xfrm>
            <a:off x="803836" y="2682380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6" name="Smiley Face 12">
            <a:extLst>
              <a:ext uri="{FF2B5EF4-FFF2-40B4-BE49-F238E27FC236}">
                <a16:creationId xmlns:a16="http://schemas.microsoft.com/office/drawing/2014/main" xmlns="" id="{3FF69931-FCB0-4202-A448-CFCC1C340940}"/>
              </a:ext>
            </a:extLst>
          </p:cNvPr>
          <p:cNvSpPr/>
          <p:nvPr/>
        </p:nvSpPr>
        <p:spPr>
          <a:xfrm>
            <a:off x="4988610" y="2676596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8" name="Oval 27"/>
          <p:cNvSpPr/>
          <p:nvPr/>
        </p:nvSpPr>
        <p:spPr>
          <a:xfrm>
            <a:off x="2195736" y="3952868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3175514" y="4006114"/>
            <a:ext cx="4198273" cy="533559"/>
            <a:chOff x="3017859" y="4363106"/>
            <a:chExt cx="1879883" cy="533559"/>
          </a:xfrm>
        </p:grpSpPr>
        <p:sp>
          <p:nvSpPr>
            <p:cNvPr id="33" name="TextBox 32"/>
            <p:cNvSpPr txBox="1"/>
            <p:nvPr/>
          </p:nvSpPr>
          <p:spPr>
            <a:xfrm>
              <a:off x="3017859" y="4588888"/>
              <a:ext cx="18668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Some people use electricity at the user’s home without consent.</a:t>
              </a:r>
              <a:endParaRPr lang="en-US" altLang="ko-KR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17859" y="4363106"/>
              <a:ext cx="18798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Unauthorized Use of Electricity at Home 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5" name="Block Arc 31">
            <a:extLst>
              <a:ext uri="{FF2B5EF4-FFF2-40B4-BE49-F238E27FC236}">
                <a16:creationId xmlns:a16="http://schemas.microsoft.com/office/drawing/2014/main" xmlns="" id="{63CD1B43-A4EC-4518-B2E1-0E20C66CCD02}"/>
              </a:ext>
            </a:extLst>
          </p:cNvPr>
          <p:cNvSpPr/>
          <p:nvPr/>
        </p:nvSpPr>
        <p:spPr>
          <a:xfrm>
            <a:off x="2423864" y="4164844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  <p:bldP spid="7" grpId="0" animBg="1"/>
      <p:bldP spid="8" grpId="0" animBg="1"/>
      <p:bldP spid="29" grpId="0" animBg="1"/>
      <p:bldP spid="30" grpId="0" animBg="1"/>
      <p:bldP spid="31" grpId="0" animBg="1"/>
      <p:bldP spid="36" grpId="0" animBg="1"/>
      <p:bldP spid="28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B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INTRODUCING…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xmlns="" id="{3F18D5BD-B014-4B8B-ACCD-91950131E3DF}"/>
              </a:ext>
            </a:extLst>
          </p:cNvPr>
          <p:cNvSpPr/>
          <p:nvPr/>
        </p:nvSpPr>
        <p:spPr>
          <a:xfrm>
            <a:off x="2051720" y="2067694"/>
            <a:ext cx="648072" cy="1121536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rgbClr val="9C9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1635646"/>
            <a:ext cx="5832648" cy="576064"/>
          </a:xfrm>
        </p:spPr>
        <p:txBody>
          <a:bodyPr/>
          <a:lstStyle/>
          <a:p>
            <a:r>
              <a:rPr lang="en-US" altLang="ko-KR" sz="4400" b="1" dirty="0" smtClean="0"/>
              <a:t>HOME OVERSIGHT</a:t>
            </a:r>
            <a:endParaRPr lang="ko-KR" altLang="en-US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00400" y="2430461"/>
            <a:ext cx="5039544" cy="288032"/>
          </a:xfrm>
        </p:spPr>
        <p:txBody>
          <a:bodyPr/>
          <a:lstStyle/>
          <a:p>
            <a:pPr lvl="0"/>
            <a:r>
              <a:rPr lang="en-US" altLang="ko-KR" sz="1400" dirty="0" smtClean="0"/>
              <a:t>An Online Home Energy Monitoring and</a:t>
            </a:r>
          </a:p>
          <a:p>
            <a:pPr lvl="0"/>
            <a:r>
              <a:rPr lang="en-US" altLang="ko-KR" sz="1400" dirty="0" smtClean="0"/>
              <a:t>Power Sockets Control System</a:t>
            </a:r>
            <a:endParaRPr lang="en-US" altLang="ko-KR" sz="14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03598"/>
            <a:ext cx="2520280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74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smtClean="0"/>
              <a:t>SIGNIFICANCE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sz="1600" dirty="0" smtClean="0"/>
              <a:t>Of the Project</a:t>
            </a:r>
            <a:endParaRPr lang="en-US" altLang="ko-KR" sz="1600" dirty="0"/>
          </a:p>
        </p:txBody>
      </p:sp>
      <p:sp>
        <p:nvSpPr>
          <p:cNvPr id="5" name="Oval 4"/>
          <p:cNvSpPr/>
          <p:nvPr/>
        </p:nvSpPr>
        <p:spPr>
          <a:xfrm>
            <a:off x="4132876" y="1558150"/>
            <a:ext cx="900000" cy="90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>
            <a:off x="5382140" y="2292339"/>
            <a:ext cx="900000" cy="90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3382043" y="3713227"/>
            <a:ext cx="900000" cy="90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2883612" y="2292339"/>
            <a:ext cx="900000" cy="90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Block Arc 9"/>
          <p:cNvSpPr/>
          <p:nvPr/>
        </p:nvSpPr>
        <p:spPr>
          <a:xfrm rot="18321751">
            <a:off x="4841659" y="2377554"/>
            <a:ext cx="470213" cy="385339"/>
          </a:xfrm>
          <a:custGeom>
            <a:avLst/>
            <a:gdLst/>
            <a:ahLst/>
            <a:cxn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Block Arc 9"/>
          <p:cNvSpPr/>
          <p:nvPr/>
        </p:nvSpPr>
        <p:spPr>
          <a:xfrm rot="5606372">
            <a:off x="4304090" y="3717014"/>
            <a:ext cx="470213" cy="385339"/>
          </a:xfrm>
          <a:custGeom>
            <a:avLst/>
            <a:gdLst/>
            <a:ahLst/>
            <a:cxn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Block Arc 9"/>
          <p:cNvSpPr/>
          <p:nvPr/>
        </p:nvSpPr>
        <p:spPr>
          <a:xfrm rot="9687021">
            <a:off x="3561522" y="3122235"/>
            <a:ext cx="470213" cy="385339"/>
          </a:xfrm>
          <a:custGeom>
            <a:avLst/>
            <a:gdLst/>
            <a:ahLst/>
            <a:cxn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Block Arc 9"/>
          <p:cNvSpPr/>
          <p:nvPr/>
        </p:nvSpPr>
        <p:spPr>
          <a:xfrm rot="14193750">
            <a:off x="3902547" y="2364752"/>
            <a:ext cx="470213" cy="385339"/>
          </a:xfrm>
          <a:custGeom>
            <a:avLst/>
            <a:gdLst/>
            <a:ahLst/>
            <a:cxn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102855" y="2682297"/>
            <a:ext cx="960042" cy="960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5076765" y="1375931"/>
            <a:ext cx="2448272" cy="766125"/>
            <a:chOff x="803640" y="3336957"/>
            <a:chExt cx="2059657" cy="766125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Maybe used as future reference.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36957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Future Researchers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305764" y="2415832"/>
            <a:ext cx="2448272" cy="981569"/>
            <a:chOff x="803640" y="3336957"/>
            <a:chExt cx="2059657" cy="981569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Which practices energy footprint reduction and efficiency. 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36957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Industries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924247" y="3478074"/>
            <a:ext cx="2448272" cy="889236"/>
            <a:chOff x="803640" y="3336957"/>
            <a:chExt cx="2059657" cy="889236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Online Home Energy Monitoring and Power Sockets Control System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36957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Home Oversight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45513" y="2266985"/>
            <a:ext cx="2448272" cy="981569"/>
            <a:chOff x="803640" y="3336957"/>
            <a:chExt cx="2059657" cy="981569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36957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Electricity Consumers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36481" y="3796231"/>
            <a:ext cx="2448272" cy="981569"/>
            <a:chOff x="803640" y="3336957"/>
            <a:chExt cx="2059657" cy="981569"/>
          </a:xfrm>
        </p:grpSpPr>
        <p:sp>
          <p:nvSpPr>
            <p:cNvPr id="38" name="TextBox 37"/>
            <p:cNvSpPr txBox="1"/>
            <p:nvPr/>
          </p:nvSpPr>
          <p:spPr>
            <a:xfrm>
              <a:off x="803640" y="3579862"/>
              <a:ext cx="20596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Reduced electricity consumption may prolong their supply of energy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3640" y="3336957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Electricity Providers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307" y="2873462"/>
            <a:ext cx="571988" cy="571988"/>
          </a:xfrm>
          <a:prstGeom prst="rect">
            <a:avLst/>
          </a:prstGeom>
        </p:spPr>
      </p:pic>
      <p:sp>
        <p:nvSpPr>
          <p:cNvPr id="41" name="Parallelogram 15">
            <a:extLst>
              <a:ext uri="{FF2B5EF4-FFF2-40B4-BE49-F238E27FC236}">
                <a16:creationId xmlns:a16="http://schemas.microsoft.com/office/drawing/2014/main" xmlns="" id="{6A9C0407-D0BA-43FB-BA0E-B07CACCF18D1}"/>
              </a:ext>
            </a:extLst>
          </p:cNvPr>
          <p:cNvSpPr/>
          <p:nvPr/>
        </p:nvSpPr>
        <p:spPr>
          <a:xfrm rot="16200000">
            <a:off x="4384449" y="1769040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2" name="Round Same Side Corner Rectangle 8">
            <a:extLst>
              <a:ext uri="{FF2B5EF4-FFF2-40B4-BE49-F238E27FC236}">
                <a16:creationId xmlns:a16="http://schemas.microsoft.com/office/drawing/2014/main" xmlns="" id="{FFF29FDC-0094-4D05-B705-B38BCFBBF636}"/>
              </a:ext>
            </a:extLst>
          </p:cNvPr>
          <p:cNvSpPr/>
          <p:nvPr/>
        </p:nvSpPr>
        <p:spPr>
          <a:xfrm>
            <a:off x="3136741" y="2517926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Oval 50">
            <a:extLst>
              <a:ext uri="{FF2B5EF4-FFF2-40B4-BE49-F238E27FC236}">
                <a16:creationId xmlns:a16="http://schemas.microsoft.com/office/drawing/2014/main" xmlns="" id="{7E78FBEC-1FAC-469B-8464-1A12B2A2804A}"/>
              </a:ext>
            </a:extLst>
          </p:cNvPr>
          <p:cNvSpPr>
            <a:spLocks noChangeAspect="1"/>
          </p:cNvSpPr>
          <p:nvPr/>
        </p:nvSpPr>
        <p:spPr>
          <a:xfrm>
            <a:off x="5616327" y="2498592"/>
            <a:ext cx="431625" cy="487493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Rounded Rectangle 31">
            <a:extLst>
              <a:ext uri="{FF2B5EF4-FFF2-40B4-BE49-F238E27FC236}">
                <a16:creationId xmlns:a16="http://schemas.microsoft.com/office/drawing/2014/main" xmlns="" id="{5C5D3583-4A9D-4255-9143-FD146AA1A528}"/>
              </a:ext>
            </a:extLst>
          </p:cNvPr>
          <p:cNvSpPr>
            <a:spLocks noChangeAspect="1"/>
          </p:cNvSpPr>
          <p:nvPr/>
        </p:nvSpPr>
        <p:spPr>
          <a:xfrm>
            <a:off x="3663828" y="3879551"/>
            <a:ext cx="336429" cy="478335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9710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5" grpId="0" animBg="1"/>
      <p:bldP spid="6" grpId="0" animBg="1"/>
      <p:bldP spid="8" grpId="0" animBg="1"/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smtClean="0"/>
              <a:t>METHODOLOGY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sz="1600" dirty="0" smtClean="0"/>
              <a:t>Of the Project</a:t>
            </a:r>
            <a:endParaRPr lang="en-US" altLang="ko-KR" sz="1600" dirty="0"/>
          </a:p>
        </p:txBody>
      </p:sp>
      <p:pic>
        <p:nvPicPr>
          <p:cNvPr id="45" name="Picture 44" descr="C:\Users\expert\Pictures\powerpoint_slide_designs_corporate_competition_scrum_process_ppt_slides_1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9"/>
          <a:stretch/>
        </p:blipFill>
        <p:spPr bwMode="auto">
          <a:xfrm>
            <a:off x="1691680" y="1131590"/>
            <a:ext cx="5616624" cy="39112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10489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6084169" y="41778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6084169" y="1350813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Oval 9"/>
          <p:cNvSpPr/>
          <p:nvPr/>
        </p:nvSpPr>
        <p:spPr>
          <a:xfrm>
            <a:off x="6092371" y="228384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39971" y="515898"/>
            <a:ext cx="1919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RFID Integration for Appliance Registration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" b="5657"/>
          <a:stretch>
            <a:fillRect/>
          </a:stretch>
        </p:blipFill>
        <p:spPr/>
      </p:pic>
      <p:sp>
        <p:nvSpPr>
          <p:cNvPr id="23" name="Text Placeholder 13"/>
          <p:cNvSpPr txBox="1">
            <a:spLocks/>
          </p:cNvSpPr>
          <p:nvPr/>
        </p:nvSpPr>
        <p:spPr>
          <a:xfrm>
            <a:off x="251520" y="267494"/>
            <a:ext cx="2592288" cy="300737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Online Home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Energy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Monitoring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and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Power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Sockets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Control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6992" y="3291481"/>
            <a:ext cx="277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Has the following features…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02134" y="3216869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4" name="Oval 33"/>
          <p:cNvSpPr/>
          <p:nvPr/>
        </p:nvSpPr>
        <p:spPr>
          <a:xfrm>
            <a:off x="6084169" y="4200697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6156177" y="521150"/>
            <a:ext cx="52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01</a:t>
            </a:r>
            <a:endParaRPr lang="en-PH" b="1" dirty="0"/>
          </a:p>
        </p:txBody>
      </p:sp>
      <p:sp>
        <p:nvSpPr>
          <p:cNvPr id="38" name="TextBox 37"/>
          <p:cNvSpPr txBox="1"/>
          <p:nvPr/>
        </p:nvSpPr>
        <p:spPr>
          <a:xfrm flipH="1">
            <a:off x="6136216" y="1459258"/>
            <a:ext cx="52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02</a:t>
            </a:r>
            <a:endParaRPr lang="en-PH" b="1" dirty="0"/>
          </a:p>
        </p:txBody>
      </p:sp>
      <p:sp>
        <p:nvSpPr>
          <p:cNvPr id="39" name="TextBox 38"/>
          <p:cNvSpPr txBox="1"/>
          <p:nvPr/>
        </p:nvSpPr>
        <p:spPr>
          <a:xfrm flipH="1">
            <a:off x="6146414" y="2382128"/>
            <a:ext cx="52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03</a:t>
            </a:r>
            <a:endParaRPr lang="en-PH" b="1" dirty="0"/>
          </a:p>
        </p:txBody>
      </p:sp>
      <p:sp>
        <p:nvSpPr>
          <p:cNvPr id="40" name="TextBox 39"/>
          <p:cNvSpPr txBox="1"/>
          <p:nvPr/>
        </p:nvSpPr>
        <p:spPr>
          <a:xfrm flipH="1">
            <a:off x="6145943" y="3315156"/>
            <a:ext cx="52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04</a:t>
            </a:r>
            <a:endParaRPr lang="en-PH" b="1" dirty="0"/>
          </a:p>
        </p:txBody>
      </p:sp>
      <p:sp>
        <p:nvSpPr>
          <p:cNvPr id="41" name="TextBox 40"/>
          <p:cNvSpPr txBox="1"/>
          <p:nvPr/>
        </p:nvSpPr>
        <p:spPr>
          <a:xfrm flipH="1">
            <a:off x="6119392" y="4259059"/>
            <a:ext cx="52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05</a:t>
            </a:r>
            <a:endParaRPr lang="en-PH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739972" y="1358989"/>
            <a:ext cx="1919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Appliance 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Consumption Limiter and Monitoring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39972" y="2386746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Unauthorized Electricity Usage Notification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739972" y="3307160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Power 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Socket Control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739972" y="4259059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Monthly Electric Bill Estimation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601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/>
      <p:bldP spid="23" grpId="0"/>
      <p:bldP spid="25" grpId="0"/>
      <p:bldP spid="30" grpId="0" animBg="1"/>
      <p:bldP spid="34" grpId="0" animBg="1"/>
      <p:bldP spid="7" grpId="0"/>
      <p:bldP spid="38" grpId="0"/>
      <p:bldP spid="39" grpId="0"/>
      <p:bldP spid="40" grpId="0"/>
      <p:bldP spid="41" grpId="0"/>
      <p:bldP spid="42" grpId="0"/>
      <p:bldP spid="44" grpId="0"/>
      <p:bldP spid="46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1129" y="101506"/>
            <a:ext cx="8190209" cy="576064"/>
          </a:xfrm>
        </p:spPr>
        <p:txBody>
          <a:bodyPr/>
          <a:lstStyle/>
          <a:p>
            <a:pPr algn="ctr"/>
            <a:r>
              <a:rPr lang="en-US" altLang="ko-KR" b="1" dirty="0" smtClean="0"/>
              <a:t>SOFTWARE DEVELOPMENT TOOLS</a:t>
            </a:r>
            <a:endParaRPr lang="ko-KR" altLang="en-US" b="1" dirty="0"/>
          </a:p>
        </p:txBody>
      </p:sp>
      <p:sp>
        <p:nvSpPr>
          <p:cNvPr id="6" name="Oval 5"/>
          <p:cNvSpPr/>
          <p:nvPr/>
        </p:nvSpPr>
        <p:spPr>
          <a:xfrm>
            <a:off x="1158700" y="771550"/>
            <a:ext cx="1368152" cy="1368152"/>
          </a:xfrm>
          <a:prstGeom prst="ellipse">
            <a:avLst/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42624" y="2238374"/>
            <a:ext cx="1368152" cy="1368152"/>
          </a:xfrm>
          <a:prstGeom prst="ellipse">
            <a:avLst/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903116" y="771550"/>
            <a:ext cx="1368152" cy="1368152"/>
          </a:xfrm>
          <a:prstGeom prst="ellipse">
            <a:avLst/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4877939" y="2226209"/>
            <a:ext cx="1368152" cy="1368152"/>
          </a:xfrm>
          <a:prstGeom prst="ellipse">
            <a:avLst/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Picture 12" descr="2000px-PHP-logo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6" y="2587518"/>
            <a:ext cx="1240386" cy="669863"/>
          </a:xfrm>
          <a:prstGeom prst="ellipse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830" y="970430"/>
            <a:ext cx="864723" cy="86472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8" t="-572" r="59050" b="572"/>
          <a:stretch/>
        </p:blipFill>
        <p:spPr>
          <a:xfrm>
            <a:off x="4949947" y="2238374"/>
            <a:ext cx="1256536" cy="1355987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2462968" y="898225"/>
            <a:ext cx="2262892" cy="1327984"/>
            <a:chOff x="3017860" y="4597232"/>
            <a:chExt cx="1661010" cy="1327984"/>
          </a:xfrm>
        </p:grpSpPr>
        <p:sp>
          <p:nvSpPr>
            <p:cNvPr id="35" name="TextBox 34"/>
            <p:cNvSpPr txBox="1"/>
            <p:nvPr/>
          </p:nvSpPr>
          <p:spPr>
            <a:xfrm>
              <a:off x="3017860" y="4909553"/>
              <a:ext cx="165456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It acts as a local server and a real time server in the system. Its main use is it acts as a database with the use of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phpMyAdmin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24305" y="4597232"/>
              <a:ext cx="16545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LAMP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1026" name="Picture 2" descr="Image result for lamp logo serv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206" y="1072516"/>
            <a:ext cx="1239152" cy="64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/>
          <p:cNvGrpSpPr/>
          <p:nvPr/>
        </p:nvGrpSpPr>
        <p:grpSpPr>
          <a:xfrm>
            <a:off x="2480132" y="2483395"/>
            <a:ext cx="2383968" cy="773986"/>
            <a:chOff x="3017860" y="4597232"/>
            <a:chExt cx="1661010" cy="773986"/>
          </a:xfrm>
        </p:grpSpPr>
        <p:sp>
          <p:nvSpPr>
            <p:cNvPr id="38" name="TextBox 37"/>
            <p:cNvSpPr txBox="1"/>
            <p:nvPr/>
          </p:nvSpPr>
          <p:spPr>
            <a:xfrm>
              <a:off x="3017860" y="4909553"/>
              <a:ext cx="165456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It is used for the back-end programming of the system.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24305" y="4597232"/>
              <a:ext cx="16545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PHP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271267" y="1068633"/>
            <a:ext cx="2262892" cy="773986"/>
            <a:chOff x="3017860" y="4597232"/>
            <a:chExt cx="1661010" cy="773986"/>
          </a:xfrm>
        </p:grpSpPr>
        <p:sp>
          <p:nvSpPr>
            <p:cNvPr id="41" name="TextBox 40"/>
            <p:cNvSpPr txBox="1"/>
            <p:nvPr/>
          </p:nvSpPr>
          <p:spPr>
            <a:xfrm>
              <a:off x="3017860" y="4909553"/>
              <a:ext cx="165456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It is used for designing the user interface of the project.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24305" y="4597232"/>
              <a:ext cx="16545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MATERIALIZE CSS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341688" y="2471230"/>
            <a:ext cx="2262892" cy="958652"/>
            <a:chOff x="3017860" y="4597232"/>
            <a:chExt cx="1661010" cy="958652"/>
          </a:xfrm>
        </p:grpSpPr>
        <p:sp>
          <p:nvSpPr>
            <p:cNvPr id="44" name="TextBox 43"/>
            <p:cNvSpPr txBox="1"/>
            <p:nvPr/>
          </p:nvSpPr>
          <p:spPr>
            <a:xfrm>
              <a:off x="3017860" y="4909553"/>
              <a:ext cx="165456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It is the framework used for making cross-platform mobile applications.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24305" y="4597232"/>
              <a:ext cx="16545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Apache Cordova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6" name="Oval 45"/>
          <p:cNvSpPr/>
          <p:nvPr/>
        </p:nvSpPr>
        <p:spPr>
          <a:xfrm>
            <a:off x="2740940" y="3557538"/>
            <a:ext cx="1368152" cy="1368152"/>
          </a:xfrm>
          <a:prstGeom prst="ellipse">
            <a:avLst/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4078448" y="3802559"/>
            <a:ext cx="2262892" cy="773986"/>
            <a:chOff x="3017860" y="4597232"/>
            <a:chExt cx="1661010" cy="773986"/>
          </a:xfrm>
        </p:grpSpPr>
        <p:sp>
          <p:nvSpPr>
            <p:cNvPr id="49" name="TextBox 48"/>
            <p:cNvSpPr txBox="1"/>
            <p:nvPr/>
          </p:nvSpPr>
          <p:spPr>
            <a:xfrm>
              <a:off x="3017860" y="4909553"/>
              <a:ext cx="165456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It is used for the programming of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rduino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devices.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24305" y="4597232"/>
              <a:ext cx="16545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ARDUINO IDE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1028" name="Picture 4" descr="Image result for arduino id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801517"/>
            <a:ext cx="864096" cy="86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212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  <p:bldP spid="7" grpId="0" animBg="1"/>
      <p:bldP spid="8" grpId="0" animBg="1"/>
      <p:bldP spid="31" grpId="0" animBg="1"/>
      <p:bldP spid="46" grpId="0" animBg="1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2829</TotalTime>
  <Words>611</Words>
  <Application>Microsoft Office PowerPoint</Application>
  <PresentationFormat>On-screen Show (16:9)</PresentationFormat>
  <Paragraphs>153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 Unicode MS</vt:lpstr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Jonas Marcena</cp:lastModifiedBy>
  <cp:revision>151</cp:revision>
  <dcterms:created xsi:type="dcterms:W3CDTF">2016-12-05T23:26:54Z</dcterms:created>
  <dcterms:modified xsi:type="dcterms:W3CDTF">2018-11-27T07:36:39Z</dcterms:modified>
</cp:coreProperties>
</file>