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96" r:id="rId3"/>
    <p:sldId id="297" r:id="rId4"/>
    <p:sldId id="257" r:id="rId5"/>
    <p:sldId id="258" r:id="rId6"/>
    <p:sldId id="259" r:id="rId7"/>
    <p:sldId id="260" r:id="rId8"/>
    <p:sldId id="261" r:id="rId9"/>
    <p:sldId id="262" r:id="rId10"/>
    <p:sldId id="299" r:id="rId11"/>
    <p:sldId id="263" r:id="rId12"/>
    <p:sldId id="281" r:id="rId13"/>
    <p:sldId id="288" r:id="rId14"/>
    <p:sldId id="289" r:id="rId15"/>
    <p:sldId id="282" r:id="rId16"/>
    <p:sldId id="290" r:id="rId17"/>
    <p:sldId id="283" r:id="rId18"/>
    <p:sldId id="280" r:id="rId19"/>
    <p:sldId id="265" r:id="rId20"/>
    <p:sldId id="264" r:id="rId21"/>
    <p:sldId id="266" r:id="rId22"/>
    <p:sldId id="285" r:id="rId23"/>
    <p:sldId id="267" r:id="rId24"/>
    <p:sldId id="268" r:id="rId25"/>
    <p:sldId id="269" r:id="rId26"/>
    <p:sldId id="270" r:id="rId27"/>
    <p:sldId id="276" r:id="rId28"/>
    <p:sldId id="284" r:id="rId29"/>
    <p:sldId id="272" r:id="rId30"/>
    <p:sldId id="271" r:id="rId31"/>
    <p:sldId id="300" r:id="rId32"/>
    <p:sldId id="273" r:id="rId33"/>
    <p:sldId id="274" r:id="rId34"/>
    <p:sldId id="275" r:id="rId35"/>
    <p:sldId id="277" r:id="rId36"/>
    <p:sldId id="291" r:id="rId37"/>
    <p:sldId id="292" r:id="rId38"/>
    <p:sldId id="293" r:id="rId39"/>
    <p:sldId id="294" r:id="rId40"/>
    <p:sldId id="279" r:id="rId41"/>
    <p:sldId id="286" r:id="rId42"/>
    <p:sldId id="295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6"/>
    <p:restoredTop sz="94602"/>
  </p:normalViewPr>
  <p:slideViewPr>
    <p:cSldViewPr snapToGrid="0" snapToObjects="1">
      <p:cViewPr>
        <p:scale>
          <a:sx n="74" d="100"/>
          <a:sy n="74" d="100"/>
        </p:scale>
        <p:origin x="14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4F721-988A-7B4D-B518-9CD4748D086F}" type="datetimeFigureOut">
              <a:rPr kumimoji="1" lang="zh-CN" altLang="en-US" smtClean="0"/>
              <a:t>15/10/13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F6EE-40BE-DB4E-8BDE-9923DDDDA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1">
              <a:srgbClr val="F6F9FD"/>
            </a:gs>
            <a:gs pos="0">
              <a:srgbClr val="F3F7FC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查询优化以及索引建立的基本原则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84453" y="2553418"/>
            <a:ext cx="28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Alex</a:t>
            </a:r>
            <a:endParaRPr kumimoji="1" lang="zh-CN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42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单列索引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 </a:t>
            </a:r>
          </a:p>
          <a:p>
            <a:pPr marL="0" indent="0">
              <a:buNone/>
            </a:pPr>
            <a:r>
              <a:rPr lang="en-US" altLang="zh-CN" dirty="0"/>
              <a:t>           id: 1 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 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db_hd_group_goods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type: </a:t>
            </a:r>
            <a:r>
              <a:rPr lang="en-US" altLang="zh-CN" dirty="0">
                <a:solidFill>
                  <a:srgbClr val="FF0000"/>
                </a:solidFill>
              </a:rPr>
              <a:t>ALL 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NULL </a:t>
            </a:r>
          </a:p>
          <a:p>
            <a:pPr marL="0" indent="0">
              <a:buNone/>
            </a:pPr>
            <a:r>
              <a:rPr lang="en-US" altLang="zh-CN" dirty="0"/>
              <a:t>          key: NULL 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NULL </a:t>
            </a:r>
          </a:p>
          <a:p>
            <a:pPr marL="0" indent="0">
              <a:buNone/>
            </a:pPr>
            <a:r>
              <a:rPr lang="en-US" altLang="zh-CN" dirty="0"/>
              <a:t>          ref: NULL </a:t>
            </a:r>
          </a:p>
          <a:p>
            <a:pPr marL="0" indent="0">
              <a:buNone/>
            </a:pPr>
            <a:r>
              <a:rPr lang="en-US" altLang="zh-CN" dirty="0"/>
              <a:t>         rows: </a:t>
            </a:r>
            <a:r>
              <a:rPr lang="en-US" altLang="zh-CN" dirty="0">
                <a:solidFill>
                  <a:srgbClr val="FF0000"/>
                </a:solidFill>
              </a:rPr>
              <a:t>2235923 </a:t>
            </a:r>
          </a:p>
          <a:p>
            <a:pPr marL="0" indent="0">
              <a:buNone/>
            </a:pPr>
            <a:r>
              <a:rPr lang="en-US" altLang="zh-CN" dirty="0"/>
              <a:t>        Extra: Using where </a:t>
            </a:r>
          </a:p>
          <a:p>
            <a:pPr marL="0" indent="0">
              <a:buNone/>
            </a:pPr>
            <a:r>
              <a:rPr lang="en-US" altLang="zh-CN" dirty="0"/>
              <a:t>1 row in set (0.00 sec)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7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添加索引后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 </a:t>
            </a:r>
          </a:p>
          <a:p>
            <a:pPr marL="0" indent="0">
              <a:buNone/>
            </a:pPr>
            <a:r>
              <a:rPr lang="en-US" altLang="zh-CN" dirty="0"/>
              <a:t>           id: 1 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 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db_hd_group_goods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type: </a:t>
            </a:r>
            <a:r>
              <a:rPr lang="en-US" altLang="zh-CN" dirty="0">
                <a:solidFill>
                  <a:srgbClr val="FF0000"/>
                </a:solidFill>
              </a:rPr>
              <a:t>range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idx_goodsid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idx_goodsid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4 </a:t>
            </a:r>
          </a:p>
          <a:p>
            <a:pPr marL="0" indent="0">
              <a:buNone/>
            </a:pPr>
            <a:r>
              <a:rPr lang="en-US" altLang="zh-CN" dirty="0"/>
              <a:t>          ref: NULL </a:t>
            </a:r>
          </a:p>
          <a:p>
            <a:pPr marL="0" indent="0">
              <a:buNone/>
            </a:pPr>
            <a:r>
              <a:rPr lang="en-US" altLang="zh-CN" dirty="0"/>
              <a:t>         rows: </a:t>
            </a:r>
            <a:r>
              <a:rPr lang="en-US" altLang="zh-CN" dirty="0">
                <a:solidFill>
                  <a:srgbClr val="FF0000"/>
                </a:solidFill>
              </a:rPr>
              <a:t>15768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Extra: Using where </a:t>
            </a:r>
          </a:p>
          <a:p>
            <a:pPr marL="0" indent="0">
              <a:buNone/>
            </a:pPr>
            <a:r>
              <a:rPr lang="en-US" altLang="zh-CN" dirty="0"/>
              <a:t>1 row in set (0.00 sec)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单列索引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5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root@127.0.0.1:saint 11:13:57&gt;explain select distinct         b.id,b.gmt_create,b.gmt_create,b.creator,b.modifier,b.is_deleted,b.total_amount,b.warehouse_no,         b.warehouse_name,b.supplier,b.print_times,b.purchase_order_numbers,b.payment_department         from </a:t>
            </a:r>
            <a:r>
              <a:rPr lang="en-US" altLang="zh-CN" dirty="0" err="1"/>
              <a:t>erp_finance_request_bill</a:t>
            </a:r>
            <a:r>
              <a:rPr lang="en-US" altLang="zh-CN" dirty="0"/>
              <a:t> b         left outer join </a:t>
            </a:r>
            <a:r>
              <a:rPr lang="en-US" altLang="zh-CN" dirty="0" err="1"/>
              <a:t>erp_finance_request_bill_entry</a:t>
            </a:r>
            <a:r>
              <a:rPr lang="en-US" altLang="zh-CN" dirty="0"/>
              <a:t> e on </a:t>
            </a:r>
            <a:r>
              <a:rPr lang="en-US" altLang="zh-CN" dirty="0" err="1"/>
              <a:t>e.frb_id</a:t>
            </a:r>
            <a:r>
              <a:rPr lang="en-US" altLang="zh-CN" dirty="0"/>
              <a:t> = </a:t>
            </a:r>
            <a:r>
              <a:rPr lang="en-US" altLang="zh-CN" dirty="0" err="1"/>
              <a:t>b.id</a:t>
            </a:r>
            <a:r>
              <a:rPr lang="en-US" altLang="zh-CN" dirty="0"/>
              <a:t>           WHERE  </a:t>
            </a:r>
            <a:r>
              <a:rPr lang="en-US" altLang="zh-CN" dirty="0" err="1"/>
              <a:t>b.gmt_create</a:t>
            </a:r>
            <a:r>
              <a:rPr lang="en-US" altLang="zh-CN" dirty="0"/>
              <a:t> &lt;= </a:t>
            </a:r>
            <a:r>
              <a:rPr lang="en-US" altLang="zh-CN" dirty="0" smtClean="0"/>
              <a:t>‘2015-10-08</a:t>
            </a:r>
            <a:r>
              <a:rPr lang="en-US" altLang="zh-CN" dirty="0"/>
              <a:t> </a:t>
            </a:r>
            <a:r>
              <a:rPr lang="en-US" altLang="zh-CN" dirty="0" smtClean="0"/>
              <a:t>23:59:59’</a:t>
            </a:r>
            <a:r>
              <a:rPr lang="en-US" altLang="zh-CN" dirty="0"/>
              <a:t>               order by                  id DESC                LIMIT 0, </a:t>
            </a:r>
            <a:r>
              <a:rPr lang="en-US" altLang="zh-CN" dirty="0" smtClean="0"/>
              <a:t>25\G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erp_finance_request_bill_entry</a:t>
            </a:r>
            <a:r>
              <a:rPr lang="zh-CN" altLang="en-US" dirty="0" smtClean="0"/>
              <a:t>表上缺失索引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单列索引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b</a:t>
            </a:r>
          </a:p>
          <a:p>
            <a:pPr marL="0" indent="0">
              <a:buNone/>
            </a:pPr>
            <a:r>
              <a:rPr lang="en-US" altLang="zh-CN" dirty="0"/>
              <a:t>         type: ALL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key: NULL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ref: NULL</a:t>
            </a:r>
          </a:p>
          <a:p>
            <a:pPr marL="0" indent="0">
              <a:buNone/>
            </a:pPr>
            <a:r>
              <a:rPr lang="en-US" altLang="zh-CN" dirty="0"/>
              <a:t>         rows: </a:t>
            </a:r>
            <a:r>
              <a:rPr lang="en-US" altLang="zh-CN" dirty="0">
                <a:solidFill>
                  <a:srgbClr val="FF0000"/>
                </a:solidFill>
              </a:rPr>
              <a:t>7003</a:t>
            </a:r>
          </a:p>
          <a:p>
            <a:pPr marL="0" indent="0">
              <a:buNone/>
            </a:pPr>
            <a:r>
              <a:rPr lang="en-US" altLang="zh-CN" dirty="0"/>
              <a:t>        Extra: Using where; Using temporary; Using </a:t>
            </a:r>
            <a:r>
              <a:rPr lang="en-US" altLang="zh-CN" dirty="0" err="1"/>
              <a:t>filesort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39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单列索引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2.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e</a:t>
            </a:r>
          </a:p>
          <a:p>
            <a:pPr marL="0" indent="0">
              <a:buNone/>
            </a:pPr>
            <a:r>
              <a:rPr lang="en-US" altLang="zh-CN" dirty="0"/>
              <a:t>         type: ALL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key: NULL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ref: NULL</a:t>
            </a:r>
          </a:p>
          <a:p>
            <a:pPr marL="0" indent="0">
              <a:buNone/>
            </a:pPr>
            <a:r>
              <a:rPr lang="en-US" altLang="zh-CN" dirty="0"/>
              <a:t>         rows: </a:t>
            </a:r>
            <a:r>
              <a:rPr lang="en-US" altLang="zh-CN" dirty="0">
                <a:solidFill>
                  <a:srgbClr val="FF0000"/>
                </a:solidFill>
              </a:rPr>
              <a:t>7300</a:t>
            </a:r>
          </a:p>
          <a:p>
            <a:pPr marL="0" indent="0">
              <a:buNone/>
            </a:pPr>
            <a:r>
              <a:rPr lang="en-US" altLang="zh-CN" dirty="0"/>
              <a:t>        Extra: Distinct</a:t>
            </a:r>
          </a:p>
          <a:p>
            <a:pPr marL="0" indent="0">
              <a:buNone/>
            </a:pPr>
            <a:r>
              <a:rPr lang="en-US" altLang="zh-CN" dirty="0"/>
              <a:t>2 rows in set (0.00 sec)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单列索引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b</a:t>
            </a:r>
          </a:p>
          <a:p>
            <a:pPr marL="0" indent="0">
              <a:buNone/>
            </a:pPr>
            <a:r>
              <a:rPr lang="en-US" altLang="zh-CN" dirty="0"/>
              <a:t>         type: ALL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key: NULL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NULL</a:t>
            </a:r>
          </a:p>
          <a:p>
            <a:pPr marL="0" indent="0">
              <a:buNone/>
            </a:pPr>
            <a:r>
              <a:rPr lang="en-US" altLang="zh-CN" dirty="0"/>
              <a:t>          ref: NULL</a:t>
            </a:r>
          </a:p>
          <a:p>
            <a:pPr marL="0" indent="0">
              <a:buNone/>
            </a:pPr>
            <a:r>
              <a:rPr lang="en-US" altLang="zh-CN" dirty="0"/>
              <a:t>         rows: 7003</a:t>
            </a:r>
          </a:p>
          <a:p>
            <a:pPr marL="0" indent="0">
              <a:buNone/>
            </a:pPr>
            <a:r>
              <a:rPr lang="en-US" altLang="zh-CN" dirty="0"/>
              <a:t>        Extra: Using where; Using temporary; Using </a:t>
            </a:r>
            <a:r>
              <a:rPr lang="en-US" altLang="zh-CN" dirty="0" err="1"/>
              <a:t>filesort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5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单列索引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2.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e</a:t>
            </a:r>
          </a:p>
          <a:p>
            <a:pPr marL="0" indent="0">
              <a:buNone/>
            </a:pPr>
            <a:r>
              <a:rPr lang="en-US" altLang="zh-CN" dirty="0"/>
              <a:t>         type: ref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idx_frbid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idx_frbid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5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saint.b.id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rows:</a:t>
            </a:r>
            <a:r>
              <a:rPr lang="en-US" altLang="zh-CN" dirty="0">
                <a:solidFill>
                  <a:srgbClr val="FF0000"/>
                </a:solidFill>
              </a:rPr>
              <a:t> 36</a:t>
            </a:r>
          </a:p>
          <a:p>
            <a:pPr marL="0" indent="0">
              <a:buNone/>
            </a:pPr>
            <a:r>
              <a:rPr lang="en-US" altLang="zh-CN" dirty="0"/>
              <a:t>        Extra: Using index; Distinct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效果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添加索引前</a:t>
            </a:r>
          </a:p>
          <a:p>
            <a:pPr marL="0" indent="0">
              <a:buNone/>
            </a:pPr>
            <a:r>
              <a:rPr lang="pl-PL" altLang="zh-CN" dirty="0" smtClean="0"/>
              <a:t>25</a:t>
            </a:r>
            <a:r>
              <a:rPr lang="pl-PL" altLang="zh-CN" dirty="0"/>
              <a:t> </a:t>
            </a:r>
            <a:r>
              <a:rPr lang="pl-PL" altLang="zh-CN" dirty="0" err="1"/>
              <a:t>rows</a:t>
            </a:r>
            <a:r>
              <a:rPr lang="pl-PL" altLang="zh-CN" dirty="0"/>
              <a:t> in set </a:t>
            </a:r>
            <a:r>
              <a:rPr lang="zh-CN" altLang="pl-PL" dirty="0"/>
              <a:t>（</a:t>
            </a:r>
            <a:r>
              <a:rPr lang="pl-PL" altLang="zh-CN" dirty="0"/>
              <a:t>13.00 sec</a:t>
            </a:r>
            <a:r>
              <a:rPr lang="pl-PL" altLang="zh-CN" dirty="0" smtClean="0"/>
              <a:t>)</a:t>
            </a:r>
            <a:endParaRPr lang="zh-CN" altLang="en-US" dirty="0" smtClean="0"/>
          </a:p>
          <a:p>
            <a:endParaRPr lang="zh-CN" altLang="en-US" dirty="0"/>
          </a:p>
          <a:p>
            <a:r>
              <a:rPr lang="zh-CN" altLang="en-US" dirty="0" smtClean="0"/>
              <a:t>添加索引后</a:t>
            </a:r>
            <a:endParaRPr lang="pl-PL" altLang="zh-CN" dirty="0"/>
          </a:p>
          <a:p>
            <a:pPr marL="0" indent="0">
              <a:buNone/>
            </a:pPr>
            <a:r>
              <a:rPr lang="pl-PL" altLang="zh-CN" dirty="0"/>
              <a:t>25 </a:t>
            </a:r>
            <a:r>
              <a:rPr lang="pl-PL" altLang="zh-CN" dirty="0" err="1"/>
              <a:t>rows</a:t>
            </a:r>
            <a:r>
              <a:rPr lang="pl-PL" altLang="zh-CN" dirty="0"/>
              <a:t> in set (0.20 sec)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多列索引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Select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id, </a:t>
            </a:r>
            <a:r>
              <a:rPr lang="en-US" altLang="zh-CN" dirty="0" err="1"/>
              <a:t>goods_id</a:t>
            </a:r>
            <a:r>
              <a:rPr lang="en-US" altLang="zh-CN" dirty="0"/>
              <a:t>, </a:t>
            </a:r>
            <a:r>
              <a:rPr lang="en-US" altLang="zh-CN" dirty="0" err="1"/>
              <a:t>goods_name</a:t>
            </a:r>
            <a:r>
              <a:rPr lang="en-US" altLang="zh-CN" dirty="0"/>
              <a:t>, </a:t>
            </a:r>
            <a:r>
              <a:rPr lang="en-US" altLang="zh-CN" dirty="0" err="1"/>
              <a:t>goods_original_price</a:t>
            </a:r>
            <a:r>
              <a:rPr lang="en-US" altLang="zh-CN" dirty="0"/>
              <a:t>, </a:t>
            </a:r>
            <a:r>
              <a:rPr lang="en-US" altLang="zh-CN" dirty="0" err="1"/>
              <a:t>goods_act_price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act_number</a:t>
            </a:r>
            <a:r>
              <a:rPr lang="en-US" altLang="zh-CN" dirty="0"/>
              <a:t>, </a:t>
            </a:r>
            <a:r>
              <a:rPr lang="en-US" altLang="zh-CN" dirty="0" err="1"/>
              <a:t>goods_format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original_unit</a:t>
            </a:r>
            <a:r>
              <a:rPr lang="en-US" altLang="zh-CN" dirty="0"/>
              <a:t>, </a:t>
            </a:r>
            <a:r>
              <a:rPr lang="en-US" altLang="zh-CN" dirty="0" err="1"/>
              <a:t>act_unit</a:t>
            </a:r>
            <a:r>
              <a:rPr lang="en-US" altLang="zh-CN" dirty="0"/>
              <a:t>, </a:t>
            </a:r>
            <a:r>
              <a:rPr lang="en-US" altLang="zh-CN" dirty="0" err="1"/>
              <a:t>transform_value</a:t>
            </a:r>
            <a:r>
              <a:rPr lang="en-US" altLang="zh-CN" dirty="0"/>
              <a:t>, </a:t>
            </a:r>
            <a:r>
              <a:rPr lang="en-US" altLang="zh-CN" dirty="0" err="1"/>
              <a:t>group_id</a:t>
            </a:r>
            <a:r>
              <a:rPr lang="en-US" altLang="zh-CN" dirty="0"/>
              <a:t>, </a:t>
            </a:r>
            <a:r>
              <a:rPr lang="en-US" altLang="zh-CN" dirty="0" err="1"/>
              <a:t>is_del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created_time</a:t>
            </a:r>
            <a:r>
              <a:rPr lang="en-US" altLang="zh-CN" dirty="0"/>
              <a:t>, </a:t>
            </a:r>
            <a:r>
              <a:rPr lang="en-US" altLang="zh-CN" dirty="0" err="1"/>
              <a:t>updated_time</a:t>
            </a:r>
            <a:r>
              <a:rPr lang="en-US" altLang="zh-CN" dirty="0"/>
              <a:t>,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number_description</a:t>
            </a:r>
            <a:r>
              <a:rPr lang="en-US" altLang="zh-CN" dirty="0"/>
              <a:t>, </a:t>
            </a:r>
            <a:r>
              <a:rPr lang="en-US" altLang="zh-CN" dirty="0" err="1"/>
              <a:t>act_id</a:t>
            </a:r>
            <a:r>
              <a:rPr lang="en-US" altLang="zh-CN" dirty="0"/>
              <a:t>, </a:t>
            </a:r>
            <a:r>
              <a:rPr lang="en-US" altLang="zh-CN" dirty="0" err="1"/>
              <a:t>goods_min_act_price</a:t>
            </a:r>
            <a:r>
              <a:rPr lang="en-US" altLang="zh-CN" dirty="0"/>
              <a:t>, sort, </a:t>
            </a:r>
            <a:r>
              <a:rPr lang="en-US" altLang="zh-CN" dirty="0" err="1"/>
              <a:t>city_id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 where </a:t>
            </a:r>
            <a:r>
              <a:rPr lang="en-US" altLang="zh-CN" dirty="0" err="1"/>
              <a:t>is_del</a:t>
            </a:r>
            <a:r>
              <a:rPr lang="en-US" altLang="zh-CN" dirty="0"/>
              <a:t> = 0 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  and </a:t>
            </a:r>
            <a:r>
              <a:rPr lang="en-US" altLang="zh-CN" dirty="0" err="1"/>
              <a:t>act_id</a:t>
            </a:r>
            <a:r>
              <a:rPr lang="en-US" altLang="zh-CN" dirty="0"/>
              <a:t> = 464 </a:t>
            </a:r>
          </a:p>
          <a:p>
            <a:pPr marL="0" indent="0">
              <a:buNone/>
            </a:pPr>
            <a:r>
              <a:rPr lang="en-US" altLang="zh-CN" dirty="0"/>
              <a:t>            order by sort </a:t>
            </a:r>
            <a:r>
              <a:rPr lang="en-US" altLang="zh-CN" dirty="0" err="1"/>
              <a:t>desc</a:t>
            </a:r>
            <a:r>
              <a:rPr lang="en-US" altLang="zh-CN" dirty="0"/>
              <a:t>\G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0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多列索引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 </a:t>
            </a:r>
          </a:p>
          <a:p>
            <a:pPr marL="0" indent="0">
              <a:buNone/>
            </a:pPr>
            <a:r>
              <a:rPr lang="en-US" altLang="zh-CN" dirty="0"/>
              <a:t>           id: 1 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 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db_hd_group_goods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type: ref 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act_id_index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act_id_index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5 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rows: </a:t>
            </a:r>
            <a:r>
              <a:rPr lang="en-US" altLang="zh-CN" dirty="0">
                <a:solidFill>
                  <a:srgbClr val="FF0000"/>
                </a:solidFill>
              </a:rPr>
              <a:t>540422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Extra: Using where;</a:t>
            </a:r>
            <a:r>
              <a:rPr lang="en-US" altLang="zh-CN" dirty="0">
                <a:solidFill>
                  <a:srgbClr val="FF0000"/>
                </a:solidFill>
              </a:rPr>
              <a:t> Using </a:t>
            </a:r>
            <a:r>
              <a:rPr lang="en-US" altLang="zh-CN" dirty="0" err="1">
                <a:solidFill>
                  <a:srgbClr val="FF0000"/>
                </a:solidFill>
              </a:rPr>
              <a:t>filesort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2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提纲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 smtClean="0"/>
              <a:t>关于索引的一些东西</a:t>
            </a:r>
          </a:p>
          <a:p>
            <a:r>
              <a:rPr kumimoji="1" lang="zh-CN" altLang="en-US" sz="3200" dirty="0" smtClean="0"/>
              <a:t>优化案例</a:t>
            </a:r>
          </a:p>
          <a:p>
            <a:r>
              <a:rPr kumimoji="1" lang="en-US" altLang="zh-CN" sz="3200" dirty="0" smtClean="0"/>
              <a:t>dba</a:t>
            </a:r>
            <a:r>
              <a:rPr kumimoji="1" lang="zh-CN" altLang="en-US" sz="3200" dirty="0" smtClean="0"/>
              <a:t>和开发的工作交互</a:t>
            </a:r>
          </a:p>
        </p:txBody>
      </p:sp>
    </p:spTree>
    <p:extLst>
      <p:ext uri="{BB962C8B-B14F-4D97-AF65-F5344CB8AC3E}">
        <p14:creationId xmlns:p14="http://schemas.microsoft.com/office/powerpoint/2010/main" val="204201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添加索引后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 </a:t>
            </a:r>
          </a:p>
          <a:p>
            <a:pPr marL="0" indent="0">
              <a:buNone/>
            </a:pPr>
            <a:r>
              <a:rPr lang="en-US" altLang="zh-CN" dirty="0"/>
              <a:t>           id: 1 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 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db_hd_group_goods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type: ref 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act_id_index,act_id_city_id_sort,idx_act_id_sort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idx_act_id_sort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5 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rows: 505514 </a:t>
            </a:r>
          </a:p>
          <a:p>
            <a:pPr marL="0" indent="0">
              <a:buNone/>
            </a:pPr>
            <a:r>
              <a:rPr lang="en-US" altLang="zh-CN" dirty="0"/>
              <a:t>        Extra: Using where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为什么不建在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act_id,is_del,sort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上的索引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root@localhost:qa_autoparts</a:t>
            </a:r>
            <a:r>
              <a:rPr lang="en-US" altLang="zh-CN" dirty="0"/>
              <a:t> 09:32:29&gt;select (select count(*) 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 where </a:t>
            </a:r>
            <a:r>
              <a:rPr lang="en-US" altLang="zh-CN" dirty="0" err="1"/>
              <a:t>is_del</a:t>
            </a:r>
            <a:r>
              <a:rPr lang="en-US" altLang="zh-CN" dirty="0"/>
              <a:t>=0)/(select count(*) 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); </a:t>
            </a:r>
          </a:p>
          <a:p>
            <a:pPr marL="0" indent="0">
              <a:buNone/>
            </a:pPr>
            <a:r>
              <a:rPr lang="en-US" altLang="zh-CN" dirty="0"/>
              <a:t>+--------------------------------------------------------------------------------------------------+ </a:t>
            </a:r>
          </a:p>
          <a:p>
            <a:pPr marL="0" indent="0">
              <a:buNone/>
            </a:pPr>
            <a:r>
              <a:rPr lang="en-US" altLang="zh-CN" dirty="0"/>
              <a:t>| (select count(*) 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 where </a:t>
            </a:r>
            <a:r>
              <a:rPr lang="en-US" altLang="zh-CN" dirty="0" err="1"/>
              <a:t>is_del</a:t>
            </a:r>
            <a:r>
              <a:rPr lang="en-US" altLang="zh-CN" dirty="0"/>
              <a:t>=0)/(select count(*) 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) | </a:t>
            </a:r>
          </a:p>
          <a:p>
            <a:pPr marL="0" indent="0">
              <a:buNone/>
            </a:pPr>
            <a:r>
              <a:rPr lang="en-US" altLang="zh-CN" dirty="0"/>
              <a:t>+--------------------------------------------------------------------------------------------------+ </a:t>
            </a:r>
          </a:p>
          <a:p>
            <a:pPr marL="0" indent="0">
              <a:buNone/>
            </a:pPr>
            <a:r>
              <a:rPr lang="en-US" altLang="zh-CN" dirty="0"/>
              <a:t>|                                                                                           0.9621 | </a:t>
            </a:r>
          </a:p>
          <a:p>
            <a:pPr marL="0" indent="0">
              <a:buNone/>
            </a:pPr>
            <a:r>
              <a:rPr lang="en-US" altLang="zh-CN" dirty="0"/>
              <a:t>+--------------------------------------------------------------------------------------------------+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5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另外一个例子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province_id</a:t>
            </a:r>
            <a:r>
              <a:rPr kumimoji="1" lang="en-US" altLang="zh-CN" dirty="0" smtClean="0"/>
              <a:t>=xx and </a:t>
            </a:r>
            <a:r>
              <a:rPr kumimoji="1" lang="en-US" altLang="zh-CN" dirty="0" err="1" smtClean="0"/>
              <a:t>city_id</a:t>
            </a:r>
            <a:r>
              <a:rPr kumimoji="1" lang="en-US" altLang="zh-CN" dirty="0" smtClean="0"/>
              <a:t>=xx and </a:t>
            </a:r>
            <a:r>
              <a:rPr kumimoji="1" lang="en-US" altLang="zh-CN" dirty="0" err="1" smtClean="0"/>
              <a:t>district_id</a:t>
            </a:r>
            <a:r>
              <a:rPr kumimoji="1" lang="en-US" altLang="zh-CN" dirty="0" smtClean="0"/>
              <a:t>=xx and </a:t>
            </a:r>
            <a:r>
              <a:rPr kumimoji="1" lang="en-US" altLang="zh-CN" dirty="0" err="1" smtClean="0"/>
              <a:t>warehouse_id</a:t>
            </a:r>
            <a:r>
              <a:rPr kumimoji="1" lang="en-US" altLang="zh-CN" dirty="0" smtClean="0"/>
              <a:t> in (</a:t>
            </a:r>
            <a:r>
              <a:rPr kumimoji="1" lang="en-US" altLang="zh-CN" dirty="0" err="1" smtClean="0"/>
              <a:t>x,x,x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 smtClean="0"/>
              <a:t>Index (</a:t>
            </a:r>
            <a:r>
              <a:rPr kumimoji="1" lang="en-US" altLang="zh-CN" dirty="0" err="1" smtClean="0"/>
              <a:t>district_id,warehouse_id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99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关于代码生成的</a:t>
            </a:r>
            <a:r>
              <a:rPr kumimoji="1" lang="en-US" altLang="zh-CN" dirty="0" err="1" smtClean="0"/>
              <a:t>sql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需要密切关注</a:t>
            </a:r>
          </a:p>
          <a:p>
            <a:endParaRPr kumimoji="1" lang="zh-CN" altLang="en-US" dirty="0" smtClean="0"/>
          </a:p>
          <a:p>
            <a:r>
              <a:rPr kumimoji="1" lang="en-US" altLang="zh-CN" dirty="0" err="1" smtClean="0"/>
              <a:t>Looooooooooooooong</a:t>
            </a:r>
            <a:r>
              <a:rPr kumimoji="1" lang="en-US" altLang="zh-CN" dirty="0" smtClean="0"/>
              <a:t> query text</a:t>
            </a:r>
          </a:p>
          <a:p>
            <a:r>
              <a:rPr kumimoji="1" lang="en-US" altLang="zh-CN" dirty="0" smtClean="0"/>
              <a:t>Unnecessary op</a:t>
            </a:r>
          </a:p>
          <a:p>
            <a:r>
              <a:rPr kumimoji="1" lang="en-US" altLang="zh-CN" dirty="0" smtClean="0"/>
              <a:t>Huge impact to DB performance</a:t>
            </a:r>
          </a:p>
          <a:p>
            <a:r>
              <a:rPr kumimoji="1" lang="en-US" altLang="zh-CN" dirty="0" smtClean="0"/>
              <a:t>Security problem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Horrible </a:t>
            </a:r>
            <a:r>
              <a:rPr lang="en-US" altLang="zh-CN" dirty="0"/>
              <a:t>SQL !!!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# </a:t>
            </a:r>
            <a:r>
              <a:rPr lang="en-US" altLang="zh-CN" dirty="0" err="1"/>
              <a:t>Query_time</a:t>
            </a:r>
            <a:r>
              <a:rPr lang="en-US" altLang="zh-CN" dirty="0"/>
              <a:t>: </a:t>
            </a:r>
            <a:r>
              <a:rPr lang="en-US" altLang="zh-CN" dirty="0">
                <a:solidFill>
                  <a:srgbClr val="FF0000"/>
                </a:solidFill>
              </a:rPr>
              <a:t>8.140658</a:t>
            </a:r>
            <a:r>
              <a:rPr lang="en-US" altLang="zh-CN" dirty="0"/>
              <a:t>  </a:t>
            </a:r>
            <a:r>
              <a:rPr lang="en-US" altLang="zh-CN" dirty="0" err="1"/>
              <a:t>Lock_time</a:t>
            </a:r>
            <a:r>
              <a:rPr lang="en-US" altLang="zh-CN" dirty="0"/>
              <a:t>: 0.201506 </a:t>
            </a:r>
            <a:r>
              <a:rPr lang="en-US" altLang="zh-CN" dirty="0" err="1"/>
              <a:t>Rows_sent</a:t>
            </a:r>
            <a:r>
              <a:rPr lang="en-US" altLang="zh-CN" dirty="0"/>
              <a:t>: 2072  </a:t>
            </a:r>
            <a:r>
              <a:rPr lang="en-US" altLang="zh-CN" dirty="0" err="1"/>
              <a:t>Rows_examined</a:t>
            </a:r>
            <a:r>
              <a:rPr lang="en-US" altLang="zh-CN" dirty="0"/>
              <a:t>: </a:t>
            </a:r>
            <a:r>
              <a:rPr lang="en-US" altLang="zh-CN" dirty="0" smtClean="0">
                <a:solidFill>
                  <a:srgbClr val="FF0000"/>
                </a:solidFill>
              </a:rPr>
              <a:t>2237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</a:p>
          <a:p>
            <a:pPr marL="0" indent="0">
              <a:buNone/>
            </a:pPr>
            <a:r>
              <a:rPr lang="en-US" altLang="zh-CN" dirty="0" smtClean="0"/>
              <a:t>      ………..</a:t>
            </a:r>
            <a:r>
              <a:rPr lang="en-US" altLang="zh-CN" dirty="0"/>
              <a:t>       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        FROM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 err="1"/>
              <a:t>db_wish_list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 WHERE (</a:t>
            </a:r>
            <a:r>
              <a:rPr lang="en-US" altLang="zh-CN" dirty="0" err="1"/>
              <a:t>city_id</a:t>
            </a:r>
            <a:r>
              <a:rPr lang="en-US" altLang="zh-CN" dirty="0"/>
              <a:t>=221 AND series=168) </a:t>
            </a:r>
          </a:p>
          <a:p>
            <a:pPr marL="0" indent="0">
              <a:buNone/>
            </a:pPr>
            <a:r>
              <a:rPr lang="en-US" altLang="zh-CN" dirty="0"/>
              <a:t>            OR </a:t>
            </a:r>
            <a:r>
              <a:rPr lang="en-US" altLang="zh-CN" dirty="0" smtClean="0"/>
              <a:t>  ……..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24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修改之后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负载   </a:t>
            </a:r>
          </a:p>
          <a:p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400%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150%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 </a:t>
            </a:r>
            <a:r>
              <a:rPr kumimoji="1" lang="zh-CN" altLang="en-US" dirty="0" smtClean="0"/>
              <a:t>日志大小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/>
              <a:t>F</a:t>
            </a:r>
            <a:r>
              <a:rPr kumimoji="1" lang="en-US" altLang="zh-CN" dirty="0" smtClean="0"/>
              <a:t>rom  3.4 G  to  350M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83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代码冗余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device_location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 </a:t>
            </a:r>
            <a:r>
              <a:rPr lang="en-US" altLang="zh-CN" dirty="0"/>
              <a:t>id in 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(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select </a:t>
            </a:r>
            <a:r>
              <a:rPr lang="en-US" altLang="zh-CN" dirty="0"/>
              <a:t>max(id),* from </a:t>
            </a:r>
            <a:r>
              <a:rPr lang="en-US" altLang="zh-CN" dirty="0" err="1"/>
              <a:t>device_location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where </a:t>
            </a:r>
            <a:r>
              <a:rPr lang="en-US" altLang="zh-CN" dirty="0" err="1"/>
              <a:t>is_deleted</a:t>
            </a:r>
            <a:r>
              <a:rPr lang="en-US" altLang="zh-CN" dirty="0"/>
              <a:t> = 0 and </a:t>
            </a:r>
            <a:r>
              <a:rPr lang="en-US" altLang="zh-CN" dirty="0" err="1"/>
              <a:t>city_id</a:t>
            </a:r>
            <a:r>
              <a:rPr lang="en-US" altLang="zh-CN" dirty="0"/>
              <a:t> = </a:t>
            </a:r>
            <a:r>
              <a:rPr lang="en-US" altLang="zh-CN" dirty="0" smtClean="0"/>
              <a:t>383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gmt_create</a:t>
            </a:r>
            <a:r>
              <a:rPr lang="en-US" altLang="zh-CN" dirty="0"/>
              <a:t> is not null group by </a:t>
            </a:r>
            <a:r>
              <a:rPr lang="en-US" altLang="zh-CN" dirty="0" err="1" smtClean="0"/>
              <a:t>device_id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en-US" altLang="zh-CN" dirty="0" smtClean="0"/>
              <a:t>) 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62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代码冗余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  -&gt;         from </a:t>
            </a:r>
            <a:r>
              <a:rPr lang="en-US" altLang="zh-CN" dirty="0" err="1"/>
              <a:t>db_goods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-&gt; </a:t>
            </a:r>
          </a:p>
          <a:p>
            <a:pPr marL="0" indent="0">
              <a:buNone/>
            </a:pPr>
            <a:r>
              <a:rPr lang="en-US" altLang="zh-CN" dirty="0"/>
              <a:t>    -&gt;          WHERE </a:t>
            </a:r>
            <a:r>
              <a:rPr lang="en-US" altLang="zh-CN" dirty="0" err="1"/>
              <a:t>new_goods_sn</a:t>
            </a:r>
            <a:r>
              <a:rPr lang="en-US" altLang="zh-CN" dirty="0"/>
              <a:t> like </a:t>
            </a:r>
          </a:p>
          <a:p>
            <a:pPr marL="0" indent="0">
              <a:buNone/>
            </a:pPr>
            <a:r>
              <a:rPr lang="en-US" altLang="zh-CN" dirty="0"/>
              <a:t>    -&gt;                   </a:t>
            </a:r>
            <a:r>
              <a:rPr lang="en-US" altLang="zh-CN" dirty="0">
                <a:solidFill>
                  <a:srgbClr val="FF0000"/>
                </a:solidFill>
              </a:rPr>
              <a:t>  </a:t>
            </a:r>
            <a:r>
              <a:rPr lang="en-US" altLang="zh-CN" dirty="0" err="1">
                <a:solidFill>
                  <a:srgbClr val="FF0000"/>
                </a:solidFill>
              </a:rPr>
              <a:t>concat</a:t>
            </a:r>
            <a:r>
              <a:rPr lang="en-US" altLang="zh-CN" dirty="0">
                <a:solidFill>
                  <a:srgbClr val="FF0000"/>
                </a:solidFill>
              </a:rPr>
              <a:t>('%','1060300128','%')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-&gt;                 and </a:t>
            </a:r>
            <a:r>
              <a:rPr lang="en-US" altLang="zh-CN" dirty="0" err="1"/>
              <a:t>is_delete</a:t>
            </a:r>
            <a:r>
              <a:rPr lang="en-US" altLang="zh-CN" dirty="0"/>
              <a:t> = 0 and </a:t>
            </a:r>
            <a:r>
              <a:rPr lang="en-US" altLang="zh-CN" dirty="0" err="1"/>
              <a:t>seller_id</a:t>
            </a:r>
            <a:r>
              <a:rPr lang="en-US" altLang="zh-CN" dirty="0"/>
              <a:t> = 1 </a:t>
            </a:r>
          </a:p>
          <a:p>
            <a:pPr marL="0" indent="0">
              <a:buNone/>
            </a:pPr>
            <a:r>
              <a:rPr lang="en-US" altLang="zh-CN" dirty="0"/>
              <a:t>    -&gt; </a:t>
            </a:r>
          </a:p>
          <a:p>
            <a:pPr marL="0" indent="0">
              <a:buNone/>
            </a:pPr>
            <a:r>
              <a:rPr lang="en-US" altLang="zh-CN" dirty="0"/>
              <a:t>    -&gt;         limit 0,25;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31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sql</a:t>
            </a:r>
            <a:r>
              <a:rPr kumimoji="1" lang="zh-CN" altLang="en-US" dirty="0"/>
              <a:t>代码冗余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root@127.0.0.1:saint 11:38:13&gt; select count(</a:t>
            </a:r>
            <a:r>
              <a:rPr kumimoji="1" lang="en-US" altLang="zh-CN" dirty="0" err="1" smtClean="0"/>
              <a:t>tmp.id</a:t>
            </a:r>
            <a:r>
              <a:rPr kumimoji="1" lang="en-US" altLang="zh-CN" dirty="0" smtClean="0"/>
              <a:t>) as </a:t>
            </a:r>
            <a:r>
              <a:rPr kumimoji="1" lang="en-US" altLang="zh-CN" dirty="0" err="1" smtClean="0"/>
              <a:t>cnt</a:t>
            </a:r>
            <a:r>
              <a:rPr kumimoji="1" lang="en-US" altLang="zh-CN" dirty="0" smtClean="0"/>
              <a:t> from         (select distinct </a:t>
            </a:r>
            <a:r>
              <a:rPr kumimoji="1" lang="en-US" altLang="zh-CN" dirty="0" err="1" smtClean="0"/>
              <a:t>b.id</a:t>
            </a:r>
            <a:r>
              <a:rPr kumimoji="1" lang="en-US" altLang="zh-CN" dirty="0" smtClean="0"/>
              <a:t>         from </a:t>
            </a:r>
            <a:r>
              <a:rPr kumimoji="1" lang="en-US" altLang="zh-CN" dirty="0" err="1" smtClean="0"/>
              <a:t>erp_finance_request_bill</a:t>
            </a:r>
            <a:r>
              <a:rPr kumimoji="1" lang="en-US" altLang="zh-CN" dirty="0" smtClean="0"/>
              <a:t> b         left outer join </a:t>
            </a:r>
            <a:r>
              <a:rPr kumimoji="1" lang="en-US" altLang="zh-CN" dirty="0" err="1" smtClean="0"/>
              <a:t>erp_finance_request_bllentry</a:t>
            </a:r>
            <a:r>
              <a:rPr kumimoji="1" lang="en-US" altLang="zh-CN" dirty="0" smtClean="0"/>
              <a:t> e on </a:t>
            </a:r>
            <a:r>
              <a:rPr kumimoji="1" lang="en-US" altLang="zh-CN" dirty="0" err="1" smtClean="0"/>
              <a:t>e.frb_id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b.id</a:t>
            </a:r>
            <a:r>
              <a:rPr kumimoji="1" lang="en-US" altLang="zh-CN" dirty="0" smtClean="0"/>
              <a:t>           WHERE  </a:t>
            </a:r>
            <a:r>
              <a:rPr kumimoji="1" lang="en-US" altLang="zh-CN" dirty="0" err="1" smtClean="0"/>
              <a:t>b.gmt_create</a:t>
            </a:r>
            <a:r>
              <a:rPr kumimoji="1" lang="en-US" altLang="zh-CN" dirty="0" smtClean="0"/>
              <a:t> &lt;= ‘2015-10-08 23:59:59’          ) </a:t>
            </a:r>
            <a:r>
              <a:rPr kumimoji="1" lang="en-US" altLang="zh-CN" dirty="0" err="1" smtClean="0"/>
              <a:t>tmp</a:t>
            </a:r>
            <a:r>
              <a:rPr kumimoji="1" lang="en-US" altLang="zh-CN" dirty="0" smtClean="0"/>
              <a:t>\G</a:t>
            </a:r>
            <a:endParaRPr kumimoji="1" lang="zh-CN" altLang="en-US" dirty="0" smtClean="0"/>
          </a:p>
          <a:p>
            <a:pPr marL="0" indent="0">
              <a:buNone/>
            </a:pP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/>
              <a:t>root@127.0.0.1:saint 11:39:34&gt;select count(distinct(</a:t>
            </a:r>
            <a:r>
              <a:rPr kumimoji="1" lang="en-US" altLang="zh-CN" dirty="0" err="1" smtClean="0"/>
              <a:t>b.id</a:t>
            </a:r>
            <a:r>
              <a:rPr kumimoji="1" lang="en-US" altLang="zh-CN" dirty="0" smtClean="0"/>
              <a:t>))        from </a:t>
            </a:r>
            <a:r>
              <a:rPr kumimoji="1" lang="en-US" altLang="zh-CN" dirty="0" err="1" smtClean="0"/>
              <a:t>erp_finance_request_bill</a:t>
            </a:r>
            <a:r>
              <a:rPr kumimoji="1" lang="en-US" altLang="zh-CN" dirty="0" smtClean="0"/>
              <a:t> b         left outer join </a:t>
            </a:r>
            <a:r>
              <a:rPr kumimoji="1" lang="en-US" altLang="zh-CN" dirty="0" err="1" smtClean="0"/>
              <a:t>erp_finance_request_bill_entry</a:t>
            </a:r>
            <a:r>
              <a:rPr kumimoji="1" lang="en-US" altLang="zh-CN" dirty="0" smtClean="0"/>
              <a:t> e on </a:t>
            </a:r>
            <a:r>
              <a:rPr kumimoji="1" lang="en-US" altLang="zh-CN" dirty="0" err="1" smtClean="0"/>
              <a:t>e.frb_id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b.id</a:t>
            </a:r>
            <a:r>
              <a:rPr kumimoji="1" lang="en-US" altLang="zh-CN" dirty="0" smtClean="0"/>
              <a:t>           WHERE  </a:t>
            </a:r>
            <a:r>
              <a:rPr kumimoji="1" lang="en-US" altLang="zh-CN" dirty="0" err="1" smtClean="0"/>
              <a:t>b.gmt_create</a:t>
            </a:r>
            <a:r>
              <a:rPr kumimoji="1" lang="en-US" altLang="zh-CN" dirty="0" smtClean="0"/>
              <a:t> &lt;= '2015-10-08 23:59:59'         \G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197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关联子查询的效率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好处</a:t>
            </a:r>
          </a:p>
          <a:p>
            <a:r>
              <a:rPr kumimoji="1" lang="en-US" altLang="zh-CN" dirty="0" smtClean="0"/>
              <a:t>Good logical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坏处</a:t>
            </a:r>
          </a:p>
          <a:p>
            <a:r>
              <a:rPr kumimoji="1" lang="en-US" altLang="zh-CN" dirty="0" smtClean="0"/>
              <a:t>Performance impact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23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对于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的错误认识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没有索引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index</a:t>
            </a:r>
            <a:r>
              <a:rPr kumimoji="1" lang="zh-CN" altLang="en-US" dirty="0"/>
              <a:t>能提升性能，所以在每个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使用到的列上都添加索引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02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关联子查询的效率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root@127.0.0.1:ol_autoparts 11:34:12&gt;explain select          </a:t>
            </a:r>
            <a:r>
              <a:rPr lang="en-US" altLang="zh-CN" dirty="0" err="1"/>
              <a:t>group_id</a:t>
            </a:r>
            <a:r>
              <a:rPr lang="en-US" altLang="zh-CN" dirty="0"/>
              <a:t>, </a:t>
            </a:r>
            <a:r>
              <a:rPr lang="en-US" altLang="zh-CN" dirty="0" err="1"/>
              <a:t>act_id</a:t>
            </a:r>
            <a:r>
              <a:rPr lang="en-US" altLang="zh-CN" dirty="0"/>
              <a:t>, </a:t>
            </a:r>
            <a:r>
              <a:rPr lang="en-US" altLang="zh-CN" dirty="0" err="1"/>
              <a:t>parent_id</a:t>
            </a:r>
            <a:r>
              <a:rPr lang="en-US" altLang="zh-CN" dirty="0"/>
              <a:t>, </a:t>
            </a:r>
            <a:r>
              <a:rPr lang="en-US" altLang="zh-CN" dirty="0" err="1"/>
              <a:t>city_id</a:t>
            </a:r>
            <a:r>
              <a:rPr lang="en-US" altLang="zh-CN" dirty="0"/>
              <a:t>, </a:t>
            </a:r>
            <a:r>
              <a:rPr lang="en-US" altLang="zh-CN" dirty="0" err="1"/>
              <a:t>group_name</a:t>
            </a:r>
            <a:r>
              <a:rPr lang="en-US" altLang="zh-CN" dirty="0"/>
              <a:t>, </a:t>
            </a:r>
            <a:r>
              <a:rPr lang="en-US" altLang="zh-CN" dirty="0" err="1"/>
              <a:t>group_price</a:t>
            </a:r>
            <a:r>
              <a:rPr lang="en-US" altLang="zh-CN" dirty="0"/>
              <a:t>, discount,         sort, </a:t>
            </a:r>
            <a:r>
              <a:rPr lang="en-US" altLang="zh-CN" dirty="0" err="1"/>
              <a:t>is_del</a:t>
            </a:r>
            <a:r>
              <a:rPr lang="en-US" altLang="zh-CN" dirty="0"/>
              <a:t>,         </a:t>
            </a:r>
            <a:r>
              <a:rPr lang="en-US" altLang="zh-CN" dirty="0" err="1"/>
              <a:t>created_time</a:t>
            </a:r>
            <a:r>
              <a:rPr lang="en-US" altLang="zh-CN" dirty="0"/>
              <a:t>, </a:t>
            </a:r>
            <a:r>
              <a:rPr lang="en-US" altLang="zh-CN" dirty="0" err="1"/>
              <a:t>updated_time</a:t>
            </a:r>
            <a:r>
              <a:rPr lang="en-US" altLang="zh-CN" dirty="0"/>
              <a:t>, </a:t>
            </a:r>
            <a:r>
              <a:rPr lang="en-US" altLang="zh-CN" dirty="0" err="1"/>
              <a:t>ori_group_price</a:t>
            </a:r>
            <a:r>
              <a:rPr lang="en-US" altLang="zh-CN" dirty="0"/>
              <a:t>,         </a:t>
            </a:r>
            <a:r>
              <a:rPr lang="en-US" altLang="zh-CN" dirty="0" err="1"/>
              <a:t>status,tag_id,group_num_max,group_num_min</a:t>
            </a:r>
            <a:r>
              <a:rPr lang="en-US" altLang="zh-CN" dirty="0"/>
              <a:t>, </a:t>
            </a:r>
            <a:r>
              <a:rPr lang="en-US" altLang="zh-CN" dirty="0" err="1"/>
              <a:t>change_from_id</a:t>
            </a:r>
            <a:r>
              <a:rPr lang="en-US" altLang="zh-CN" dirty="0"/>
              <a:t>, </a:t>
            </a:r>
            <a:r>
              <a:rPr lang="en-US" altLang="zh-CN" dirty="0" err="1"/>
              <a:t>is_homepage_show</a:t>
            </a:r>
            <a:r>
              <a:rPr lang="en-US" altLang="zh-CN" dirty="0"/>
              <a:t>, </a:t>
            </a:r>
            <a:r>
              <a:rPr lang="en-US" altLang="zh-CN" dirty="0" err="1"/>
              <a:t>retail_price</a:t>
            </a:r>
            <a:r>
              <a:rPr lang="en-US" altLang="zh-CN" dirty="0"/>
              <a:t>,         </a:t>
            </a:r>
            <a:r>
              <a:rPr lang="en-US" altLang="zh-CN" dirty="0" err="1"/>
              <a:t>is_stock_limit</a:t>
            </a:r>
            <a:r>
              <a:rPr lang="en-US" altLang="zh-CN" dirty="0"/>
              <a:t>, </a:t>
            </a:r>
            <a:r>
              <a:rPr lang="en-US" altLang="zh-CN" dirty="0" err="1"/>
              <a:t>virtual_stock</a:t>
            </a:r>
            <a:r>
              <a:rPr lang="en-US" altLang="zh-CN" dirty="0"/>
              <a:t>, </a:t>
            </a:r>
            <a:r>
              <a:rPr lang="en-US" altLang="zh-CN" dirty="0" err="1"/>
              <a:t>buy_limit_type</a:t>
            </a:r>
            <a:r>
              <a:rPr lang="en-US" altLang="zh-CN" dirty="0"/>
              <a:t>, sign, </a:t>
            </a:r>
            <a:r>
              <a:rPr lang="en-US" altLang="zh-CN" dirty="0" err="1"/>
              <a:t>extra_describe</a:t>
            </a:r>
            <a:r>
              <a:rPr lang="en-US" altLang="zh-CN" dirty="0"/>
              <a:t>          from </a:t>
            </a:r>
            <a:r>
              <a:rPr lang="en-US" altLang="zh-CN" dirty="0" err="1"/>
              <a:t>db_hd_group</a:t>
            </a:r>
            <a:r>
              <a:rPr lang="en-US" altLang="zh-CN" dirty="0"/>
              <a:t>         where         </a:t>
            </a:r>
            <a:r>
              <a:rPr lang="en-US" altLang="zh-CN" dirty="0" err="1"/>
              <a:t>city_id</a:t>
            </a:r>
            <a:r>
              <a:rPr lang="en-US" altLang="zh-CN" dirty="0"/>
              <a:t> = 180         and </a:t>
            </a:r>
            <a:r>
              <a:rPr lang="en-US" altLang="zh-CN" dirty="0" err="1"/>
              <a:t>group_id</a:t>
            </a:r>
            <a:r>
              <a:rPr lang="en-US" altLang="zh-CN" dirty="0"/>
              <a:t> in (select </a:t>
            </a:r>
            <a:r>
              <a:rPr lang="en-US" altLang="zh-CN" dirty="0" err="1"/>
              <a:t>group_id</a:t>
            </a:r>
            <a:r>
              <a:rPr lang="en-US" altLang="zh-CN" dirty="0"/>
              <a:t> 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 WHERE </a:t>
            </a:r>
            <a:r>
              <a:rPr lang="en-US" altLang="zh-CN" dirty="0" err="1"/>
              <a:t>goods_id</a:t>
            </a:r>
            <a:r>
              <a:rPr lang="en-US" altLang="zh-CN" dirty="0"/>
              <a:t> = 19919)         and </a:t>
            </a:r>
            <a:r>
              <a:rPr lang="en-US" altLang="zh-CN" dirty="0" err="1"/>
              <a:t>is_del</a:t>
            </a:r>
            <a:r>
              <a:rPr lang="en-US" altLang="zh-CN" dirty="0"/>
              <a:t> = 0 and status = 1;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+----+--------------------+-------------------+----------------+----------------------------+----------------+---------+-------+-------+-------------+ </a:t>
            </a:r>
          </a:p>
          <a:p>
            <a:pPr marL="0" indent="0">
              <a:buNone/>
            </a:pPr>
            <a:r>
              <a:rPr lang="en-US" altLang="zh-CN" dirty="0"/>
              <a:t>| id | </a:t>
            </a:r>
            <a:r>
              <a:rPr lang="en-US" altLang="zh-CN" dirty="0" err="1"/>
              <a:t>select_type</a:t>
            </a:r>
            <a:r>
              <a:rPr lang="en-US" altLang="zh-CN" dirty="0"/>
              <a:t>        | table             | type           | </a:t>
            </a:r>
            <a:r>
              <a:rPr lang="en-US" altLang="zh-CN" dirty="0" err="1"/>
              <a:t>possible_keys</a:t>
            </a:r>
            <a:r>
              <a:rPr lang="en-US" altLang="zh-CN" dirty="0"/>
              <a:t>              | key            | </a:t>
            </a:r>
            <a:r>
              <a:rPr lang="en-US" altLang="zh-CN" dirty="0" err="1"/>
              <a:t>key_len</a:t>
            </a:r>
            <a:r>
              <a:rPr lang="en-US" altLang="zh-CN" dirty="0"/>
              <a:t> | ref   | rows  | Extra       | </a:t>
            </a:r>
          </a:p>
          <a:p>
            <a:pPr marL="0" indent="0">
              <a:buNone/>
            </a:pPr>
            <a:r>
              <a:rPr lang="en-US" altLang="zh-CN" dirty="0"/>
              <a:t>+----+--------------------+-------------------+----------------+----------------------------+----------------+---------+-------+-------+-------------+ </a:t>
            </a:r>
          </a:p>
          <a:p>
            <a:pPr marL="0" indent="0">
              <a:buNone/>
            </a:pPr>
            <a:r>
              <a:rPr lang="en-US" altLang="zh-CN" dirty="0"/>
              <a:t>|  1 | PRIMARY            | </a:t>
            </a:r>
            <a:r>
              <a:rPr lang="en-US" altLang="zh-CN" dirty="0" err="1"/>
              <a:t>db_hd_group</a:t>
            </a:r>
            <a:r>
              <a:rPr lang="en-US" altLang="zh-CN" dirty="0"/>
              <a:t>       | ref            | </a:t>
            </a:r>
            <a:r>
              <a:rPr lang="en-US" altLang="zh-CN" dirty="0" err="1"/>
              <a:t>city_id_index</a:t>
            </a:r>
            <a:r>
              <a:rPr lang="en-US" altLang="zh-CN" dirty="0"/>
              <a:t>              | </a:t>
            </a:r>
            <a:r>
              <a:rPr lang="en-US" altLang="zh-CN" dirty="0" err="1"/>
              <a:t>city_id_index</a:t>
            </a:r>
            <a:r>
              <a:rPr lang="en-US" altLang="zh-CN" dirty="0"/>
              <a:t>  | 5       | </a:t>
            </a:r>
            <a:r>
              <a:rPr lang="en-US" altLang="zh-CN" dirty="0" err="1"/>
              <a:t>const</a:t>
            </a:r>
            <a:r>
              <a:rPr lang="en-US" altLang="zh-CN" dirty="0"/>
              <a:t> | 43174 | Using where | </a:t>
            </a:r>
          </a:p>
          <a:p>
            <a:pPr marL="0" indent="0">
              <a:buNone/>
            </a:pPr>
            <a:r>
              <a:rPr lang="en-US" altLang="zh-CN" dirty="0"/>
              <a:t>|  2 | </a:t>
            </a:r>
            <a:r>
              <a:rPr lang="en-US" altLang="zh-CN" dirty="0">
                <a:solidFill>
                  <a:srgbClr val="FF0000"/>
                </a:solidFill>
              </a:rPr>
              <a:t>DEPENDENT SUBQUERY</a:t>
            </a:r>
            <a:r>
              <a:rPr lang="en-US" altLang="zh-CN" dirty="0"/>
              <a:t> | </a:t>
            </a:r>
            <a:r>
              <a:rPr lang="en-US" altLang="zh-CN" dirty="0" err="1"/>
              <a:t>db_hd_group_goods</a:t>
            </a:r>
            <a:r>
              <a:rPr lang="en-US" altLang="zh-CN" dirty="0"/>
              <a:t> | </a:t>
            </a:r>
            <a:r>
              <a:rPr lang="en-US" altLang="zh-CN" dirty="0" err="1"/>
              <a:t>index_subquery</a:t>
            </a:r>
            <a:r>
              <a:rPr lang="en-US" altLang="zh-CN" dirty="0"/>
              <a:t> | </a:t>
            </a:r>
            <a:r>
              <a:rPr lang="en-US" altLang="zh-CN" dirty="0" err="1"/>
              <a:t>group_id_index,idx_goodsid</a:t>
            </a:r>
            <a:r>
              <a:rPr lang="en-US" altLang="zh-CN" dirty="0"/>
              <a:t> | </a:t>
            </a:r>
            <a:r>
              <a:rPr lang="en-US" altLang="zh-CN" dirty="0" err="1"/>
              <a:t>group_id_index</a:t>
            </a:r>
            <a:r>
              <a:rPr lang="en-US" altLang="zh-CN" dirty="0"/>
              <a:t> | 5       | </a:t>
            </a:r>
            <a:r>
              <a:rPr lang="en-US" altLang="zh-CN" dirty="0" err="1"/>
              <a:t>func</a:t>
            </a:r>
            <a:r>
              <a:rPr lang="en-US" altLang="zh-CN" dirty="0"/>
              <a:t>  |     1 | Using where | </a:t>
            </a:r>
          </a:p>
          <a:p>
            <a:pPr marL="0" indent="0">
              <a:buNone/>
            </a:pPr>
            <a:r>
              <a:rPr lang="en-US" altLang="zh-CN" dirty="0"/>
              <a:t>+----+--------------------+-------------------+----------------+----------------------------+----------------+---------+-------+-------+-------------+ </a:t>
            </a:r>
          </a:p>
          <a:p>
            <a:pPr marL="0" indent="0">
              <a:buNone/>
            </a:pPr>
            <a:r>
              <a:rPr lang="en-US" altLang="zh-CN" dirty="0"/>
              <a:t>2 rows in set (0.00 sec)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9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修改后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+----+-------------+-------+--------+----------------------------+-------------+---------+-------------------------+------+-------------+ </a:t>
            </a:r>
          </a:p>
          <a:p>
            <a:pPr marL="0" indent="0">
              <a:buNone/>
            </a:pPr>
            <a:r>
              <a:rPr lang="en-US" altLang="zh-CN" dirty="0"/>
              <a:t>| id | </a:t>
            </a:r>
            <a:r>
              <a:rPr lang="en-US" altLang="zh-CN" dirty="0" err="1"/>
              <a:t>select_type</a:t>
            </a:r>
            <a:r>
              <a:rPr lang="en-US" altLang="zh-CN" dirty="0"/>
              <a:t> | table | type   | </a:t>
            </a:r>
            <a:r>
              <a:rPr lang="en-US" altLang="zh-CN" dirty="0" err="1"/>
              <a:t>possible_keys</a:t>
            </a:r>
            <a:r>
              <a:rPr lang="en-US" altLang="zh-CN" dirty="0"/>
              <a:t>              | key         | </a:t>
            </a:r>
            <a:r>
              <a:rPr lang="en-US" altLang="zh-CN" dirty="0" err="1"/>
              <a:t>key_len</a:t>
            </a:r>
            <a:r>
              <a:rPr lang="en-US" altLang="zh-CN" dirty="0"/>
              <a:t> | ref                     | rows | Extra       | </a:t>
            </a:r>
          </a:p>
          <a:p>
            <a:pPr marL="0" indent="0">
              <a:buNone/>
            </a:pPr>
            <a:r>
              <a:rPr lang="en-US" altLang="zh-CN" dirty="0"/>
              <a:t>+----+-------------+-------+--------+----------------------------+-------------+---------+-------------------------+------+-------------+ </a:t>
            </a:r>
          </a:p>
          <a:p>
            <a:pPr marL="0" indent="0">
              <a:buNone/>
            </a:pPr>
            <a:r>
              <a:rPr lang="en-US" altLang="zh-CN" dirty="0"/>
              <a:t>|  1 | SIMPLE      | b     | ref    | </a:t>
            </a:r>
            <a:r>
              <a:rPr lang="en-US" altLang="zh-CN" dirty="0" err="1"/>
              <a:t>group_id_index,idx_goodsid</a:t>
            </a:r>
            <a:r>
              <a:rPr lang="en-US" altLang="zh-CN" dirty="0"/>
              <a:t> | </a:t>
            </a:r>
            <a:r>
              <a:rPr lang="en-US" altLang="zh-CN" dirty="0" err="1"/>
              <a:t>idx_goodsid</a:t>
            </a:r>
            <a:r>
              <a:rPr lang="en-US" altLang="zh-CN" dirty="0"/>
              <a:t> | 4       | </a:t>
            </a:r>
            <a:r>
              <a:rPr lang="en-US" altLang="zh-CN" dirty="0" err="1"/>
              <a:t>const</a:t>
            </a:r>
            <a:r>
              <a:rPr lang="en-US" altLang="zh-CN" dirty="0"/>
              <a:t>                   | 3924 |             | </a:t>
            </a:r>
          </a:p>
          <a:p>
            <a:pPr marL="0" indent="0">
              <a:buNone/>
            </a:pPr>
            <a:r>
              <a:rPr lang="en-US" altLang="zh-CN" dirty="0"/>
              <a:t>|  1 | SIMPLE      | a     | </a:t>
            </a:r>
            <a:r>
              <a:rPr lang="en-US" altLang="zh-CN" dirty="0" err="1"/>
              <a:t>eq_ref</a:t>
            </a:r>
            <a:r>
              <a:rPr lang="en-US" altLang="zh-CN" dirty="0"/>
              <a:t> | </a:t>
            </a:r>
            <a:r>
              <a:rPr lang="en-US" altLang="zh-CN" dirty="0" err="1"/>
              <a:t>PRIMARY,city_id_index</a:t>
            </a:r>
            <a:r>
              <a:rPr lang="en-US" altLang="zh-CN" dirty="0"/>
              <a:t>      | PRIMARY     | 4       | </a:t>
            </a:r>
            <a:r>
              <a:rPr lang="en-US" altLang="zh-CN" dirty="0" err="1"/>
              <a:t>ol_autoparts.b.group_id</a:t>
            </a:r>
            <a:r>
              <a:rPr lang="en-US" altLang="zh-CN" dirty="0"/>
              <a:t> |    1 | Using where | </a:t>
            </a:r>
          </a:p>
          <a:p>
            <a:pPr marL="0" indent="0">
              <a:buNone/>
            </a:pPr>
            <a:r>
              <a:rPr lang="en-US" altLang="zh-CN" dirty="0"/>
              <a:t>+----+-------------+-------+--------+----------------------------+-------------+---------+-------------------------+------+-------------+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性能对比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关联子查询执行时间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pl-PL" altLang="zh-CN" dirty="0" smtClean="0"/>
              <a:t>.0</a:t>
            </a:r>
            <a:r>
              <a:rPr lang="en-US" altLang="zh-CN" dirty="0" smtClean="0"/>
              <a:t>3</a:t>
            </a:r>
            <a:r>
              <a:rPr lang="pl-PL" altLang="zh-CN" dirty="0"/>
              <a:t> </a:t>
            </a:r>
            <a:r>
              <a:rPr lang="pl-PL" altLang="zh-CN" dirty="0" smtClean="0"/>
              <a:t>sec</a:t>
            </a:r>
            <a:endParaRPr lang="zh-CN" altLang="en-US" dirty="0" smtClean="0"/>
          </a:p>
          <a:p>
            <a:endParaRPr lang="zh-CN" altLang="en-US" dirty="0"/>
          </a:p>
          <a:p>
            <a:endParaRPr lang="pl-PL" altLang="zh-CN" dirty="0"/>
          </a:p>
          <a:p>
            <a:r>
              <a:rPr lang="zh-CN" altLang="pl-PL" dirty="0" smtClean="0"/>
              <a:t>内</a:t>
            </a:r>
            <a:r>
              <a:rPr lang="zh-CN" altLang="en-US" dirty="0" smtClean="0"/>
              <a:t>联执行时间</a:t>
            </a:r>
            <a:endParaRPr lang="zh-CN" altLang="pl-PL" dirty="0"/>
          </a:p>
          <a:p>
            <a:r>
              <a:rPr lang="pl-PL" altLang="zh-CN" dirty="0" smtClean="0"/>
              <a:t>0.</a:t>
            </a:r>
            <a:r>
              <a:rPr lang="en-US" altLang="zh-CN" dirty="0" smtClean="0"/>
              <a:t>00</a:t>
            </a:r>
            <a:r>
              <a:rPr lang="pl-PL" altLang="zh-CN" dirty="0"/>
              <a:t> </a:t>
            </a:r>
            <a:r>
              <a:rPr lang="pl-PL" altLang="zh-CN" dirty="0" smtClean="0"/>
              <a:t>sec </a:t>
            </a:r>
            <a:endParaRPr lang="pl-PL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580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执行顺序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创建</a:t>
            </a:r>
            <a:r>
              <a:rPr lang="en-US" altLang="zh-CN" dirty="0" err="1"/>
              <a:t>index_series_cityid</a:t>
            </a:r>
            <a:r>
              <a:rPr lang="zh-CN" altLang="en-US" dirty="0"/>
              <a:t>的索引</a:t>
            </a:r>
            <a:r>
              <a:rPr lang="en-US" altLang="zh-CN" dirty="0"/>
              <a:t>,</a:t>
            </a:r>
            <a:r>
              <a:rPr lang="en-US" altLang="zh-CN" dirty="0" err="1"/>
              <a:t>city_id</a:t>
            </a:r>
            <a:r>
              <a:rPr lang="zh-CN" altLang="en-US" dirty="0"/>
              <a:t>，</a:t>
            </a:r>
            <a:r>
              <a:rPr lang="en-US" altLang="zh-CN" dirty="0"/>
              <a:t>series</a:t>
            </a:r>
            <a:r>
              <a:rPr lang="zh-CN" altLang="en-US" dirty="0"/>
              <a:t>为必填值 </a:t>
            </a:r>
          </a:p>
          <a:p>
            <a:pPr marL="0" indent="0">
              <a:buNone/>
            </a:pPr>
            <a:r>
              <a:rPr lang="en-US" altLang="zh-CN" dirty="0"/>
              <a:t>create index </a:t>
            </a:r>
            <a:r>
              <a:rPr lang="en-US" altLang="zh-CN" dirty="0" err="1"/>
              <a:t>index_series_cityid</a:t>
            </a:r>
            <a:r>
              <a:rPr lang="en-US" altLang="zh-CN" dirty="0"/>
              <a:t> on </a:t>
            </a:r>
            <a:r>
              <a:rPr lang="en-US" altLang="zh-CN" dirty="0" err="1"/>
              <a:t>db_wish_list</a:t>
            </a:r>
            <a:r>
              <a:rPr lang="en-US" altLang="zh-CN" dirty="0"/>
              <a:t> (</a:t>
            </a:r>
            <a:r>
              <a:rPr lang="en-US" altLang="zh-CN" dirty="0" err="1"/>
              <a:t>city_id,series</a:t>
            </a:r>
            <a:r>
              <a:rPr lang="en-US" altLang="zh-CN" dirty="0"/>
              <a:t>) ; 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</a:t>
            </a:r>
            <a:r>
              <a:rPr lang="zh-CN" altLang="en-US" dirty="0"/>
              <a:t>创建</a:t>
            </a:r>
            <a:r>
              <a:rPr lang="en-US" altLang="zh-CN" dirty="0" err="1"/>
              <a:t>index_series_city_sellerid</a:t>
            </a:r>
            <a:r>
              <a:rPr lang="zh-CN" altLang="en-US" dirty="0"/>
              <a:t>的索引 ，</a:t>
            </a:r>
            <a:r>
              <a:rPr lang="en-US" altLang="zh-CN" dirty="0" err="1"/>
              <a:t>seller_id</a:t>
            </a:r>
            <a:r>
              <a:rPr lang="en-US" altLang="zh-CN" dirty="0"/>
              <a:t>, </a:t>
            </a:r>
            <a:r>
              <a:rPr lang="en-US" altLang="zh-CN" dirty="0" err="1"/>
              <a:t>city_id</a:t>
            </a:r>
            <a:r>
              <a:rPr lang="en-US" altLang="zh-CN" dirty="0"/>
              <a:t>, </a:t>
            </a:r>
            <a:r>
              <a:rPr lang="en-US" altLang="zh-CN" dirty="0" err="1"/>
              <a:t>car_category_id</a:t>
            </a:r>
            <a:r>
              <a:rPr lang="en-US" altLang="zh-CN" dirty="0"/>
              <a:t>, </a:t>
            </a:r>
            <a:r>
              <a:rPr lang="en-US" altLang="zh-CN" dirty="0" err="1"/>
              <a:t>is_deleted</a:t>
            </a:r>
            <a:r>
              <a:rPr lang="zh-CN" altLang="en-US" dirty="0"/>
              <a:t>为必填值 </a:t>
            </a:r>
          </a:p>
          <a:p>
            <a:pPr marL="0" indent="0">
              <a:buNone/>
            </a:pPr>
            <a:r>
              <a:rPr lang="en-US" altLang="zh-CN" dirty="0"/>
              <a:t>create index </a:t>
            </a:r>
            <a:r>
              <a:rPr lang="en-US" altLang="zh-CN" dirty="0" err="1"/>
              <a:t>index_series_city_sellerid</a:t>
            </a:r>
            <a:r>
              <a:rPr lang="en-US" altLang="zh-CN" dirty="0"/>
              <a:t> on </a:t>
            </a:r>
            <a:r>
              <a:rPr lang="en-US" altLang="zh-CN" dirty="0" err="1"/>
              <a:t>db_seller_brand_city</a:t>
            </a:r>
            <a:r>
              <a:rPr lang="en-US" altLang="zh-CN" dirty="0"/>
              <a:t> ( </a:t>
            </a:r>
            <a:r>
              <a:rPr lang="en-US" altLang="zh-CN" dirty="0" err="1"/>
              <a:t>seller_id</a:t>
            </a:r>
            <a:r>
              <a:rPr lang="en-US" altLang="zh-CN" dirty="0"/>
              <a:t>, </a:t>
            </a:r>
            <a:r>
              <a:rPr lang="en-US" altLang="zh-CN" dirty="0" err="1"/>
              <a:t>city_id</a:t>
            </a:r>
            <a:r>
              <a:rPr lang="en-US" altLang="zh-CN" dirty="0"/>
              <a:t>, </a:t>
            </a:r>
            <a:r>
              <a:rPr lang="en-US" altLang="zh-CN" dirty="0" err="1"/>
              <a:t>car_category_id</a:t>
            </a:r>
            <a:r>
              <a:rPr lang="en-US" altLang="zh-CN" dirty="0"/>
              <a:t>, </a:t>
            </a:r>
            <a:r>
              <a:rPr lang="en-US" altLang="zh-CN" dirty="0" err="1"/>
              <a:t>is_deleted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explain SELECT * FROM </a:t>
            </a:r>
            <a:r>
              <a:rPr lang="en-US" altLang="zh-CN" dirty="0" err="1"/>
              <a:t>db_wish_list</a:t>
            </a:r>
            <a:r>
              <a:rPr lang="en-US" altLang="zh-CN" dirty="0"/>
              <a:t> w, </a:t>
            </a:r>
            <a:r>
              <a:rPr lang="en-US" altLang="zh-CN" dirty="0" err="1"/>
              <a:t>db_seller_brand_city</a:t>
            </a:r>
            <a:r>
              <a:rPr lang="en-US" altLang="zh-CN" dirty="0"/>
              <a:t> </a:t>
            </a:r>
            <a:r>
              <a:rPr lang="en-US" altLang="zh-CN" dirty="0" err="1"/>
              <a:t>sbc</a:t>
            </a:r>
            <a:r>
              <a:rPr lang="en-US" altLang="zh-CN" dirty="0"/>
              <a:t> </a:t>
            </a:r>
          </a:p>
          <a:p>
            <a:pPr marL="0" indent="0">
              <a:buNone/>
            </a:pPr>
            <a:r>
              <a:rPr lang="en-US" altLang="zh-CN" dirty="0"/>
              <a:t>where </a:t>
            </a:r>
            <a:r>
              <a:rPr lang="en-US" altLang="zh-CN" dirty="0" err="1"/>
              <a:t>w.series</a:t>
            </a:r>
            <a:r>
              <a:rPr lang="en-US" altLang="zh-CN" dirty="0"/>
              <a:t>=</a:t>
            </a:r>
            <a:r>
              <a:rPr lang="en-US" altLang="zh-CN" dirty="0" err="1"/>
              <a:t>sbc</a:t>
            </a:r>
            <a:r>
              <a:rPr lang="en-US" altLang="zh-CN" dirty="0"/>
              <a:t>.`</a:t>
            </a:r>
            <a:r>
              <a:rPr lang="en-US" altLang="zh-CN" dirty="0" err="1"/>
              <a:t>car_category_id</a:t>
            </a:r>
            <a:r>
              <a:rPr lang="en-US" altLang="zh-CN" dirty="0"/>
              <a:t>` and w.`</a:t>
            </a:r>
            <a:r>
              <a:rPr lang="en-US" altLang="zh-CN" dirty="0" err="1"/>
              <a:t>city_id</a:t>
            </a:r>
            <a:r>
              <a:rPr lang="en-US" altLang="zh-CN" dirty="0"/>
              <a:t>`=</a:t>
            </a:r>
            <a:r>
              <a:rPr lang="en-US" altLang="zh-CN" dirty="0" err="1"/>
              <a:t>sbc</a:t>
            </a:r>
            <a:r>
              <a:rPr lang="en-US" altLang="zh-CN" dirty="0"/>
              <a:t>.`</a:t>
            </a:r>
            <a:r>
              <a:rPr lang="en-US" altLang="zh-CN" dirty="0" err="1"/>
              <a:t>city_id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r>
              <a:rPr lang="en-US" altLang="zh-CN" dirty="0"/>
              <a:t>    and </a:t>
            </a:r>
            <a:r>
              <a:rPr lang="en-US" altLang="zh-CN" dirty="0" err="1"/>
              <a:t>sbc.seller_id</a:t>
            </a:r>
            <a:r>
              <a:rPr lang="en-US" altLang="zh-CN" dirty="0"/>
              <a:t>=10024 and </a:t>
            </a:r>
            <a:r>
              <a:rPr lang="en-US" altLang="zh-CN" dirty="0" err="1"/>
              <a:t>sbc.is_deleted</a:t>
            </a:r>
            <a:r>
              <a:rPr lang="en-US" altLang="zh-CN" dirty="0"/>
              <a:t>='N' and </a:t>
            </a:r>
            <a:r>
              <a:rPr lang="en-US" altLang="zh-CN" dirty="0" err="1"/>
              <a:t>w.is_deleted</a:t>
            </a:r>
            <a:r>
              <a:rPr lang="en-US" altLang="zh-CN" dirty="0"/>
              <a:t>='N'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628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root@127.0.0.1:ol_autoparts </a:t>
            </a:r>
            <a:r>
              <a:rPr lang="en-US" altLang="zh-CN" dirty="0" smtClean="0"/>
              <a:t>05:39:53&gt;explain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 SELECT * FROM </a:t>
            </a:r>
            <a:r>
              <a:rPr lang="en-US" altLang="zh-CN" dirty="0" err="1"/>
              <a:t>db_wish_list</a:t>
            </a:r>
            <a:r>
              <a:rPr lang="en-US" altLang="zh-CN" dirty="0"/>
              <a:t> w, </a:t>
            </a:r>
            <a:r>
              <a:rPr lang="en-US" altLang="zh-CN" dirty="0" err="1"/>
              <a:t>db_seller_brand_city</a:t>
            </a:r>
            <a:r>
              <a:rPr lang="en-US" altLang="zh-CN" dirty="0"/>
              <a:t> </a:t>
            </a:r>
            <a:r>
              <a:rPr lang="en-US" altLang="zh-CN" dirty="0" err="1"/>
              <a:t>sbc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</a:t>
            </a:r>
            <a:r>
              <a:rPr lang="en-US" altLang="zh-CN" dirty="0" smtClean="0"/>
              <a:t>where</a:t>
            </a:r>
            <a:r>
              <a:rPr lang="en-US" altLang="zh-CN" dirty="0"/>
              <a:t> </a:t>
            </a:r>
            <a:r>
              <a:rPr lang="en-US" altLang="zh-CN" dirty="0" err="1"/>
              <a:t>w.series</a:t>
            </a:r>
            <a:r>
              <a:rPr lang="en-US" altLang="zh-CN" dirty="0"/>
              <a:t>=</a:t>
            </a:r>
            <a:r>
              <a:rPr lang="en-US" altLang="zh-CN" dirty="0" err="1"/>
              <a:t>sbc</a:t>
            </a:r>
            <a:r>
              <a:rPr lang="en-US" altLang="zh-CN" dirty="0"/>
              <a:t>.`</a:t>
            </a:r>
            <a:r>
              <a:rPr lang="en-US" altLang="zh-CN" dirty="0" err="1"/>
              <a:t>car_category_id</a:t>
            </a:r>
            <a:r>
              <a:rPr lang="en-US" altLang="zh-CN" dirty="0"/>
              <a:t>` and w.`</a:t>
            </a:r>
            <a:r>
              <a:rPr lang="en-US" altLang="zh-CN" dirty="0" err="1"/>
              <a:t>city_id</a:t>
            </a:r>
            <a:r>
              <a:rPr lang="en-US" altLang="zh-CN" dirty="0"/>
              <a:t>`=</a:t>
            </a:r>
            <a:r>
              <a:rPr lang="en-US" altLang="zh-CN" dirty="0" err="1"/>
              <a:t>sbc</a:t>
            </a:r>
            <a:r>
              <a:rPr lang="en-US" altLang="zh-CN" dirty="0"/>
              <a:t>.`</a:t>
            </a:r>
            <a:r>
              <a:rPr lang="en-US" altLang="zh-CN" dirty="0" err="1"/>
              <a:t>city_id</a:t>
            </a:r>
            <a:r>
              <a:rPr lang="en-US" altLang="zh-CN" dirty="0"/>
              <a:t>`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en-US" altLang="zh-CN" dirty="0"/>
              <a:t>   and </a:t>
            </a:r>
            <a:r>
              <a:rPr lang="en-US" altLang="zh-CN" dirty="0" err="1"/>
              <a:t>sbc.seller_id</a:t>
            </a:r>
            <a:r>
              <a:rPr lang="en-US" altLang="zh-CN" dirty="0"/>
              <a:t>=10024 and </a:t>
            </a:r>
            <a:r>
              <a:rPr lang="en-US" altLang="zh-CN" dirty="0" err="1"/>
              <a:t>sbc.is_deleted</a:t>
            </a:r>
            <a:r>
              <a:rPr lang="en-US" altLang="zh-CN" dirty="0"/>
              <a:t>='N' and </a:t>
            </a:r>
            <a:r>
              <a:rPr lang="en-US" altLang="zh-CN" dirty="0" err="1"/>
              <a:t>w.is_deleted</a:t>
            </a:r>
            <a:r>
              <a:rPr lang="en-US" altLang="zh-CN" dirty="0"/>
              <a:t>=</a:t>
            </a:r>
            <a:r>
              <a:rPr lang="en-US" altLang="zh-CN" dirty="0" smtClean="0"/>
              <a:t>'N’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26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sbc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type: ref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idx_sellerid_ccid_cityid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idx_sellerid_ccid_cityid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 5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const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rows: 825</a:t>
            </a:r>
          </a:p>
          <a:p>
            <a:pPr marL="0" indent="0">
              <a:buNone/>
            </a:pPr>
            <a:r>
              <a:rPr lang="en-US" altLang="zh-CN" dirty="0"/>
              <a:t>        Extra: Using where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7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2.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w</a:t>
            </a:r>
          </a:p>
          <a:p>
            <a:pPr marL="0" indent="0">
              <a:buNone/>
            </a:pPr>
            <a:r>
              <a:rPr lang="en-US" altLang="zh-CN" dirty="0"/>
              <a:t>         type: ref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idx_series_city_id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idx_series_city_id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10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ol_autoparts.sbc.car_category_id,ol_autoparts.sbc.city_id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rows: 1</a:t>
            </a:r>
          </a:p>
          <a:p>
            <a:pPr marL="0" indent="0">
              <a:buNone/>
            </a:pPr>
            <a:r>
              <a:rPr lang="en-US" altLang="zh-CN" dirty="0"/>
              <a:t>        Extra: Using where</a:t>
            </a:r>
          </a:p>
          <a:p>
            <a:pPr marL="0" indent="0">
              <a:buNone/>
            </a:pPr>
            <a:r>
              <a:rPr lang="en-US" altLang="zh-CN" dirty="0"/>
              <a:t>2 rows in set (0.00 sec)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1.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</a:t>
            </a:r>
            <a:r>
              <a:rPr lang="en-US" altLang="zh-CN" dirty="0" err="1"/>
              <a:t>sbc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type: ref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idx_sellerid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idx_sellerid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FF0000"/>
                </a:solidFill>
              </a:rPr>
              <a:t> 5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const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rows: 826</a:t>
            </a:r>
          </a:p>
          <a:p>
            <a:pPr marL="0" indent="0">
              <a:buNone/>
            </a:pPr>
            <a:r>
              <a:rPr lang="en-US" altLang="zh-CN" dirty="0"/>
              <a:t>        Extra: Using where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执行顺序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*************************** 2. row ***************************</a:t>
            </a:r>
          </a:p>
          <a:p>
            <a:pPr marL="0" indent="0">
              <a:buNone/>
            </a:pPr>
            <a:r>
              <a:rPr lang="en-US" altLang="zh-CN" dirty="0"/>
              <a:t>           id: 1</a:t>
            </a:r>
          </a:p>
          <a:p>
            <a:pPr marL="0" indent="0">
              <a:buNone/>
            </a:pPr>
            <a:r>
              <a:rPr lang="en-US" altLang="zh-CN" dirty="0"/>
              <a:t>  </a:t>
            </a:r>
            <a:r>
              <a:rPr lang="en-US" altLang="zh-CN" dirty="0" err="1"/>
              <a:t>select_type</a:t>
            </a:r>
            <a:r>
              <a:rPr lang="en-US" altLang="zh-CN" dirty="0"/>
              <a:t>: SIMPLE</a:t>
            </a:r>
          </a:p>
          <a:p>
            <a:pPr marL="0" indent="0">
              <a:buNone/>
            </a:pPr>
            <a:r>
              <a:rPr lang="en-US" altLang="zh-CN" dirty="0"/>
              <a:t>        table: w</a:t>
            </a:r>
          </a:p>
          <a:p>
            <a:pPr marL="0" indent="0">
              <a:buNone/>
            </a:pPr>
            <a:r>
              <a:rPr lang="en-US" altLang="zh-CN" dirty="0"/>
              <a:t>         type: ref</a:t>
            </a:r>
          </a:p>
          <a:p>
            <a:pPr marL="0" indent="0">
              <a:buNone/>
            </a:pPr>
            <a:r>
              <a:rPr lang="en-US" altLang="zh-CN" dirty="0" err="1"/>
              <a:t>possible_keys</a:t>
            </a:r>
            <a:r>
              <a:rPr lang="en-US" altLang="zh-CN" dirty="0"/>
              <a:t>: </a:t>
            </a:r>
            <a:r>
              <a:rPr lang="en-US" altLang="zh-CN" dirty="0" err="1"/>
              <a:t>idx_series_city_id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 key: </a:t>
            </a:r>
            <a:r>
              <a:rPr lang="en-US" altLang="zh-CN" dirty="0" err="1"/>
              <a:t>idx_series_city_id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</a:t>
            </a:r>
            <a:r>
              <a:rPr lang="en-US" altLang="zh-CN" dirty="0" err="1"/>
              <a:t>key_len</a:t>
            </a:r>
            <a:r>
              <a:rPr lang="en-US" altLang="zh-CN" dirty="0"/>
              <a:t>: 10</a:t>
            </a:r>
          </a:p>
          <a:p>
            <a:pPr marL="0" indent="0">
              <a:buNone/>
            </a:pPr>
            <a:r>
              <a:rPr lang="en-US" altLang="zh-CN" dirty="0"/>
              <a:t>          ref: </a:t>
            </a:r>
            <a:r>
              <a:rPr lang="en-US" altLang="zh-CN" dirty="0" err="1"/>
              <a:t>ol_autoparts.sbc.car_category_id,ol_autoparts.sbc.city_id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         rows: 1</a:t>
            </a:r>
          </a:p>
          <a:p>
            <a:pPr marL="0" indent="0">
              <a:buNone/>
            </a:pPr>
            <a:r>
              <a:rPr lang="en-US" altLang="zh-CN" dirty="0"/>
              <a:t>2 rows in set (0.01 sec)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事实上是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许多索引并不会被使用到，或者有冗余</a:t>
            </a:r>
          </a:p>
          <a:p>
            <a:r>
              <a:rPr kumimoji="1" lang="zh-CN" altLang="en-US" dirty="0" smtClean="0"/>
              <a:t>索引占用磁盘空间和内存</a:t>
            </a:r>
          </a:p>
          <a:p>
            <a:r>
              <a:rPr kumimoji="1" lang="zh-CN" altLang="en-US" dirty="0" smtClean="0"/>
              <a:t>索引在</a:t>
            </a:r>
            <a:r>
              <a:rPr kumimoji="1" lang="en-US" altLang="zh-CN" dirty="0" smtClean="0"/>
              <a:t>DML</a:t>
            </a:r>
            <a:r>
              <a:rPr kumimoji="1" lang="zh-CN" altLang="en-US" dirty="0" smtClean="0"/>
              <a:t>操作时会被修改</a:t>
            </a:r>
          </a:p>
          <a:p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操作时优化器会对于每条索引进行评估计算，索引越多优化器越疲惫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化繁为简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Select  </a:t>
            </a:r>
            <a:r>
              <a:rPr lang="en-US" altLang="zh-CN" dirty="0"/>
              <a:t>distinct </a:t>
            </a:r>
            <a:r>
              <a:rPr lang="en-US" altLang="zh-CN" dirty="0" err="1"/>
              <a:t>b.id</a:t>
            </a:r>
            <a:r>
              <a:rPr lang="en-US" altLang="zh-CN" dirty="0"/>
              <a:t>   from </a:t>
            </a:r>
            <a:r>
              <a:rPr lang="en-US" altLang="zh-CN" dirty="0" err="1"/>
              <a:t>saint_pvg_user_role_org</a:t>
            </a:r>
            <a:r>
              <a:rPr lang="en-US" altLang="zh-CN" dirty="0"/>
              <a:t> a   inner join  </a:t>
            </a:r>
            <a:r>
              <a:rPr lang="en-US" altLang="zh-CN" dirty="0" smtClean="0"/>
              <a:t> </a:t>
            </a:r>
            <a:r>
              <a:rPr lang="en-US" altLang="zh-CN" dirty="0"/>
              <a:t>( </a:t>
            </a:r>
          </a:p>
          <a:p>
            <a:pPr marL="0" indent="0">
              <a:buNone/>
            </a:pPr>
            <a:r>
              <a:rPr lang="en-US" altLang="zh-CN" dirty="0"/>
              <a:t>       SELECT </a:t>
            </a:r>
            <a:r>
              <a:rPr lang="en-US" altLang="zh-CN" dirty="0" smtClean="0"/>
              <a:t> </a:t>
            </a:r>
            <a:r>
              <a:rPr lang="en-US" altLang="zh-CN" dirty="0"/>
              <a:t>  </a:t>
            </a:r>
            <a:r>
              <a:rPr lang="en-US" altLang="zh-CN" dirty="0" err="1"/>
              <a:t>sc.creator</a:t>
            </a:r>
            <a:r>
              <a:rPr lang="en-US" altLang="zh-CN" dirty="0"/>
              <a:t>, </a:t>
            </a:r>
            <a:r>
              <a:rPr lang="en-US" altLang="zh-CN" dirty="0" err="1"/>
              <a:t>sc.id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FROM   </a:t>
            </a:r>
            <a:r>
              <a:rPr lang="en-US" altLang="zh-CN" dirty="0" err="1"/>
              <a:t>saint_customer</a:t>
            </a:r>
            <a:r>
              <a:rPr lang="en-US" altLang="zh-CN" dirty="0"/>
              <a:t> </a:t>
            </a:r>
            <a:r>
              <a:rPr lang="en-US" altLang="zh-CN" dirty="0" err="1"/>
              <a:t>sc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        WHERE (</a:t>
            </a:r>
            <a:r>
              <a:rPr lang="en-US" altLang="zh-CN" dirty="0" err="1"/>
              <a:t>sc.rating</a:t>
            </a:r>
            <a:r>
              <a:rPr lang="en-US" altLang="zh-CN" dirty="0"/>
              <a:t> NOT IN ('100</a:t>
            </a:r>
            <a:r>
              <a:rPr lang="zh-CN" altLang="en-US" dirty="0"/>
              <a:t>类：系统倒入</a:t>
            </a:r>
            <a:r>
              <a:rPr lang="en-US" altLang="zh-CN" dirty="0"/>
              <a:t>') OR </a:t>
            </a:r>
            <a:r>
              <a:rPr lang="en-US" altLang="zh-CN" dirty="0" err="1"/>
              <a:t>sc.rating</a:t>
            </a:r>
            <a:r>
              <a:rPr lang="en-US" altLang="zh-CN" dirty="0"/>
              <a:t> IS NULL) </a:t>
            </a:r>
          </a:p>
          <a:p>
            <a:pPr marL="0" indent="0">
              <a:buNone/>
            </a:pPr>
            <a:r>
              <a:rPr lang="en-US" altLang="zh-CN" dirty="0"/>
              <a:t>        AND </a:t>
            </a:r>
            <a:r>
              <a:rPr lang="en-US" altLang="zh-CN" dirty="0" err="1"/>
              <a:t>sc.is_deleted</a:t>
            </a:r>
            <a:r>
              <a:rPr lang="en-US" altLang="zh-CN" dirty="0"/>
              <a:t> = 'N' </a:t>
            </a:r>
          </a:p>
          <a:p>
            <a:pPr marL="0" indent="0">
              <a:buNone/>
            </a:pPr>
            <a:r>
              <a:rPr lang="en-US" altLang="zh-CN" dirty="0"/>
              <a:t>        AND DATE_FORMAT(</a:t>
            </a:r>
            <a:r>
              <a:rPr lang="en-US" altLang="zh-CN" dirty="0" err="1"/>
              <a:t>sc.gmt_create</a:t>
            </a:r>
            <a:r>
              <a:rPr lang="en-US" altLang="zh-CN" dirty="0"/>
              <a:t>, '%</a:t>
            </a:r>
            <a:r>
              <a:rPr lang="en-US" altLang="zh-CN" dirty="0" err="1"/>
              <a:t>Y%m%d</a:t>
            </a:r>
            <a:r>
              <a:rPr lang="en-US" altLang="zh-CN" dirty="0"/>
              <a:t>') = DATE_FORMAT(now(), '%</a:t>
            </a:r>
            <a:r>
              <a:rPr lang="en-US" altLang="zh-CN" dirty="0" err="1"/>
              <a:t>Y%m%d</a:t>
            </a:r>
            <a:r>
              <a:rPr lang="en-US" altLang="zh-CN" dirty="0"/>
              <a:t>')   ) b </a:t>
            </a:r>
          </a:p>
          <a:p>
            <a:pPr marL="0" indent="0">
              <a:buNone/>
            </a:pPr>
            <a:r>
              <a:rPr lang="en-US" altLang="zh-CN" dirty="0"/>
              <a:t>        on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a.user_id</a:t>
            </a:r>
            <a:r>
              <a:rPr lang="en-US" altLang="zh-CN" dirty="0">
                <a:solidFill>
                  <a:srgbClr val="FF0000"/>
                </a:solidFill>
              </a:rPr>
              <a:t> = </a:t>
            </a:r>
            <a:r>
              <a:rPr lang="en-US" altLang="zh-CN" dirty="0" err="1">
                <a:solidFill>
                  <a:srgbClr val="FF0000"/>
                </a:solidFill>
              </a:rPr>
              <a:t>b.creator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        inner join  </a:t>
            </a:r>
            <a:r>
              <a:rPr lang="en-US" altLang="zh-CN" dirty="0" err="1" smtClean="0"/>
              <a:t>user_info</a:t>
            </a:r>
            <a:r>
              <a:rPr lang="en-US" altLang="zh-CN" dirty="0"/>
              <a:t> c </a:t>
            </a:r>
          </a:p>
          <a:p>
            <a:pPr marL="0" indent="0">
              <a:buNone/>
            </a:pPr>
            <a:r>
              <a:rPr lang="en-US" altLang="zh-CN" dirty="0"/>
              <a:t>        </a:t>
            </a:r>
            <a:r>
              <a:rPr lang="en-US" altLang="zh-CN" dirty="0">
                <a:solidFill>
                  <a:srgbClr val="FF0000"/>
                </a:solidFill>
              </a:rPr>
              <a:t>on </a:t>
            </a:r>
            <a:r>
              <a:rPr lang="en-US" altLang="zh-CN" dirty="0" err="1">
                <a:solidFill>
                  <a:srgbClr val="FF0000"/>
                </a:solidFill>
              </a:rPr>
              <a:t>a.user_id</a:t>
            </a:r>
            <a:r>
              <a:rPr lang="en-US" altLang="zh-CN" dirty="0">
                <a:solidFill>
                  <a:srgbClr val="FF0000"/>
                </a:solidFill>
              </a:rPr>
              <a:t> = </a:t>
            </a:r>
            <a:r>
              <a:rPr lang="en-US" altLang="zh-CN" dirty="0" err="1">
                <a:solidFill>
                  <a:srgbClr val="FF0000"/>
                </a:solidFill>
              </a:rPr>
              <a:t>c.id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        where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a.user_id</a:t>
            </a:r>
            <a:r>
              <a:rPr lang="en-US" altLang="zh-CN" dirty="0">
                <a:solidFill>
                  <a:srgbClr val="FF0000"/>
                </a:solidFill>
              </a:rPr>
              <a:t> = 3795 </a:t>
            </a:r>
            <a:r>
              <a:rPr lang="en-US" altLang="zh-CN" dirty="0"/>
              <a:t>and </a:t>
            </a:r>
            <a:r>
              <a:rPr lang="en-US" altLang="zh-CN" dirty="0" err="1"/>
              <a:t>a.is_deleted</a:t>
            </a:r>
            <a:r>
              <a:rPr lang="en-US" altLang="zh-CN" dirty="0"/>
              <a:t> = 'N' and </a:t>
            </a:r>
            <a:r>
              <a:rPr lang="en-US" altLang="zh-CN" dirty="0" err="1"/>
              <a:t>c.is_deleted</a:t>
            </a:r>
            <a:r>
              <a:rPr lang="en-US" altLang="zh-CN" dirty="0"/>
              <a:t> = 'N'\G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3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如何防止此类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进入生产系统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在每个开发组中设置一个对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编写相对有经验的人员</a:t>
            </a:r>
          </a:p>
          <a:p>
            <a:pPr marL="0" indent="0">
              <a:buNone/>
            </a:pPr>
            <a:r>
              <a:rPr kumimoji="1" lang="zh-CN" altLang="en-US" dirty="0" smtClean="0"/>
              <a:t>好处</a:t>
            </a:r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审核来自开发组内部的</a:t>
            </a:r>
            <a:r>
              <a:rPr kumimoji="1" lang="en-US" altLang="zh-CN" dirty="0" smtClean="0"/>
              <a:t>SQL</a:t>
            </a:r>
            <a:endParaRPr kumimoji="1" lang="zh-CN" altLang="en-US" dirty="0" smtClean="0"/>
          </a:p>
          <a:p>
            <a:r>
              <a:rPr kumimoji="1" lang="zh-CN" altLang="en-US" dirty="0" smtClean="0"/>
              <a:t>审核内容：</a:t>
            </a:r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是否有冗余代码</a:t>
            </a:r>
          </a:p>
          <a:p>
            <a:r>
              <a:rPr kumimoji="1" lang="en-US" altLang="zh-CN" dirty="0" smtClean="0"/>
              <a:t>DDL</a:t>
            </a:r>
            <a:r>
              <a:rPr kumimoji="1" lang="zh-CN" altLang="en-US" dirty="0" smtClean="0"/>
              <a:t>是否符合数据库开发规范</a:t>
            </a:r>
          </a:p>
          <a:p>
            <a:r>
              <a:rPr kumimoji="1" lang="zh-CN" altLang="en-US" dirty="0" smtClean="0"/>
              <a:t>是否会有产生不合理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的风险</a:t>
            </a:r>
          </a:p>
          <a:p>
            <a:pPr marL="0" indent="0">
              <a:buNone/>
            </a:pPr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降低沟通成本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2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工作流程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DBA</a:t>
            </a:r>
            <a:r>
              <a:rPr kumimoji="1" lang="zh-CN" altLang="en-US" dirty="0" smtClean="0"/>
              <a:t> 反馈问题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给各个组负责</a:t>
            </a:r>
            <a:r>
              <a:rPr kumimoji="1" lang="en-US" altLang="zh-CN" dirty="0" err="1" smtClean="0"/>
              <a:t>sql</a:t>
            </a:r>
            <a:r>
              <a:rPr kumimoji="1" lang="zh-CN" altLang="en-US" dirty="0" smtClean="0"/>
              <a:t>专人</a:t>
            </a:r>
          </a:p>
          <a:p>
            <a:pPr marL="0" indent="0">
              <a:buNone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confluence.weichedao.com</a:t>
            </a:r>
            <a:r>
              <a:rPr kumimoji="1" lang="en-US" altLang="zh-CN" dirty="0"/>
              <a:t>/pages/</a:t>
            </a:r>
            <a:r>
              <a:rPr kumimoji="1" lang="en-US" altLang="zh-CN" dirty="0" err="1"/>
              <a:t>viewpage.action?pageId</a:t>
            </a:r>
            <a:r>
              <a:rPr kumimoji="1" lang="en-US" altLang="zh-CN" dirty="0"/>
              <a:t>=10029179</a:t>
            </a:r>
            <a:endParaRPr kumimoji="1" lang="zh-CN" altLang="en-US" dirty="0" smtClean="0"/>
          </a:p>
          <a:p>
            <a:r>
              <a:rPr kumimoji="1" lang="zh-CN" altLang="en-US" dirty="0" smtClean="0"/>
              <a:t>该负责人负责组内沟通分派修改任务</a:t>
            </a:r>
          </a:p>
          <a:p>
            <a:r>
              <a:rPr kumimoji="1" lang="zh-CN" altLang="en-US" dirty="0" smtClean="0"/>
              <a:t>修改进度汇总，通知</a:t>
            </a:r>
            <a:r>
              <a:rPr kumimoji="1" lang="en-US" altLang="zh-CN" dirty="0" smtClean="0"/>
              <a:t>DBA</a:t>
            </a:r>
            <a:endParaRPr kumimoji="1" lang="zh-CN" altLang="en-US" dirty="0" smtClean="0"/>
          </a:p>
          <a:p>
            <a:r>
              <a:rPr kumimoji="1" lang="en-US" altLang="zh-CN" dirty="0" smtClean="0"/>
              <a:t>DBA</a:t>
            </a:r>
            <a:r>
              <a:rPr kumimoji="1" lang="zh-CN" altLang="en-US" dirty="0" smtClean="0"/>
              <a:t>做后续监控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如何正确的添加索引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和你提交的</a:t>
            </a:r>
            <a:r>
              <a:rPr kumimoji="1" lang="en-US" altLang="zh-CN" dirty="0" smtClean="0"/>
              <a:t>query</a:t>
            </a:r>
            <a:r>
              <a:rPr kumimoji="1" lang="zh-CN" altLang="en-US" dirty="0" smtClean="0"/>
              <a:t>有关</a:t>
            </a:r>
          </a:p>
          <a:p>
            <a:pPr marL="0" indent="0">
              <a:buNone/>
            </a:pPr>
            <a:r>
              <a:rPr kumimoji="1" lang="en-US" altLang="zh-CN" dirty="0" smtClean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…</a:t>
            </a:r>
          </a:p>
          <a:p>
            <a:pPr marL="0" indent="0">
              <a:buNone/>
            </a:pPr>
            <a:r>
              <a:rPr kumimoji="1" lang="en-US" altLang="zh-CN" dirty="0" smtClean="0"/>
              <a:t>JOIN </a:t>
            </a:r>
          </a:p>
          <a:p>
            <a:pPr marL="0" indent="0">
              <a:buNone/>
            </a:pPr>
            <a:r>
              <a:rPr kumimoji="1" lang="en-US" altLang="zh-CN" dirty="0" smtClean="0"/>
              <a:t>GROUP BY and ORDER BY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索引的设计和表结构设计是互相独立的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关系模型的设计是基于业务数据存储考虑</a:t>
            </a:r>
          </a:p>
          <a:p>
            <a:endParaRPr kumimoji="1" lang="zh-CN" altLang="en-US" dirty="0"/>
          </a:p>
          <a:p>
            <a:r>
              <a:rPr kumimoji="1" lang="zh-CN" altLang="en-US" dirty="0" smtClean="0"/>
              <a:t>索引的设计是基于</a:t>
            </a:r>
            <a:r>
              <a:rPr kumimoji="1" lang="en-US" altLang="zh-CN" dirty="0" smtClean="0"/>
              <a:t>query</a:t>
            </a:r>
          </a:p>
          <a:p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另外一个重要因素，基于表中的数据，即筛选度概念）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如何搜集</a:t>
            </a:r>
            <a:r>
              <a:rPr kumimoji="1" lang="en-US" altLang="zh-CN" dirty="0" smtClean="0"/>
              <a:t>query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应用程序端</a:t>
            </a:r>
          </a:p>
          <a:p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 smtClean="0"/>
          </a:p>
          <a:p>
            <a:endParaRPr kumimoji="1" lang="zh-CN" altLang="en-US" dirty="0"/>
          </a:p>
          <a:p>
            <a:pPr marL="0" indent="0">
              <a:buNone/>
            </a:pPr>
            <a:r>
              <a:rPr kumimoji="1" lang="zh-CN" altLang="en-US" dirty="0" smtClean="0"/>
              <a:t>数据库端</a:t>
            </a:r>
          </a:p>
          <a:p>
            <a:r>
              <a:rPr kumimoji="1" lang="en-US" altLang="zh-CN" dirty="0" smtClean="0"/>
              <a:t>Slow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索引特性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树 有序性</a:t>
            </a:r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，</a:t>
            </a:r>
            <a:r>
              <a:rPr kumimoji="1" lang="en-US" altLang="zh-CN" dirty="0" smtClean="0"/>
              <a:t>join</a:t>
            </a:r>
            <a:r>
              <a:rPr kumimoji="1" lang="zh-CN" altLang="en-US" dirty="0" smtClean="0"/>
              <a:t>等这些需要排序操作的查询中提高排序的速度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85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单列索引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ol_autoparts</a:t>
            </a:r>
            <a:r>
              <a:rPr lang="en-US" altLang="zh-CN" dirty="0"/>
              <a:t> </a:t>
            </a:r>
            <a:r>
              <a:rPr lang="en-US" altLang="zh-CN" dirty="0" smtClean="0"/>
              <a:t>&gt;</a:t>
            </a:r>
            <a:r>
              <a:rPr lang="en-US" altLang="zh-CN" dirty="0"/>
              <a:t>explain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Select id</a:t>
            </a:r>
            <a:r>
              <a:rPr lang="en-US" altLang="zh-CN" dirty="0"/>
              <a:t>, </a:t>
            </a:r>
            <a:r>
              <a:rPr lang="en-US" altLang="zh-CN" dirty="0" err="1"/>
              <a:t>goods_id</a:t>
            </a:r>
            <a:r>
              <a:rPr lang="en-US" altLang="zh-CN" dirty="0"/>
              <a:t>, </a:t>
            </a:r>
            <a:r>
              <a:rPr lang="en-US" altLang="zh-CN" dirty="0" err="1"/>
              <a:t>goods_name</a:t>
            </a:r>
            <a:r>
              <a:rPr lang="en-US" altLang="zh-CN" dirty="0"/>
              <a:t>, </a:t>
            </a:r>
            <a:r>
              <a:rPr lang="en-US" altLang="zh-CN" dirty="0" err="1"/>
              <a:t>goods_original_price</a:t>
            </a:r>
            <a:r>
              <a:rPr lang="en-US" altLang="zh-CN" dirty="0"/>
              <a:t>, </a:t>
            </a:r>
            <a:r>
              <a:rPr lang="en-US" altLang="zh-CN" dirty="0" err="1"/>
              <a:t>goods_act_price</a:t>
            </a:r>
            <a:r>
              <a:rPr lang="en-US" altLang="zh-CN" dirty="0"/>
              <a:t>,         </a:t>
            </a:r>
            <a:r>
              <a:rPr lang="en-US" altLang="zh-CN" dirty="0" err="1"/>
              <a:t>act_number</a:t>
            </a:r>
            <a:r>
              <a:rPr lang="en-US" altLang="zh-CN" dirty="0"/>
              <a:t>, </a:t>
            </a:r>
            <a:r>
              <a:rPr lang="en-US" altLang="zh-CN" dirty="0" err="1"/>
              <a:t>goods_format</a:t>
            </a:r>
            <a:r>
              <a:rPr lang="en-US" altLang="zh-CN" dirty="0"/>
              <a:t>,         </a:t>
            </a:r>
            <a:r>
              <a:rPr lang="en-US" altLang="zh-CN" dirty="0" err="1"/>
              <a:t>original_unit</a:t>
            </a:r>
            <a:r>
              <a:rPr lang="en-US" altLang="zh-CN" dirty="0"/>
              <a:t>, </a:t>
            </a:r>
            <a:r>
              <a:rPr lang="en-US" altLang="zh-CN" dirty="0" err="1"/>
              <a:t>act_unit</a:t>
            </a:r>
            <a:r>
              <a:rPr lang="en-US" altLang="zh-CN" dirty="0"/>
              <a:t>, </a:t>
            </a:r>
            <a:r>
              <a:rPr lang="en-US" altLang="zh-CN" dirty="0" err="1"/>
              <a:t>transform_value</a:t>
            </a:r>
            <a:r>
              <a:rPr lang="en-US" altLang="zh-CN" dirty="0"/>
              <a:t>, </a:t>
            </a:r>
            <a:r>
              <a:rPr lang="en-US" altLang="zh-CN" dirty="0" err="1"/>
              <a:t>group_id</a:t>
            </a:r>
            <a:r>
              <a:rPr lang="en-US" altLang="zh-CN" dirty="0"/>
              <a:t>, </a:t>
            </a:r>
            <a:r>
              <a:rPr lang="en-US" altLang="zh-CN" dirty="0" err="1"/>
              <a:t>is_del</a:t>
            </a:r>
            <a:r>
              <a:rPr lang="en-US" altLang="zh-CN" dirty="0"/>
              <a:t>,         </a:t>
            </a:r>
            <a:r>
              <a:rPr lang="en-US" altLang="zh-CN" dirty="0" err="1"/>
              <a:t>created_time</a:t>
            </a:r>
            <a:r>
              <a:rPr lang="en-US" altLang="zh-CN" dirty="0"/>
              <a:t>, </a:t>
            </a:r>
            <a:r>
              <a:rPr lang="en-US" altLang="zh-CN" dirty="0" err="1"/>
              <a:t>updated_time</a:t>
            </a:r>
            <a:r>
              <a:rPr lang="en-US" altLang="zh-CN" dirty="0"/>
              <a:t>,         </a:t>
            </a:r>
            <a:r>
              <a:rPr lang="en-US" altLang="zh-CN" dirty="0" err="1"/>
              <a:t>number_description</a:t>
            </a:r>
            <a:r>
              <a:rPr lang="en-US" altLang="zh-CN" dirty="0"/>
              <a:t>, </a:t>
            </a:r>
            <a:r>
              <a:rPr lang="en-US" altLang="zh-CN" dirty="0" err="1"/>
              <a:t>act_id</a:t>
            </a:r>
            <a:r>
              <a:rPr lang="en-US" altLang="zh-CN" dirty="0"/>
              <a:t>, </a:t>
            </a:r>
            <a:r>
              <a:rPr lang="en-US" altLang="zh-CN" dirty="0" err="1"/>
              <a:t>goods_min_act_price</a:t>
            </a:r>
            <a:r>
              <a:rPr lang="en-US" altLang="zh-CN" dirty="0"/>
              <a:t>, sort, </a:t>
            </a:r>
            <a:r>
              <a:rPr lang="en-US" altLang="zh-CN" dirty="0" err="1"/>
              <a:t>city_id</a:t>
            </a:r>
            <a:r>
              <a:rPr lang="en-US" altLang="zh-CN" dirty="0"/>
              <a:t>          from </a:t>
            </a:r>
            <a:r>
              <a:rPr lang="en-US" altLang="zh-CN" dirty="0" err="1"/>
              <a:t>db_hd_group_goods</a:t>
            </a:r>
            <a:r>
              <a:rPr lang="en-US" altLang="zh-CN" dirty="0"/>
              <a:t> where </a:t>
            </a:r>
            <a:r>
              <a:rPr lang="en-US" altLang="zh-CN" dirty="0" err="1"/>
              <a:t>goods_id</a:t>
            </a:r>
            <a:r>
              <a:rPr lang="en-US" altLang="zh-CN" dirty="0"/>
              <a:t> in          (             9850          ,             3788          ,             150          )\G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4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579</Words>
  <Application>Microsoft Macintosh PowerPoint</Application>
  <PresentationFormat>宽屏</PresentationFormat>
  <Paragraphs>328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Calibri Light</vt:lpstr>
      <vt:lpstr>宋体</vt:lpstr>
      <vt:lpstr>Arial</vt:lpstr>
      <vt:lpstr>Calibri</vt:lpstr>
      <vt:lpstr>Office 主题</vt:lpstr>
      <vt:lpstr>数据库查询优化以及索引建立的基本原则</vt:lpstr>
      <vt:lpstr>提纲</vt:lpstr>
      <vt:lpstr>对于index的错误认识</vt:lpstr>
      <vt:lpstr>事实上是…</vt:lpstr>
      <vt:lpstr>如何正确的添加索引</vt:lpstr>
      <vt:lpstr>索引的设计和表结构设计是互相独立的</vt:lpstr>
      <vt:lpstr>如何搜集query</vt:lpstr>
      <vt:lpstr>索引特性</vt:lpstr>
      <vt:lpstr>单列索引</vt:lpstr>
      <vt:lpstr>单列索引</vt:lpstr>
      <vt:lpstr>添加索引后</vt:lpstr>
      <vt:lpstr>单列索引</vt:lpstr>
      <vt:lpstr>单列索引</vt:lpstr>
      <vt:lpstr>单列索引</vt:lpstr>
      <vt:lpstr>单列索引</vt:lpstr>
      <vt:lpstr>单列索引</vt:lpstr>
      <vt:lpstr>效果</vt:lpstr>
      <vt:lpstr>多列索引</vt:lpstr>
      <vt:lpstr>多列索引</vt:lpstr>
      <vt:lpstr>添加索引后</vt:lpstr>
      <vt:lpstr>为什么不建在(act_id,is_del,sort)上的索引</vt:lpstr>
      <vt:lpstr>另外一个例子</vt:lpstr>
      <vt:lpstr>关于代码生成的sql</vt:lpstr>
      <vt:lpstr>Horrible SQL !!!</vt:lpstr>
      <vt:lpstr>修改之后</vt:lpstr>
      <vt:lpstr>sql代码冗余</vt:lpstr>
      <vt:lpstr>sql代码冗余</vt:lpstr>
      <vt:lpstr>sql代码冗余</vt:lpstr>
      <vt:lpstr>关联子查询的效率</vt:lpstr>
      <vt:lpstr>关联子查询的效率</vt:lpstr>
      <vt:lpstr>PowerPoint 演示文稿</vt:lpstr>
      <vt:lpstr>修改后</vt:lpstr>
      <vt:lpstr>性能对比</vt:lpstr>
      <vt:lpstr>执行顺序</vt:lpstr>
      <vt:lpstr>执行顺序</vt:lpstr>
      <vt:lpstr>执行顺序</vt:lpstr>
      <vt:lpstr>执行顺序</vt:lpstr>
      <vt:lpstr>执行顺序</vt:lpstr>
      <vt:lpstr>执行顺序</vt:lpstr>
      <vt:lpstr>化繁为简</vt:lpstr>
      <vt:lpstr>如何防止此类SQL进入生产系统</vt:lpstr>
      <vt:lpstr>工作流程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46</cp:revision>
  <dcterms:created xsi:type="dcterms:W3CDTF">2015-10-07T02:06:46Z</dcterms:created>
  <dcterms:modified xsi:type="dcterms:W3CDTF">2015-10-13T08:30:23Z</dcterms:modified>
</cp:coreProperties>
</file>