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3927dad74_2_1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3927dad74_2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a3927dad74_2_1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a3927dad74_2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322f088b7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a322f088b7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322f088b7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a322f088b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a322f088b7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a322f088b7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350730e5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350730e5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322f088b7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322f088b7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322f088b7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322f088b7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322f088b7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322f088b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a322f088b7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a322f088b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350730e5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a350730e5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a350730e51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a350730e51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350730e51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a350730e51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a350730e51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a350730e51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3927dad74_2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a3927dad74_2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784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 Analyzing GHG Emissions and its Impact on Air Pollution and Wildfires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Justin Mai, Sangmin Lee, Edris Elmi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190100" y="400100"/>
            <a:ext cx="7591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Size of wildfire by year &amp; Total greenhouse gas emissions by year.</a:t>
            </a:r>
            <a:endParaRPr/>
          </a:p>
        </p:txBody>
      </p:sp>
      <p:sp>
        <p:nvSpPr>
          <p:cNvPr id="339" name="Google Shape;339;p22"/>
          <p:cNvSpPr txBox="1"/>
          <p:nvPr/>
        </p:nvSpPr>
        <p:spPr>
          <a:xfrm>
            <a:off x="1335675" y="1551050"/>
            <a:ext cx="61311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i="1">
              <a:solidFill>
                <a:schemeClr val="dk2"/>
              </a:solidFill>
              <a:latin typeface="Nunito"/>
              <a:ea typeface="Nunito"/>
              <a:cs typeface="Nunito"/>
              <a:sym typeface="Nunito"/>
            </a:endParaRPr>
          </a:p>
        </p:txBody>
      </p:sp>
      <p:pic>
        <p:nvPicPr>
          <p:cNvPr id="340" name="Google Shape;340;p22"/>
          <p:cNvPicPr preferRelativeResize="0"/>
          <p:nvPr/>
        </p:nvPicPr>
        <p:blipFill>
          <a:blip r:embed="rId3">
            <a:alphaModFix/>
          </a:blip>
          <a:stretch>
            <a:fillRect/>
          </a:stretch>
        </p:blipFill>
        <p:spPr>
          <a:xfrm>
            <a:off x="4636316" y="2014550"/>
            <a:ext cx="4242035" cy="2824150"/>
          </a:xfrm>
          <a:prstGeom prst="rect">
            <a:avLst/>
          </a:prstGeom>
          <a:noFill/>
          <a:ln>
            <a:noFill/>
          </a:ln>
        </p:spPr>
      </p:pic>
      <p:pic>
        <p:nvPicPr>
          <p:cNvPr id="341" name="Google Shape;341;p22"/>
          <p:cNvPicPr preferRelativeResize="0"/>
          <p:nvPr/>
        </p:nvPicPr>
        <p:blipFill>
          <a:blip r:embed="rId4">
            <a:alphaModFix/>
          </a:blip>
          <a:stretch>
            <a:fillRect/>
          </a:stretch>
        </p:blipFill>
        <p:spPr>
          <a:xfrm>
            <a:off x="306225" y="2014550"/>
            <a:ext cx="4265766" cy="2824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 2: Data Analysis</a:t>
            </a:r>
            <a:endParaRPr/>
          </a:p>
        </p:txBody>
      </p:sp>
      <p:sp>
        <p:nvSpPr>
          <p:cNvPr id="347" name="Google Shape;347;p23"/>
          <p:cNvSpPr txBox="1">
            <a:spLocks noGrp="1"/>
          </p:cNvSpPr>
          <p:nvPr>
            <p:ph type="body" idx="1"/>
          </p:nvPr>
        </p:nvSpPr>
        <p:spPr>
          <a:xfrm>
            <a:off x="960325" y="1950175"/>
            <a:ext cx="70305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rPr>
              <a:t>While the number of wildfires is rapidly increasing from 2019, the total gas emissions has decreased from 2019.</a:t>
            </a:r>
            <a:endParaRPr sz="1500">
              <a:solidFill>
                <a:srgbClr val="333333"/>
              </a:solidFill>
              <a:highlight>
                <a:srgbClr val="FFFFFF"/>
              </a:highlight>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rPr>
              <a:t>The rise in significant wildfires coincided with an increase in total gas emissions.</a:t>
            </a:r>
            <a:endParaRPr sz="1500">
              <a:solidFill>
                <a:srgbClr val="333333"/>
              </a:solidFill>
              <a:highlight>
                <a:srgbClr val="FFFFFF"/>
              </a:highlight>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rPr>
              <a:t>Analyzing the graph above, the correlation between wildfire size and total gas emissions appears to follow a cause-and-effect pattern, whereas the correlation between the number of wildfires and total gas emissions appears to exhibit an opposite trend.</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205250" y="5517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 3: Is there a correlation between GHG emissions and air pollution?</a:t>
            </a:r>
            <a:endParaRPr/>
          </a:p>
        </p:txBody>
      </p:sp>
      <p:pic>
        <p:nvPicPr>
          <p:cNvPr id="353" name="Google Shape;353;p24"/>
          <p:cNvPicPr preferRelativeResize="0"/>
          <p:nvPr/>
        </p:nvPicPr>
        <p:blipFill>
          <a:blip r:embed="rId3">
            <a:alphaModFix/>
          </a:blip>
          <a:stretch>
            <a:fillRect/>
          </a:stretch>
        </p:blipFill>
        <p:spPr>
          <a:xfrm>
            <a:off x="108600" y="1923863"/>
            <a:ext cx="4419600" cy="2893639"/>
          </a:xfrm>
          <a:prstGeom prst="rect">
            <a:avLst/>
          </a:prstGeom>
          <a:noFill/>
          <a:ln>
            <a:noFill/>
          </a:ln>
        </p:spPr>
      </p:pic>
      <p:pic>
        <p:nvPicPr>
          <p:cNvPr id="354" name="Google Shape;354;p24"/>
          <p:cNvPicPr preferRelativeResize="0"/>
          <p:nvPr/>
        </p:nvPicPr>
        <p:blipFill>
          <a:blip r:embed="rId4">
            <a:alphaModFix/>
          </a:blip>
          <a:stretch>
            <a:fillRect/>
          </a:stretch>
        </p:blipFill>
        <p:spPr>
          <a:xfrm>
            <a:off x="4812671" y="2014550"/>
            <a:ext cx="4331328" cy="2712275"/>
          </a:xfrm>
          <a:prstGeom prst="rect">
            <a:avLst/>
          </a:prstGeom>
          <a:noFill/>
          <a:ln>
            <a:noFill/>
          </a:ln>
        </p:spPr>
      </p:pic>
      <p:sp>
        <p:nvSpPr>
          <p:cNvPr id="355" name="Google Shape;355;p24"/>
          <p:cNvSpPr txBox="1"/>
          <p:nvPr/>
        </p:nvSpPr>
        <p:spPr>
          <a:xfrm>
            <a:off x="1335675" y="1551050"/>
            <a:ext cx="61311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i="1">
                <a:solidFill>
                  <a:schemeClr val="dk2"/>
                </a:solidFill>
                <a:latin typeface="Nunito"/>
                <a:ea typeface="Nunito"/>
                <a:cs typeface="Nunito"/>
                <a:sym typeface="Nunito"/>
              </a:rPr>
              <a:t>GHG Emissions, King County based to match Air pollution data</a:t>
            </a:r>
            <a:endParaRPr sz="1300" i="1">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Air Pollution and AQI data</a:t>
            </a:r>
            <a:endParaRPr/>
          </a:p>
        </p:txBody>
      </p:sp>
      <p:pic>
        <p:nvPicPr>
          <p:cNvPr id="361" name="Google Shape;361;p25"/>
          <p:cNvPicPr preferRelativeResize="0"/>
          <p:nvPr/>
        </p:nvPicPr>
        <p:blipFill>
          <a:blip r:embed="rId3">
            <a:alphaModFix/>
          </a:blip>
          <a:stretch>
            <a:fillRect/>
          </a:stretch>
        </p:blipFill>
        <p:spPr>
          <a:xfrm>
            <a:off x="0" y="1776200"/>
            <a:ext cx="4574419" cy="2825749"/>
          </a:xfrm>
          <a:prstGeom prst="rect">
            <a:avLst/>
          </a:prstGeom>
          <a:noFill/>
          <a:ln>
            <a:noFill/>
          </a:ln>
        </p:spPr>
      </p:pic>
      <p:pic>
        <p:nvPicPr>
          <p:cNvPr id="362" name="Google Shape;362;p25"/>
          <p:cNvPicPr preferRelativeResize="0"/>
          <p:nvPr/>
        </p:nvPicPr>
        <p:blipFill>
          <a:blip r:embed="rId4">
            <a:alphaModFix/>
          </a:blip>
          <a:stretch>
            <a:fillRect/>
          </a:stretch>
        </p:blipFill>
        <p:spPr>
          <a:xfrm>
            <a:off x="4572000" y="1776200"/>
            <a:ext cx="4572000" cy="28257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 3: Data Analysis</a:t>
            </a:r>
            <a:endParaRPr/>
          </a:p>
        </p:txBody>
      </p:sp>
      <p:sp>
        <p:nvSpPr>
          <p:cNvPr id="368" name="Google Shape;368;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Increasing trend in </a:t>
            </a:r>
            <a:r>
              <a:rPr lang="en" sz="1500" i="1"/>
              <a:t>Average GHG Emissions per Year</a:t>
            </a:r>
            <a:endParaRPr sz="1500"/>
          </a:p>
          <a:p>
            <a:pPr marL="457200" lvl="0" indent="-323850" algn="l" rtl="0">
              <a:spcBef>
                <a:spcPts val="0"/>
              </a:spcBef>
              <a:spcAft>
                <a:spcPts val="0"/>
              </a:spcAft>
              <a:buSzPts val="1500"/>
              <a:buChar char="-"/>
            </a:pPr>
            <a:r>
              <a:rPr lang="en" sz="1500"/>
              <a:t>AQI and Average Gas levels in a day per year look stagnate (some fluctuations but within the same error)</a:t>
            </a:r>
            <a:endParaRPr sz="1200"/>
          </a:p>
          <a:p>
            <a:pPr marL="457200" lvl="0" indent="-323850" algn="l" rtl="0">
              <a:spcBef>
                <a:spcPts val="0"/>
              </a:spcBef>
              <a:spcAft>
                <a:spcPts val="0"/>
              </a:spcAft>
              <a:buSzPts val="1500"/>
              <a:buChar char="-"/>
            </a:pPr>
            <a:r>
              <a:rPr lang="en" sz="1500"/>
              <a:t>No notable difference between the air in Seattle as the GHG emissions increase</a:t>
            </a:r>
            <a:endParaRPr sz="1500"/>
          </a:p>
          <a:p>
            <a:pPr marL="914400" lvl="1" indent="-304800" algn="l" rtl="0">
              <a:spcBef>
                <a:spcPts val="0"/>
              </a:spcBef>
              <a:spcAft>
                <a:spcPts val="0"/>
              </a:spcAft>
              <a:buSzPts val="1200"/>
              <a:buChar char="-"/>
            </a:pPr>
            <a:r>
              <a:rPr lang="en" sz="1200"/>
              <a:t>Maybe due to time lags in GHG emissions impacting the atmosphere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27"/>
          <p:cNvPicPr preferRelativeResize="0"/>
          <p:nvPr/>
        </p:nvPicPr>
        <p:blipFill>
          <a:blip r:embed="rId3">
            <a:alphaModFix/>
          </a:blip>
          <a:stretch>
            <a:fillRect/>
          </a:stretch>
        </p:blipFill>
        <p:spPr>
          <a:xfrm>
            <a:off x="611838" y="344164"/>
            <a:ext cx="7920323" cy="4455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Concluding Remarks</a:t>
            </a:r>
            <a:endParaRPr/>
          </a:p>
        </p:txBody>
      </p:sp>
      <p:sp>
        <p:nvSpPr>
          <p:cNvPr id="379" name="Google Shape;379;p28"/>
          <p:cNvSpPr txBox="1">
            <a:spLocks noGrp="1"/>
          </p:cNvSpPr>
          <p:nvPr>
            <p:ph type="body" idx="1"/>
          </p:nvPr>
        </p:nvSpPr>
        <p:spPr>
          <a:xfrm>
            <a:off x="1303800" y="1651375"/>
            <a:ext cx="7030500" cy="299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Found areas to prioritize in sectors, location, and companies within Washington (highest total emissions)</a:t>
            </a:r>
            <a:endParaRPr/>
          </a:p>
          <a:p>
            <a:pPr marL="457200" lvl="0" indent="-311150" algn="l" rtl="0">
              <a:spcBef>
                <a:spcPts val="0"/>
              </a:spcBef>
              <a:spcAft>
                <a:spcPts val="0"/>
              </a:spcAft>
              <a:buSzPts val="1300"/>
              <a:buChar char="-"/>
            </a:pPr>
            <a:r>
              <a:rPr lang="en"/>
              <a:t>We see an increase in number of wildfires a year in cohesion with an increase in total emissions</a:t>
            </a:r>
            <a:endParaRPr/>
          </a:p>
          <a:p>
            <a:pPr marL="457200" lvl="0" indent="-311150" algn="l" rtl="0">
              <a:spcBef>
                <a:spcPts val="0"/>
              </a:spcBef>
              <a:spcAft>
                <a:spcPts val="0"/>
              </a:spcAft>
              <a:buSzPts val="1300"/>
              <a:buChar char="-"/>
            </a:pPr>
            <a:r>
              <a:rPr lang="en"/>
              <a:t>But our air quality seems unaffected at the moment and should remain this way for some time based on the patterns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Next steps: Policymakers, scientists, and Washington people should be focused on reducing emissions from power plants (convert partly to renewable) which we predict would reduce the number of wildfires according to our correlated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541175"/>
            <a:ext cx="7030500" cy="321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Intergovernmental Panel on Climate Change Assessments:</a:t>
            </a:r>
            <a:endParaRPr/>
          </a:p>
          <a:p>
            <a:pPr marL="457200" lvl="0" indent="-311150" algn="l" rtl="0">
              <a:spcBef>
                <a:spcPts val="1200"/>
              </a:spcBef>
              <a:spcAft>
                <a:spcPts val="0"/>
              </a:spcAft>
              <a:buSzPts val="1300"/>
              <a:buChar char="-"/>
            </a:pPr>
            <a:r>
              <a:rPr lang="en"/>
              <a:t>1st Assessment Report, 1990; believed that climate change was due largely to natural circumstances, little to do with human influence</a:t>
            </a:r>
            <a:endParaRPr/>
          </a:p>
          <a:p>
            <a:pPr marL="457200" lvl="0" indent="-311150" algn="l" rtl="0">
              <a:spcBef>
                <a:spcPts val="0"/>
              </a:spcBef>
              <a:spcAft>
                <a:spcPts val="0"/>
              </a:spcAft>
              <a:buSzPts val="1300"/>
              <a:buChar char="-"/>
            </a:pPr>
            <a:r>
              <a:rPr lang="en"/>
              <a:t>4th Assessment Report, 2007; observed that climate change is very likely due to human actions, with evidence of an increase in average temp. And GHG concentrations released by humans</a:t>
            </a:r>
            <a:endParaRPr/>
          </a:p>
          <a:p>
            <a:pPr marL="457200" lvl="0" indent="-311150" algn="l" rtl="0">
              <a:spcBef>
                <a:spcPts val="0"/>
              </a:spcBef>
              <a:spcAft>
                <a:spcPts val="0"/>
              </a:spcAft>
              <a:buSzPts val="1300"/>
              <a:buChar char="-"/>
            </a:pPr>
            <a:r>
              <a:rPr lang="en"/>
              <a:t>6th Assessment Report, 2023; concluded that climate change is </a:t>
            </a:r>
            <a:r>
              <a:rPr lang="en" u="sng"/>
              <a:t>undisputedly</a:t>
            </a:r>
            <a:r>
              <a:rPr lang="en"/>
              <a:t> caused by human actions and influence.</a:t>
            </a:r>
            <a:endParaRPr/>
          </a:p>
          <a:p>
            <a:pPr marL="0" lvl="0" indent="0" algn="l" rtl="0">
              <a:spcBef>
                <a:spcPts val="1200"/>
              </a:spcBef>
              <a:spcAft>
                <a:spcPts val="1200"/>
              </a:spcAft>
              <a:buNone/>
            </a:pPr>
            <a:r>
              <a:rPr lang="en" b="1"/>
              <a:t>We want to understand how this impacts our way of life. We do this by analyzing the increase in GHG emissions by humans to factors such as wildfire, AQI, and Air pollution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90" name="Google Shape;290;p15"/>
          <p:cNvSpPr txBox="1">
            <a:spLocks noGrp="1"/>
          </p:cNvSpPr>
          <p:nvPr>
            <p:ph type="body" idx="1"/>
          </p:nvPr>
        </p:nvSpPr>
        <p:spPr>
          <a:xfrm>
            <a:off x="1303800" y="17382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Target Audience: Washington residents, scientists, policymakers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What they gain from this project</a:t>
            </a:r>
            <a:endParaRPr/>
          </a:p>
          <a:p>
            <a:pPr marL="914400" lvl="1" indent="-298450" algn="l" rtl="0">
              <a:spcBef>
                <a:spcPts val="0"/>
              </a:spcBef>
              <a:spcAft>
                <a:spcPts val="0"/>
              </a:spcAft>
              <a:buSzPts val="1100"/>
              <a:buChar char="-"/>
            </a:pPr>
            <a:r>
              <a:rPr lang="en"/>
              <a:t>We believe that the first step to developing solutions is to being informed of the impacts</a:t>
            </a:r>
            <a:endParaRPr/>
          </a:p>
          <a:p>
            <a:pPr marL="1371600" lvl="2" indent="-298450" algn="l" rtl="0">
              <a:spcBef>
                <a:spcPts val="0"/>
              </a:spcBef>
              <a:spcAft>
                <a:spcPts val="0"/>
              </a:spcAft>
              <a:buSzPts val="1100"/>
              <a:buChar char="-"/>
            </a:pPr>
            <a:r>
              <a:rPr lang="en"/>
              <a:t>They gain information on the correlation between GHG emissions and worldly factors around them</a:t>
            </a:r>
            <a:endParaRPr/>
          </a:p>
          <a:p>
            <a:pPr marL="1371600" lvl="2" indent="-298450" algn="l" rtl="0">
              <a:spcBef>
                <a:spcPts val="0"/>
              </a:spcBef>
              <a:spcAft>
                <a:spcPts val="0"/>
              </a:spcAft>
              <a:buSzPts val="1100"/>
              <a:buChar char="-"/>
            </a:pPr>
            <a:r>
              <a:rPr lang="en"/>
              <a:t>Areas of potential danger with the increase of GHG emissions</a:t>
            </a:r>
            <a:endParaRPr/>
          </a:p>
          <a:p>
            <a:pPr marL="1371600" lvl="2" indent="-298450" algn="l" rtl="0">
              <a:spcBef>
                <a:spcPts val="0"/>
              </a:spcBef>
              <a:spcAft>
                <a:spcPts val="0"/>
              </a:spcAft>
              <a:buSzPts val="1100"/>
              <a:buChar char="-"/>
            </a:pPr>
            <a:r>
              <a:rPr lang="en"/>
              <a:t>Sector, Location, and Company data of GHG emission rates</a:t>
            </a:r>
            <a:endParaRPr/>
          </a:p>
          <a:p>
            <a:pPr marL="1828800" lvl="3" indent="-298450" algn="l" rtl="0">
              <a:spcBef>
                <a:spcPts val="0"/>
              </a:spcBef>
              <a:spcAft>
                <a:spcPts val="0"/>
              </a:spcAft>
              <a:buSzPts val="1100"/>
              <a:buChar char="-"/>
            </a:pPr>
            <a:r>
              <a:rPr lang="en"/>
              <a:t>Understand where to prioritize.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Overview:</a:t>
            </a:r>
            <a:endParaRPr/>
          </a:p>
        </p:txBody>
      </p:sp>
      <p:sp>
        <p:nvSpPr>
          <p:cNvPr id="296" name="Google Shape;296;p16"/>
          <p:cNvSpPr txBox="1">
            <a:spLocks noGrp="1"/>
          </p:cNvSpPr>
          <p:nvPr>
            <p:ph type="body" idx="1"/>
          </p:nvPr>
        </p:nvSpPr>
        <p:spPr>
          <a:xfrm>
            <a:off x="65700" y="1475450"/>
            <a:ext cx="2627700" cy="339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WA Total GHG Emissions</a:t>
            </a:r>
            <a:endParaRPr b="1"/>
          </a:p>
          <a:p>
            <a:pPr marL="457200" lvl="0" indent="-311150" algn="l" rtl="0">
              <a:spcBef>
                <a:spcPts val="1200"/>
              </a:spcBef>
              <a:spcAft>
                <a:spcPts val="0"/>
              </a:spcAft>
              <a:buSzPts val="1300"/>
              <a:buChar char="-"/>
            </a:pPr>
            <a:r>
              <a:rPr lang="en" b="1"/>
              <a:t>Data.wa.gov</a:t>
            </a:r>
            <a:endParaRPr b="1"/>
          </a:p>
          <a:p>
            <a:pPr marL="914400" lvl="1" indent="-298450" algn="l" rtl="0">
              <a:spcBef>
                <a:spcPts val="0"/>
              </a:spcBef>
              <a:spcAft>
                <a:spcPts val="0"/>
              </a:spcAft>
              <a:buSzPts val="1100"/>
              <a:buChar char="-"/>
            </a:pPr>
            <a:r>
              <a:rPr lang="en" b="1"/>
              <a:t>Collected by government and federal agencies through sources from their metadata inventory</a:t>
            </a:r>
            <a:endParaRPr b="1"/>
          </a:p>
          <a:p>
            <a:pPr marL="457200" lvl="0" indent="-311150" algn="l" rtl="0">
              <a:spcBef>
                <a:spcPts val="0"/>
              </a:spcBef>
              <a:spcAft>
                <a:spcPts val="0"/>
              </a:spcAft>
              <a:buSzPts val="1300"/>
              <a:buChar char="-"/>
            </a:pPr>
            <a:r>
              <a:rPr lang="en" b="1"/>
              <a:t>Data includes very specific information on all GHG emissions</a:t>
            </a:r>
            <a:endParaRPr b="1"/>
          </a:p>
          <a:p>
            <a:pPr marL="457200" lvl="0" indent="-311150" algn="l" rtl="0">
              <a:spcBef>
                <a:spcPts val="0"/>
              </a:spcBef>
              <a:spcAft>
                <a:spcPts val="0"/>
              </a:spcAft>
              <a:buSzPts val="1300"/>
              <a:buChar char="-"/>
            </a:pPr>
            <a:r>
              <a:rPr lang="en" b="1"/>
              <a:t>No ethical issues; open to all public use</a:t>
            </a:r>
            <a:endParaRPr b="1"/>
          </a:p>
        </p:txBody>
      </p:sp>
      <p:cxnSp>
        <p:nvCxnSpPr>
          <p:cNvPr id="297" name="Google Shape;297;p16"/>
          <p:cNvCxnSpPr/>
          <p:nvPr/>
        </p:nvCxnSpPr>
        <p:spPr>
          <a:xfrm>
            <a:off x="2923200" y="1690250"/>
            <a:ext cx="0" cy="2967000"/>
          </a:xfrm>
          <a:prstGeom prst="straightConnector1">
            <a:avLst/>
          </a:prstGeom>
          <a:noFill/>
          <a:ln w="9525" cap="flat" cmpd="sng">
            <a:solidFill>
              <a:schemeClr val="dk2"/>
            </a:solidFill>
            <a:prstDash val="solid"/>
            <a:round/>
            <a:headEnd type="none" w="med" len="med"/>
            <a:tailEnd type="none" w="med" len="med"/>
          </a:ln>
        </p:spPr>
      </p:cxnSp>
      <p:sp>
        <p:nvSpPr>
          <p:cNvPr id="298" name="Google Shape;298;p16"/>
          <p:cNvSpPr txBox="1">
            <a:spLocks noGrp="1"/>
          </p:cNvSpPr>
          <p:nvPr>
            <p:ph type="body" idx="1"/>
          </p:nvPr>
        </p:nvSpPr>
        <p:spPr>
          <a:xfrm>
            <a:off x="3054700" y="1475450"/>
            <a:ext cx="2779800" cy="339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WA Wildfire </a:t>
            </a:r>
            <a:endParaRPr b="1"/>
          </a:p>
          <a:p>
            <a:pPr marL="457200" lvl="0" indent="-311150" algn="l" rtl="0">
              <a:spcBef>
                <a:spcPts val="1200"/>
              </a:spcBef>
              <a:spcAft>
                <a:spcPts val="0"/>
              </a:spcAft>
              <a:buSzPts val="1300"/>
              <a:buChar char="-"/>
            </a:pPr>
            <a:r>
              <a:rPr lang="en" b="1"/>
              <a:t>Records on large wildfires</a:t>
            </a:r>
            <a:endParaRPr b="1"/>
          </a:p>
          <a:p>
            <a:pPr marL="457200" lvl="0" indent="-311150" algn="l" rtl="0">
              <a:spcBef>
                <a:spcPts val="0"/>
              </a:spcBef>
              <a:spcAft>
                <a:spcPts val="0"/>
              </a:spcAft>
              <a:buSzPts val="1300"/>
              <a:buChar char="-"/>
            </a:pPr>
            <a:r>
              <a:rPr lang="en" b="1"/>
              <a:t>Geo.wa.gov</a:t>
            </a:r>
            <a:endParaRPr b="1"/>
          </a:p>
          <a:p>
            <a:pPr marL="914400" lvl="1" indent="-298450" algn="l" rtl="0">
              <a:spcBef>
                <a:spcPts val="0"/>
              </a:spcBef>
              <a:spcAft>
                <a:spcPts val="0"/>
              </a:spcAft>
              <a:buSzPts val="1100"/>
              <a:buChar char="-"/>
            </a:pPr>
            <a:r>
              <a:rPr lang="en" b="1"/>
              <a:t>Sourced by the Washington Geospatial Open Data Portal</a:t>
            </a:r>
            <a:endParaRPr b="1"/>
          </a:p>
          <a:p>
            <a:pPr marL="914400" lvl="1" indent="-298450" algn="l" rtl="0">
              <a:spcBef>
                <a:spcPts val="0"/>
              </a:spcBef>
              <a:spcAft>
                <a:spcPts val="0"/>
              </a:spcAft>
              <a:buSzPts val="1100"/>
              <a:buChar char="-"/>
            </a:pPr>
            <a:r>
              <a:rPr lang="en" b="1"/>
              <a:t>Comes from a reliable source</a:t>
            </a:r>
            <a:endParaRPr b="1"/>
          </a:p>
          <a:p>
            <a:pPr marL="457200" lvl="0" indent="-311150" algn="l" rtl="0">
              <a:spcBef>
                <a:spcPts val="0"/>
              </a:spcBef>
              <a:spcAft>
                <a:spcPts val="0"/>
              </a:spcAft>
              <a:buSzPts val="1300"/>
              <a:buChar char="-"/>
            </a:pPr>
            <a:r>
              <a:rPr lang="en" b="1"/>
              <a:t>Regularly updated by the Washington State departments</a:t>
            </a:r>
            <a:endParaRPr b="1"/>
          </a:p>
          <a:p>
            <a:pPr marL="457200" lvl="0" indent="-311150" algn="l" rtl="0">
              <a:spcBef>
                <a:spcPts val="0"/>
              </a:spcBef>
              <a:spcAft>
                <a:spcPts val="0"/>
              </a:spcAft>
              <a:buSzPts val="1300"/>
              <a:buChar char="-"/>
            </a:pPr>
            <a:r>
              <a:rPr lang="en" b="1"/>
              <a:t>No ethical issues; open to all public use</a:t>
            </a:r>
            <a:endParaRPr b="1"/>
          </a:p>
        </p:txBody>
      </p:sp>
      <p:cxnSp>
        <p:nvCxnSpPr>
          <p:cNvPr id="299" name="Google Shape;299;p16"/>
          <p:cNvCxnSpPr/>
          <p:nvPr/>
        </p:nvCxnSpPr>
        <p:spPr>
          <a:xfrm>
            <a:off x="6141150" y="1690250"/>
            <a:ext cx="0" cy="2967000"/>
          </a:xfrm>
          <a:prstGeom prst="straightConnector1">
            <a:avLst/>
          </a:prstGeom>
          <a:noFill/>
          <a:ln w="9525" cap="flat" cmpd="sng">
            <a:solidFill>
              <a:schemeClr val="dk2"/>
            </a:solidFill>
            <a:prstDash val="solid"/>
            <a:round/>
            <a:headEnd type="none" w="med" len="med"/>
            <a:tailEnd type="none" w="med" len="med"/>
          </a:ln>
        </p:spPr>
      </p:cxnSp>
      <p:sp>
        <p:nvSpPr>
          <p:cNvPr id="300" name="Google Shape;300;p16"/>
          <p:cNvSpPr txBox="1">
            <a:spLocks noGrp="1"/>
          </p:cNvSpPr>
          <p:nvPr>
            <p:ph type="body" idx="1"/>
          </p:nvPr>
        </p:nvSpPr>
        <p:spPr>
          <a:xfrm>
            <a:off x="6250775" y="1475450"/>
            <a:ext cx="2779800" cy="339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WA AQI and Gas Levels</a:t>
            </a:r>
            <a:endParaRPr b="1"/>
          </a:p>
          <a:p>
            <a:pPr marL="457200" lvl="0" indent="-311150" algn="l" rtl="0">
              <a:spcBef>
                <a:spcPts val="1200"/>
              </a:spcBef>
              <a:spcAft>
                <a:spcPts val="0"/>
              </a:spcAft>
              <a:buSzPts val="1300"/>
              <a:buChar char="-"/>
            </a:pPr>
            <a:r>
              <a:rPr lang="en" b="1"/>
              <a:t>Washington AQI and air pollution data</a:t>
            </a:r>
            <a:endParaRPr b="1"/>
          </a:p>
          <a:p>
            <a:pPr marL="457200" lvl="0" indent="-311150" algn="l" rtl="0">
              <a:spcBef>
                <a:spcPts val="0"/>
              </a:spcBef>
              <a:spcAft>
                <a:spcPts val="0"/>
              </a:spcAft>
              <a:buSzPts val="1300"/>
              <a:buChar char="-"/>
            </a:pPr>
            <a:r>
              <a:rPr lang="en" b="1"/>
              <a:t>Kaggle.com</a:t>
            </a:r>
            <a:endParaRPr b="1"/>
          </a:p>
          <a:p>
            <a:pPr marL="914400" lvl="1" indent="-298450" algn="l" rtl="0">
              <a:spcBef>
                <a:spcPts val="0"/>
              </a:spcBef>
              <a:spcAft>
                <a:spcPts val="0"/>
              </a:spcAft>
              <a:buSzPts val="1100"/>
              <a:buChar char="-"/>
            </a:pPr>
            <a:r>
              <a:rPr lang="en" b="1"/>
              <a:t>Sourced by the U.S. Environmental Protection Agency (EPA)</a:t>
            </a:r>
            <a:endParaRPr b="1"/>
          </a:p>
          <a:p>
            <a:pPr marL="914400" lvl="1" indent="-298450" algn="l" rtl="0">
              <a:spcBef>
                <a:spcPts val="0"/>
              </a:spcBef>
              <a:spcAft>
                <a:spcPts val="0"/>
              </a:spcAft>
              <a:buSzPts val="1100"/>
              <a:buChar char="-"/>
            </a:pPr>
            <a:r>
              <a:rPr lang="en" b="1"/>
              <a:t>Reliable source</a:t>
            </a:r>
            <a:endParaRPr b="1"/>
          </a:p>
          <a:p>
            <a:pPr marL="457200" lvl="0" indent="-311150" algn="l" rtl="0">
              <a:spcBef>
                <a:spcPts val="0"/>
              </a:spcBef>
              <a:spcAft>
                <a:spcPts val="0"/>
              </a:spcAft>
              <a:buSzPts val="1300"/>
              <a:buChar char="-"/>
            </a:pPr>
            <a:r>
              <a:rPr lang="en" b="1"/>
              <a:t>Updated to present year (2023)</a:t>
            </a:r>
            <a:endParaRPr b="1"/>
          </a:p>
          <a:p>
            <a:pPr marL="457200" lvl="0" indent="-311150" algn="l" rtl="0">
              <a:spcBef>
                <a:spcPts val="0"/>
              </a:spcBef>
              <a:spcAft>
                <a:spcPts val="0"/>
              </a:spcAft>
              <a:buSzPts val="1300"/>
              <a:buChar char="-"/>
            </a:pPr>
            <a:r>
              <a:rPr lang="en" b="1"/>
              <a:t>Issues: data is collected from seattle only</a:t>
            </a:r>
            <a:endParaRPr b="1"/>
          </a:p>
          <a:p>
            <a:pPr marL="457200" lvl="0" indent="-311150" algn="l" rtl="0">
              <a:spcBef>
                <a:spcPts val="0"/>
              </a:spcBef>
              <a:spcAft>
                <a:spcPts val="0"/>
              </a:spcAft>
              <a:buSzPts val="1300"/>
              <a:buChar char="-"/>
            </a:pPr>
            <a:r>
              <a:rPr lang="en" b="1"/>
              <a:t>No ethical issues; open to all public use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0" y="0"/>
            <a:ext cx="91440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Research Question 1: What are the Total greenhouse gas emissions based on Sector, Location, and Parent Company?</a:t>
            </a:r>
            <a:endParaRPr sz="2000"/>
          </a:p>
        </p:txBody>
      </p:sp>
      <p:sp>
        <p:nvSpPr>
          <p:cNvPr id="306" name="Google Shape;306;p17"/>
          <p:cNvSpPr txBox="1">
            <a:spLocks noGrp="1"/>
          </p:cNvSpPr>
          <p:nvPr>
            <p:ph type="body" idx="1"/>
          </p:nvPr>
        </p:nvSpPr>
        <p:spPr>
          <a:xfrm>
            <a:off x="1048500" y="734275"/>
            <a:ext cx="7047000" cy="4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Greenhouse Gas emissions based on Sector</a:t>
            </a:r>
            <a:endParaRPr/>
          </a:p>
        </p:txBody>
      </p:sp>
      <p:pic>
        <p:nvPicPr>
          <p:cNvPr id="307" name="Google Shape;307;p17"/>
          <p:cNvPicPr preferRelativeResize="0"/>
          <p:nvPr/>
        </p:nvPicPr>
        <p:blipFill>
          <a:blip r:embed="rId3">
            <a:alphaModFix/>
          </a:blip>
          <a:stretch>
            <a:fillRect/>
          </a:stretch>
        </p:blipFill>
        <p:spPr>
          <a:xfrm>
            <a:off x="1181100" y="1032500"/>
            <a:ext cx="7216175" cy="4110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730825" y="0"/>
            <a:ext cx="7030500" cy="5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b="0">
                <a:latin typeface="Nunito"/>
                <a:ea typeface="Nunito"/>
                <a:cs typeface="Nunito"/>
                <a:sym typeface="Nunito"/>
              </a:rPr>
              <a:t>Total greenhouse gas emissions by City</a:t>
            </a:r>
            <a:endParaRPr sz="1400" b="0">
              <a:latin typeface="Nunito"/>
              <a:ea typeface="Nunito"/>
              <a:cs typeface="Nunito"/>
              <a:sym typeface="Nunito"/>
            </a:endParaRPr>
          </a:p>
          <a:p>
            <a:pPr marL="0" lvl="0" indent="0" algn="l" rtl="0">
              <a:spcBef>
                <a:spcPts val="0"/>
              </a:spcBef>
              <a:spcAft>
                <a:spcPts val="0"/>
              </a:spcAft>
              <a:buSzPts val="990"/>
              <a:buNone/>
            </a:pPr>
            <a:endParaRPr sz="1260"/>
          </a:p>
        </p:txBody>
      </p:sp>
      <p:pic>
        <p:nvPicPr>
          <p:cNvPr id="313" name="Google Shape;313;p18"/>
          <p:cNvPicPr preferRelativeResize="0"/>
          <p:nvPr/>
        </p:nvPicPr>
        <p:blipFill>
          <a:blip r:embed="rId3">
            <a:alphaModFix/>
          </a:blip>
          <a:stretch>
            <a:fillRect/>
          </a:stretch>
        </p:blipFill>
        <p:spPr>
          <a:xfrm>
            <a:off x="1146475" y="543900"/>
            <a:ext cx="7997525" cy="4530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p:nvPr/>
        </p:nvSpPr>
        <p:spPr>
          <a:xfrm>
            <a:off x="748125" y="0"/>
            <a:ext cx="7983600" cy="4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Nunito"/>
                <a:ea typeface="Nunito"/>
                <a:cs typeface="Nunito"/>
                <a:sym typeface="Nunito"/>
              </a:rPr>
              <a:t>Total greenhouse gas emissions by parent company</a:t>
            </a:r>
            <a:endParaRPr>
              <a:solidFill>
                <a:schemeClr val="dk2"/>
              </a:solidFill>
              <a:latin typeface="Nunito"/>
              <a:ea typeface="Nunito"/>
              <a:cs typeface="Nunito"/>
              <a:sym typeface="Nunito"/>
            </a:endParaRPr>
          </a:p>
        </p:txBody>
      </p:sp>
      <p:pic>
        <p:nvPicPr>
          <p:cNvPr id="319" name="Google Shape;319;p19"/>
          <p:cNvPicPr preferRelativeResize="0"/>
          <p:nvPr/>
        </p:nvPicPr>
        <p:blipFill>
          <a:blip r:embed="rId3">
            <a:alphaModFix/>
          </a:blip>
          <a:stretch>
            <a:fillRect/>
          </a:stretch>
        </p:blipFill>
        <p:spPr>
          <a:xfrm>
            <a:off x="1160400" y="450300"/>
            <a:ext cx="7983602"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 1: Data Analysis</a:t>
            </a:r>
            <a:endParaRPr/>
          </a:p>
        </p:txBody>
      </p:sp>
      <p:sp>
        <p:nvSpPr>
          <p:cNvPr id="325" name="Google Shape;325;p20"/>
          <p:cNvSpPr txBox="1">
            <a:spLocks noGrp="1"/>
          </p:cNvSpPr>
          <p:nvPr>
            <p:ph type="body" idx="1"/>
          </p:nvPr>
        </p:nvSpPr>
        <p:spPr>
          <a:xfrm>
            <a:off x="1303800" y="1990050"/>
            <a:ext cx="7030500" cy="2173200"/>
          </a:xfrm>
          <a:prstGeom prst="rect">
            <a:avLst/>
          </a:prstGeom>
        </p:spPr>
        <p:txBody>
          <a:bodyPr spcFirstLastPara="1" wrap="square" lIns="91425" tIns="91425" rIns="91425" bIns="91425" anchor="t" anchorCtr="0">
            <a:normAutofit fontScale="25000" lnSpcReduction="20000"/>
          </a:bodyPr>
          <a:lstStyle/>
          <a:p>
            <a:pPr marL="0" lvl="0" indent="0" algn="l" rtl="0">
              <a:lnSpc>
                <a:spcPct val="200000"/>
              </a:lnSpc>
              <a:spcBef>
                <a:spcPts val="0"/>
              </a:spcBef>
              <a:spcAft>
                <a:spcPts val="0"/>
              </a:spcAft>
              <a:buNone/>
            </a:pPr>
            <a:r>
              <a:rPr lang="en" sz="5507"/>
              <a:t>The Sector that emits the most greenhouse gases is Power Plants</a:t>
            </a:r>
            <a:endParaRPr sz="5507"/>
          </a:p>
          <a:p>
            <a:pPr marL="0" lvl="0" indent="0" algn="l" rtl="0">
              <a:lnSpc>
                <a:spcPct val="200000"/>
              </a:lnSpc>
              <a:spcBef>
                <a:spcPts val="1200"/>
              </a:spcBef>
              <a:spcAft>
                <a:spcPts val="0"/>
              </a:spcAft>
              <a:buNone/>
            </a:pPr>
            <a:r>
              <a:rPr lang="en" sz="5507"/>
              <a:t>The City that emits the most greenhouse gases is Centralia</a:t>
            </a:r>
            <a:endParaRPr sz="5507"/>
          </a:p>
          <a:p>
            <a:pPr marL="0" lvl="0" indent="0" algn="l" rtl="0">
              <a:lnSpc>
                <a:spcPct val="200000"/>
              </a:lnSpc>
              <a:spcBef>
                <a:spcPts val="1200"/>
              </a:spcBef>
              <a:spcAft>
                <a:spcPts val="0"/>
              </a:spcAft>
              <a:buNone/>
            </a:pPr>
            <a:r>
              <a:rPr lang="en" sz="5507"/>
              <a:t>The Company that emits the most greenhouse gases is Puget Holdings</a:t>
            </a:r>
            <a:endParaRPr sz="5507"/>
          </a:p>
          <a:p>
            <a:pPr marL="0" lvl="0" indent="0" algn="l" rtl="0">
              <a:lnSpc>
                <a:spcPct val="200000"/>
              </a:lnSpc>
              <a:spcBef>
                <a:spcPts val="1200"/>
              </a:spcBef>
              <a:spcAft>
                <a:spcPts val="0"/>
              </a:spcAft>
              <a:buNone/>
            </a:pPr>
            <a:r>
              <a:rPr lang="en" sz="5507"/>
              <a:t>Interesting Observation: Centralia is the City that emits the most greenhouse gases and its all due to power plants which also happens to be the Sector that emits the most greenhouse gases</a:t>
            </a:r>
            <a:r>
              <a:rPr lang="en"/>
              <a:t>.</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190100" y="400100"/>
            <a:ext cx="7591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 2: Is there a correlation between greenhouse gas emissions and wildfire amounts and sizes in Washington State?</a:t>
            </a:r>
            <a:endParaRPr/>
          </a:p>
        </p:txBody>
      </p:sp>
      <p:sp>
        <p:nvSpPr>
          <p:cNvPr id="331" name="Google Shape;331;p21"/>
          <p:cNvSpPr txBox="1"/>
          <p:nvPr/>
        </p:nvSpPr>
        <p:spPr>
          <a:xfrm>
            <a:off x="1335675" y="1551050"/>
            <a:ext cx="61311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i="1">
                <a:solidFill>
                  <a:schemeClr val="dk2"/>
                </a:solidFill>
                <a:latin typeface="Nunito"/>
                <a:ea typeface="Nunito"/>
                <a:cs typeface="Nunito"/>
                <a:sym typeface="Nunito"/>
              </a:rPr>
              <a:t>Number of Wildfire by year &amp; total greenhouse gas emissions by year.</a:t>
            </a:r>
            <a:endParaRPr sz="1300" i="1">
              <a:solidFill>
                <a:schemeClr val="dk2"/>
              </a:solidFill>
              <a:latin typeface="Nunito"/>
              <a:ea typeface="Nunito"/>
              <a:cs typeface="Nunito"/>
              <a:sym typeface="Nunito"/>
            </a:endParaRPr>
          </a:p>
        </p:txBody>
      </p:sp>
      <p:pic>
        <p:nvPicPr>
          <p:cNvPr id="332" name="Google Shape;332;p21"/>
          <p:cNvPicPr preferRelativeResize="0"/>
          <p:nvPr/>
        </p:nvPicPr>
        <p:blipFill>
          <a:blip r:embed="rId3">
            <a:alphaModFix/>
          </a:blip>
          <a:stretch>
            <a:fillRect/>
          </a:stretch>
        </p:blipFill>
        <p:spPr>
          <a:xfrm>
            <a:off x="4636316" y="2014550"/>
            <a:ext cx="4242035" cy="2824150"/>
          </a:xfrm>
          <a:prstGeom prst="rect">
            <a:avLst/>
          </a:prstGeom>
          <a:noFill/>
          <a:ln>
            <a:noFill/>
          </a:ln>
        </p:spPr>
      </p:pic>
      <p:pic>
        <p:nvPicPr>
          <p:cNvPr id="333" name="Google Shape;333;p21"/>
          <p:cNvPicPr preferRelativeResize="0"/>
          <p:nvPr/>
        </p:nvPicPr>
        <p:blipFill>
          <a:blip r:embed="rId4">
            <a:alphaModFix/>
          </a:blip>
          <a:stretch>
            <a:fillRect/>
          </a:stretch>
        </p:blipFill>
        <p:spPr>
          <a:xfrm>
            <a:off x="312200" y="2014550"/>
            <a:ext cx="4324114" cy="28241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On-screen Show (16:9)</PresentationFormat>
  <Paragraphs>68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Nunito</vt:lpstr>
      <vt:lpstr>Maven Pro</vt:lpstr>
      <vt:lpstr>Momentum</vt:lpstr>
      <vt:lpstr>Final Project: Analyzing GHG Emissions and its Impact on Air Pollution and Wildfires</vt:lpstr>
      <vt:lpstr>Introduction:</vt:lpstr>
      <vt:lpstr>Introduction:</vt:lpstr>
      <vt:lpstr>Data Overview:</vt:lpstr>
      <vt:lpstr>Research Question 1: What are the Total greenhouse gas emissions based on Sector, Location, and Parent Company?</vt:lpstr>
      <vt:lpstr>Total greenhouse gas emissions by City </vt:lpstr>
      <vt:lpstr>PowerPoint Presentation</vt:lpstr>
      <vt:lpstr>Research Question 1: Data Analysis</vt:lpstr>
      <vt:lpstr>Research Question 2: Is there a correlation between greenhouse gas emissions and wildfire amounts and sizes in Washington State?</vt:lpstr>
      <vt:lpstr>Size of wildfire by year &amp; Total greenhouse gas emissions by year.</vt:lpstr>
      <vt:lpstr>Research Question 2: Data Analysis</vt:lpstr>
      <vt:lpstr>Research Question 3: Is there a correlation between GHG emissions and air pollution?</vt:lpstr>
      <vt:lpstr>Air Pollution and AQI data</vt:lpstr>
      <vt:lpstr>Research Question 3: Data Analysis</vt:lpstr>
      <vt:lpstr>PowerPoint Presentation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Analyzing GHG Emissions and its Impact on Air Pollution and Wildfires</dc:title>
  <cp:lastModifiedBy>Justin T. Mai</cp:lastModifiedBy>
  <cp:revision>1</cp:revision>
  <dcterms:modified xsi:type="dcterms:W3CDTF">2023-12-07T19:59:26Z</dcterms:modified>
</cp:coreProperties>
</file>