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7600" cy="38404800"/>
  <p:notesSz cx="6858000" cy="9144000"/>
  <p:defaultTextStyle>
    <a:defPPr>
      <a:defRPr lang="en-US"/>
    </a:defPPr>
    <a:lvl1pPr marL="0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08062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16124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24186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32248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40310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48372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56434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64496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36" autoAdjust="0"/>
  </p:normalViewPr>
  <p:slideViewPr>
    <p:cSldViewPr showGuides="1">
      <p:cViewPr>
        <p:scale>
          <a:sx n="42" d="100"/>
          <a:sy n="42" d="100"/>
        </p:scale>
        <p:origin x="6882" y="5520"/>
      </p:cViewPr>
      <p:guideLst>
        <p:guide orient="horz" pos="12096"/>
        <p:guide orient="horz" pos="23520"/>
        <p:guide pos="15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me\Dropbox\Typicality%20Search\Figures\FiguresV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me\Dropbox\Typicality%20Search\Figures\FiguresV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me\Dropbox\Typicality%20Search\Figures\FiguresV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me\Dropbox\Typicality%20Search\Figures\FiguresV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me\Dropbox\Typicality%20Search\Figures\FiguresV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TTT</c:v>
          </c:tx>
          <c:spPr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c:spPr>
          </c:dPt>
          <c:errBars>
            <c:errBarType val="both"/>
            <c:errValType val="cust"/>
            <c:noEndCap val="0"/>
            <c:plus>
              <c:numRef>
                <c:f>'F:\Typicality Search\8-15-12\Excel\[Typ_Search8-15_TTT.xlsx]Sheet1'!$B$29:$D$29</c:f>
                <c:numCache>
                  <c:formatCode>General</c:formatCode>
                  <c:ptCount val="3"/>
                  <c:pt idx="0">
                    <c:v>23.907716972547327</c:v>
                  </c:pt>
                  <c:pt idx="1">
                    <c:v>25.956694446498361</c:v>
                  </c:pt>
                  <c:pt idx="2">
                    <c:v>27.251196285841573</c:v>
                  </c:pt>
                </c:numCache>
              </c:numRef>
            </c:plus>
            <c:minus>
              <c:numRef>
                <c:f>'F:\Typicality Search\8-15-12\Excel\[Typ_Search8-15_TTT.xlsx]Sheet1'!$B$29:$D$29</c:f>
                <c:numCache>
                  <c:formatCode>General</c:formatCode>
                  <c:ptCount val="3"/>
                  <c:pt idx="0">
                    <c:v>23.907716972547327</c:v>
                  </c:pt>
                  <c:pt idx="1">
                    <c:v>25.956694446498361</c:v>
                  </c:pt>
                  <c:pt idx="2">
                    <c:v>27.251196285841573</c:v>
                  </c:pt>
                </c:numCache>
              </c:numRef>
            </c:minus>
          </c:errBars>
          <c:cat>
            <c:strLit>
              <c:ptCount val="3"/>
              <c:pt idx="0">
                <c:v>High</c:v>
              </c:pt>
              <c:pt idx="1">
                <c:v>Medium</c:v>
              </c:pt>
              <c:pt idx="2">
                <c:v>Low</c:v>
              </c:pt>
            </c:strLit>
          </c:cat>
          <c:val>
            <c:numRef>
              <c:f>'F:\Typicality Search\8-15-12\Excel\[Typ_Search8-15_TTT.xlsx]Sheet1'!$B$27:$D$27</c:f>
              <c:numCache>
                <c:formatCode>General</c:formatCode>
                <c:ptCount val="3"/>
                <c:pt idx="0">
                  <c:v>603.51022543874183</c:v>
                </c:pt>
                <c:pt idx="1">
                  <c:v>649.6263647360862</c:v>
                </c:pt>
                <c:pt idx="2">
                  <c:v>692.59578453743484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169728"/>
        <c:axId val="94168960"/>
      </c:barChart>
      <c:catAx>
        <c:axId val="94169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Typicality</a:t>
                </a:r>
              </a:p>
            </c:rich>
          </c:tx>
          <c:layout>
            <c:manualLayout>
              <c:xMode val="edge"/>
              <c:yMode val="edge"/>
              <c:x val="0.48540210282302104"/>
              <c:y val="0.92681388012618293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94168960"/>
        <c:crosses val="autoZero"/>
        <c:auto val="1"/>
        <c:lblAlgn val="ctr"/>
        <c:lblOffset val="100"/>
        <c:noMultiLvlLbl val="0"/>
      </c:catAx>
      <c:valAx>
        <c:axId val="94168960"/>
        <c:scaling>
          <c:orientation val="minMax"/>
          <c:min val="4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Time to Target (ms)</a:t>
                </a:r>
              </a:p>
            </c:rich>
          </c:tx>
          <c:layout>
            <c:manualLayout>
              <c:xMode val="edge"/>
              <c:yMode val="edge"/>
              <c:x val="0"/>
              <c:y val="0.146909817750560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941697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Verification</c:v>
          </c:tx>
          <c:spPr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c:spPr>
          <c:invertIfNegative val="0"/>
          <c:errBars>
            <c:errBarType val="both"/>
            <c:errValType val="cust"/>
            <c:noEndCap val="0"/>
            <c:plus>
              <c:numRef>
                <c:f>'F:\Typicality Search\8-15-12\Excel\[Typ_Search8-15_Veri.xlsx]Sheet1'!$B$30:$D$30</c:f>
                <c:numCache>
                  <c:formatCode>General</c:formatCode>
                  <c:ptCount val="3"/>
                  <c:pt idx="0">
                    <c:v>42.032118137500973</c:v>
                  </c:pt>
                  <c:pt idx="1">
                    <c:v>66.858531971058014</c:v>
                  </c:pt>
                  <c:pt idx="2">
                    <c:v>84.324418509865595</c:v>
                  </c:pt>
                </c:numCache>
              </c:numRef>
            </c:plus>
            <c:minus>
              <c:numRef>
                <c:f>'F:\Typicality Search\8-15-12\Excel\[Typ_Search8-15_Veri.xlsx]Sheet1'!$B$30:$D$30</c:f>
                <c:numCache>
                  <c:formatCode>General</c:formatCode>
                  <c:ptCount val="3"/>
                  <c:pt idx="0">
                    <c:v>42.032118137500973</c:v>
                  </c:pt>
                  <c:pt idx="1">
                    <c:v>66.858531971058014</c:v>
                  </c:pt>
                  <c:pt idx="2">
                    <c:v>84.324418509865595</c:v>
                  </c:pt>
                </c:numCache>
              </c:numRef>
            </c:minus>
          </c:errBars>
          <c:cat>
            <c:strLit>
              <c:ptCount val="3"/>
              <c:pt idx="0">
                <c:v>High</c:v>
              </c:pt>
              <c:pt idx="1">
                <c:v>Medium</c:v>
              </c:pt>
              <c:pt idx="2">
                <c:v>Low</c:v>
              </c:pt>
            </c:strLit>
          </c:cat>
          <c:val>
            <c:numRef>
              <c:f>'F:\Typicality Search\8-15-12\Excel\[Typ_Search8-15_Veri.xlsx]Sheet1'!$B$28:$D$28</c:f>
              <c:numCache>
                <c:formatCode>General</c:formatCode>
                <c:ptCount val="3"/>
                <c:pt idx="0">
                  <c:v>566.39950177079163</c:v>
                </c:pt>
                <c:pt idx="1">
                  <c:v>816.96292057756307</c:v>
                </c:pt>
                <c:pt idx="2">
                  <c:v>964.41996534545308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192512"/>
        <c:axId val="68194688"/>
      </c:barChart>
      <c:catAx>
        <c:axId val="68192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Typicality</a:t>
                </a:r>
              </a:p>
            </c:rich>
          </c:tx>
          <c:layout>
            <c:manualLayout>
              <c:xMode val="edge"/>
              <c:yMode val="edge"/>
              <c:x val="0.48794838145231845"/>
              <c:y val="0.92824979901631632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68194688"/>
        <c:crosses val="autoZero"/>
        <c:auto val="1"/>
        <c:lblAlgn val="ctr"/>
        <c:lblOffset val="100"/>
        <c:noMultiLvlLbl val="0"/>
      </c:catAx>
      <c:valAx>
        <c:axId val="68194688"/>
        <c:scaling>
          <c:orientation val="minMax"/>
          <c:min val="300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 dirty="0">
                    <a:latin typeface="Helvetica" pitchFamily="34" charset="0"/>
                    <a:cs typeface="Helvetica" pitchFamily="34" charset="0"/>
                  </a:rPr>
                  <a:t>Verification Time (</a:t>
                </a:r>
                <a:r>
                  <a:rPr lang="en-US" sz="2800" b="0" dirty="0" err="1">
                    <a:latin typeface="Helvetica" pitchFamily="34" charset="0"/>
                    <a:cs typeface="Helvetica" pitchFamily="34" charset="0"/>
                  </a:rPr>
                  <a:t>ms</a:t>
                </a:r>
                <a:r>
                  <a:rPr lang="en-US" sz="2800" b="0" dirty="0">
                    <a:latin typeface="Helvetica" pitchFamily="34" charset="0"/>
                    <a:cs typeface="Helvetica" pitchFamily="34" charset="0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0.1055600014525293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6819251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</c:spPr>
          </c:marker>
          <c:dPt>
            <c:idx val="0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4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5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6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7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8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9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0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1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2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3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4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5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6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7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8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9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0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1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2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3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4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5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6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7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8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9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0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1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2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3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4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5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trendline>
            <c:spPr>
              <a:ln w="15875"/>
            </c:spPr>
            <c:trendlineType val="linear"/>
            <c:dispRSqr val="0"/>
            <c:dispEq val="0"/>
          </c:trendline>
          <c:xVal>
            <c:numRef>
              <c:f>'F:\Typicality Classifier\[Correlations.xlsx]Sheet3'!$A$1:$A$54</c:f>
              <c:numCache>
                <c:formatCode>General</c:formatCode>
                <c:ptCount val="54"/>
                <c:pt idx="0">
                  <c:v>0.54</c:v>
                </c:pt>
                <c:pt idx="1">
                  <c:v>0.54</c:v>
                </c:pt>
                <c:pt idx="2">
                  <c:v>0.53</c:v>
                </c:pt>
                <c:pt idx="3">
                  <c:v>0.53</c:v>
                </c:pt>
                <c:pt idx="4">
                  <c:v>0.53</c:v>
                </c:pt>
                <c:pt idx="5">
                  <c:v>0.52</c:v>
                </c:pt>
                <c:pt idx="6">
                  <c:v>0.53</c:v>
                </c:pt>
                <c:pt idx="7">
                  <c:v>0.53</c:v>
                </c:pt>
                <c:pt idx="8">
                  <c:v>0.53</c:v>
                </c:pt>
                <c:pt idx="9">
                  <c:v>0.52</c:v>
                </c:pt>
                <c:pt idx="10">
                  <c:v>0.53</c:v>
                </c:pt>
                <c:pt idx="11">
                  <c:v>0.53</c:v>
                </c:pt>
                <c:pt idx="12">
                  <c:v>0.53</c:v>
                </c:pt>
                <c:pt idx="13">
                  <c:v>0.53</c:v>
                </c:pt>
                <c:pt idx="14">
                  <c:v>0.53</c:v>
                </c:pt>
                <c:pt idx="15">
                  <c:v>0.53</c:v>
                </c:pt>
                <c:pt idx="16">
                  <c:v>0.54</c:v>
                </c:pt>
                <c:pt idx="17">
                  <c:v>0.5</c:v>
                </c:pt>
                <c:pt idx="18">
                  <c:v>0.39</c:v>
                </c:pt>
                <c:pt idx="19">
                  <c:v>0.44</c:v>
                </c:pt>
                <c:pt idx="20">
                  <c:v>0.41</c:v>
                </c:pt>
                <c:pt idx="21">
                  <c:v>0.37</c:v>
                </c:pt>
                <c:pt idx="22">
                  <c:v>0.38</c:v>
                </c:pt>
                <c:pt idx="23">
                  <c:v>0.42</c:v>
                </c:pt>
                <c:pt idx="24">
                  <c:v>0.39</c:v>
                </c:pt>
                <c:pt idx="25">
                  <c:v>0.37</c:v>
                </c:pt>
                <c:pt idx="26">
                  <c:v>0.37</c:v>
                </c:pt>
                <c:pt idx="27">
                  <c:v>0.39</c:v>
                </c:pt>
                <c:pt idx="28">
                  <c:v>0.41</c:v>
                </c:pt>
                <c:pt idx="29">
                  <c:v>0.38</c:v>
                </c:pt>
                <c:pt idx="30">
                  <c:v>0.35</c:v>
                </c:pt>
                <c:pt idx="31">
                  <c:v>0.4</c:v>
                </c:pt>
                <c:pt idx="32">
                  <c:v>0.39</c:v>
                </c:pt>
                <c:pt idx="33">
                  <c:v>0.4</c:v>
                </c:pt>
                <c:pt idx="34">
                  <c:v>0.39</c:v>
                </c:pt>
                <c:pt idx="35">
                  <c:v>0.4</c:v>
                </c:pt>
                <c:pt idx="36">
                  <c:v>0.25</c:v>
                </c:pt>
                <c:pt idx="37">
                  <c:v>0.24</c:v>
                </c:pt>
                <c:pt idx="38">
                  <c:v>0.26</c:v>
                </c:pt>
                <c:pt idx="39">
                  <c:v>0.25</c:v>
                </c:pt>
                <c:pt idx="40">
                  <c:v>0.24</c:v>
                </c:pt>
                <c:pt idx="41">
                  <c:v>0.3</c:v>
                </c:pt>
                <c:pt idx="42">
                  <c:v>0.24</c:v>
                </c:pt>
                <c:pt idx="43">
                  <c:v>0.23</c:v>
                </c:pt>
                <c:pt idx="44">
                  <c:v>0.25</c:v>
                </c:pt>
                <c:pt idx="45">
                  <c:v>0.26</c:v>
                </c:pt>
                <c:pt idx="46">
                  <c:v>0.23</c:v>
                </c:pt>
                <c:pt idx="47">
                  <c:v>0.23</c:v>
                </c:pt>
                <c:pt idx="48">
                  <c:v>0.17</c:v>
                </c:pt>
                <c:pt idx="49">
                  <c:v>0.28000000000000003</c:v>
                </c:pt>
                <c:pt idx="50">
                  <c:v>0.2</c:v>
                </c:pt>
                <c:pt idx="51">
                  <c:v>0.23</c:v>
                </c:pt>
                <c:pt idx="52">
                  <c:v>0.28999999999999998</c:v>
                </c:pt>
                <c:pt idx="53">
                  <c:v>0.23</c:v>
                </c:pt>
              </c:numCache>
            </c:numRef>
          </c:xVal>
          <c:yVal>
            <c:numRef>
              <c:f>'F:\Typicality Classifier\[Correlations.xlsx]Sheet3'!$B$1:$B$54</c:f>
              <c:numCache>
                <c:formatCode>General</c:formatCode>
                <c:ptCount val="54"/>
                <c:pt idx="0">
                  <c:v>583.16</c:v>
                </c:pt>
                <c:pt idx="1">
                  <c:v>486.35</c:v>
                </c:pt>
                <c:pt idx="2">
                  <c:v>554.62</c:v>
                </c:pt>
                <c:pt idx="3">
                  <c:v>628.97</c:v>
                </c:pt>
                <c:pt idx="4">
                  <c:v>731.94</c:v>
                </c:pt>
                <c:pt idx="5">
                  <c:v>590.88</c:v>
                </c:pt>
                <c:pt idx="6">
                  <c:v>710.72</c:v>
                </c:pt>
                <c:pt idx="7">
                  <c:v>652.89</c:v>
                </c:pt>
                <c:pt idx="8">
                  <c:v>364.67</c:v>
                </c:pt>
                <c:pt idx="9">
                  <c:v>721.88</c:v>
                </c:pt>
                <c:pt idx="10">
                  <c:v>626.49</c:v>
                </c:pt>
                <c:pt idx="11">
                  <c:v>637.49</c:v>
                </c:pt>
                <c:pt idx="12">
                  <c:v>657.17</c:v>
                </c:pt>
                <c:pt idx="13">
                  <c:v>775.25</c:v>
                </c:pt>
                <c:pt idx="14">
                  <c:v>502.89</c:v>
                </c:pt>
                <c:pt idx="15">
                  <c:v>581.42999999999995</c:v>
                </c:pt>
                <c:pt idx="16">
                  <c:v>522.34</c:v>
                </c:pt>
                <c:pt idx="17">
                  <c:v>534.05999999999995</c:v>
                </c:pt>
                <c:pt idx="18">
                  <c:v>585.75</c:v>
                </c:pt>
                <c:pt idx="19">
                  <c:v>496.38</c:v>
                </c:pt>
                <c:pt idx="20">
                  <c:v>581</c:v>
                </c:pt>
                <c:pt idx="21">
                  <c:v>615.62</c:v>
                </c:pt>
                <c:pt idx="22">
                  <c:v>846.59</c:v>
                </c:pt>
                <c:pt idx="23">
                  <c:v>552.41</c:v>
                </c:pt>
                <c:pt idx="24">
                  <c:v>648.61</c:v>
                </c:pt>
                <c:pt idx="25">
                  <c:v>741</c:v>
                </c:pt>
                <c:pt idx="26">
                  <c:v>541.38</c:v>
                </c:pt>
                <c:pt idx="27">
                  <c:v>740.13</c:v>
                </c:pt>
                <c:pt idx="28">
                  <c:v>626.79</c:v>
                </c:pt>
                <c:pt idx="29">
                  <c:v>780.83</c:v>
                </c:pt>
                <c:pt idx="30">
                  <c:v>680.63</c:v>
                </c:pt>
                <c:pt idx="31">
                  <c:v>880.2</c:v>
                </c:pt>
                <c:pt idx="32">
                  <c:v>573.73</c:v>
                </c:pt>
                <c:pt idx="33">
                  <c:v>681.84</c:v>
                </c:pt>
                <c:pt idx="34">
                  <c:v>588.27</c:v>
                </c:pt>
                <c:pt idx="35">
                  <c:v>532.12</c:v>
                </c:pt>
                <c:pt idx="36">
                  <c:v>612.66999999999996</c:v>
                </c:pt>
                <c:pt idx="37">
                  <c:v>540.44000000000005</c:v>
                </c:pt>
                <c:pt idx="38">
                  <c:v>640.6</c:v>
                </c:pt>
                <c:pt idx="39">
                  <c:v>634.62</c:v>
                </c:pt>
                <c:pt idx="40">
                  <c:v>878.46</c:v>
                </c:pt>
                <c:pt idx="41">
                  <c:v>570.66999999999996</c:v>
                </c:pt>
                <c:pt idx="42">
                  <c:v>751.08</c:v>
                </c:pt>
                <c:pt idx="43">
                  <c:v>695.17</c:v>
                </c:pt>
                <c:pt idx="44">
                  <c:v>615.69000000000005</c:v>
                </c:pt>
                <c:pt idx="45">
                  <c:v>827.25</c:v>
                </c:pt>
                <c:pt idx="46">
                  <c:v>753.46</c:v>
                </c:pt>
                <c:pt idx="47">
                  <c:v>792.05</c:v>
                </c:pt>
                <c:pt idx="48">
                  <c:v>854.1</c:v>
                </c:pt>
                <c:pt idx="49">
                  <c:v>892.64</c:v>
                </c:pt>
                <c:pt idx="50">
                  <c:v>618.63</c:v>
                </c:pt>
                <c:pt idx="51">
                  <c:v>612.54</c:v>
                </c:pt>
                <c:pt idx="52">
                  <c:v>561.53</c:v>
                </c:pt>
                <c:pt idx="53">
                  <c:v>615.14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534656"/>
        <c:axId val="94553216"/>
      </c:scatterChart>
      <c:valAx>
        <c:axId val="94534656"/>
        <c:scaling>
          <c:orientation val="minMax"/>
          <c:max val="0.60000000000000009"/>
          <c:min val="0.1"/>
        </c:scaling>
        <c:delete val="0"/>
        <c:axPos val="b"/>
        <c:title>
          <c:tx>
            <c:rich>
              <a:bodyPr/>
              <a:lstStyle/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Normalized Classifier Confidence</a:t>
                </a:r>
              </a:p>
            </c:rich>
          </c:tx>
          <c:layout>
            <c:manualLayout>
              <c:xMode val="edge"/>
              <c:yMode val="edge"/>
              <c:x val="0.1989929036648197"/>
              <c:y val="0.893791519384889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94553216"/>
        <c:crosses val="autoZero"/>
        <c:crossBetween val="midCat"/>
      </c:valAx>
      <c:valAx>
        <c:axId val="94553216"/>
        <c:scaling>
          <c:orientation val="minMax"/>
          <c:min val="2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Time to Target (ms)</a:t>
                </a:r>
              </a:p>
            </c:rich>
          </c:tx>
          <c:layout>
            <c:manualLayout>
              <c:xMode val="edge"/>
              <c:yMode val="edge"/>
              <c:x val="0"/>
              <c:y val="9.977752780902386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9453465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</c:spPr>
          </c:marker>
          <c:dPt>
            <c:idx val="0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4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5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6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7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8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9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0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1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2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3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4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5"/>
            <c:marker>
              <c:spPr>
                <a:solidFill>
                  <a:schemeClr val="accent4">
                    <a:lumMod val="75000"/>
                  </a:schemeClr>
                </a:solidFill>
                <a:ln w="9525">
                  <a:noFill/>
                </a:ln>
              </c:spPr>
            </c:marker>
            <c:bubble3D val="0"/>
          </c:dPt>
          <c:dPt>
            <c:idx val="16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7"/>
            <c:marker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8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19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0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1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2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3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4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5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6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7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8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29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0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1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2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3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4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dPt>
            <c:idx val="35"/>
            <c:marker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</c:dPt>
          <c:trendline>
            <c:spPr>
              <a:ln w="15875"/>
            </c:spPr>
            <c:trendlineType val="linear"/>
            <c:dispRSqr val="0"/>
            <c:dispEq val="0"/>
          </c:trendline>
          <c:xVal>
            <c:numRef>
              <c:f>'F:\Typicality Classifier\[Correlations.xlsx]Sheet3'!$A$1:$A$54</c:f>
              <c:numCache>
                <c:formatCode>General</c:formatCode>
                <c:ptCount val="54"/>
                <c:pt idx="0">
                  <c:v>0.54</c:v>
                </c:pt>
                <c:pt idx="1">
                  <c:v>0.54</c:v>
                </c:pt>
                <c:pt idx="2">
                  <c:v>0.53</c:v>
                </c:pt>
                <c:pt idx="3">
                  <c:v>0.53</c:v>
                </c:pt>
                <c:pt idx="4">
                  <c:v>0.53</c:v>
                </c:pt>
                <c:pt idx="5">
                  <c:v>0.52</c:v>
                </c:pt>
                <c:pt idx="6">
                  <c:v>0.53</c:v>
                </c:pt>
                <c:pt idx="7">
                  <c:v>0.53</c:v>
                </c:pt>
                <c:pt idx="8">
                  <c:v>0.53</c:v>
                </c:pt>
                <c:pt idx="9">
                  <c:v>0.52</c:v>
                </c:pt>
                <c:pt idx="10">
                  <c:v>0.53</c:v>
                </c:pt>
                <c:pt idx="11">
                  <c:v>0.53</c:v>
                </c:pt>
                <c:pt idx="12">
                  <c:v>0.53</c:v>
                </c:pt>
                <c:pt idx="13">
                  <c:v>0.53</c:v>
                </c:pt>
                <c:pt idx="14">
                  <c:v>0.53</c:v>
                </c:pt>
                <c:pt idx="15">
                  <c:v>0.53</c:v>
                </c:pt>
                <c:pt idx="16">
                  <c:v>0.54</c:v>
                </c:pt>
                <c:pt idx="17">
                  <c:v>0.5</c:v>
                </c:pt>
                <c:pt idx="18">
                  <c:v>0.39</c:v>
                </c:pt>
                <c:pt idx="19">
                  <c:v>0.44</c:v>
                </c:pt>
                <c:pt idx="20">
                  <c:v>0.41</c:v>
                </c:pt>
                <c:pt idx="21">
                  <c:v>0.37</c:v>
                </c:pt>
                <c:pt idx="22">
                  <c:v>0.38</c:v>
                </c:pt>
                <c:pt idx="23">
                  <c:v>0.42</c:v>
                </c:pt>
                <c:pt idx="24">
                  <c:v>0.39</c:v>
                </c:pt>
                <c:pt idx="25">
                  <c:v>0.37</c:v>
                </c:pt>
                <c:pt idx="26">
                  <c:v>0.37</c:v>
                </c:pt>
                <c:pt idx="27">
                  <c:v>0.39</c:v>
                </c:pt>
                <c:pt idx="28">
                  <c:v>0.41</c:v>
                </c:pt>
                <c:pt idx="29">
                  <c:v>0.38</c:v>
                </c:pt>
                <c:pt idx="30">
                  <c:v>0.35</c:v>
                </c:pt>
                <c:pt idx="31">
                  <c:v>0.4</c:v>
                </c:pt>
                <c:pt idx="32">
                  <c:v>0.39</c:v>
                </c:pt>
                <c:pt idx="33">
                  <c:v>0.4</c:v>
                </c:pt>
                <c:pt idx="34">
                  <c:v>0.39</c:v>
                </c:pt>
                <c:pt idx="35">
                  <c:v>0.4</c:v>
                </c:pt>
                <c:pt idx="36">
                  <c:v>0.25</c:v>
                </c:pt>
                <c:pt idx="37">
                  <c:v>0.24</c:v>
                </c:pt>
                <c:pt idx="38">
                  <c:v>0.26</c:v>
                </c:pt>
                <c:pt idx="39">
                  <c:v>0.25</c:v>
                </c:pt>
                <c:pt idx="40">
                  <c:v>0.24</c:v>
                </c:pt>
                <c:pt idx="41">
                  <c:v>0.3</c:v>
                </c:pt>
                <c:pt idx="42">
                  <c:v>0.24</c:v>
                </c:pt>
                <c:pt idx="43">
                  <c:v>0.23</c:v>
                </c:pt>
                <c:pt idx="44">
                  <c:v>0.25</c:v>
                </c:pt>
                <c:pt idx="45">
                  <c:v>0.26</c:v>
                </c:pt>
                <c:pt idx="46">
                  <c:v>0.23</c:v>
                </c:pt>
                <c:pt idx="47">
                  <c:v>0.23</c:v>
                </c:pt>
                <c:pt idx="48">
                  <c:v>0.17</c:v>
                </c:pt>
                <c:pt idx="49">
                  <c:v>0.28000000000000003</c:v>
                </c:pt>
                <c:pt idx="50">
                  <c:v>0.2</c:v>
                </c:pt>
                <c:pt idx="51">
                  <c:v>0.23</c:v>
                </c:pt>
                <c:pt idx="52">
                  <c:v>0.28999999999999998</c:v>
                </c:pt>
                <c:pt idx="53">
                  <c:v>0.23</c:v>
                </c:pt>
              </c:numCache>
            </c:numRef>
          </c:xVal>
          <c:yVal>
            <c:numRef>
              <c:f>'F:\Typicality Classifier\[Correlations.xlsx]Sheet3'!$C$1:$C$54</c:f>
              <c:numCache>
                <c:formatCode>General</c:formatCode>
                <c:ptCount val="54"/>
                <c:pt idx="0">
                  <c:v>304.27999999999997</c:v>
                </c:pt>
                <c:pt idx="1">
                  <c:v>217.23</c:v>
                </c:pt>
                <c:pt idx="2">
                  <c:v>545.24</c:v>
                </c:pt>
                <c:pt idx="3">
                  <c:v>428.53</c:v>
                </c:pt>
                <c:pt idx="4">
                  <c:v>776.44</c:v>
                </c:pt>
                <c:pt idx="5">
                  <c:v>449.46</c:v>
                </c:pt>
                <c:pt idx="6">
                  <c:v>810.48</c:v>
                </c:pt>
                <c:pt idx="7">
                  <c:v>673.14</c:v>
                </c:pt>
                <c:pt idx="8">
                  <c:v>421.35</c:v>
                </c:pt>
                <c:pt idx="9">
                  <c:v>750.62</c:v>
                </c:pt>
                <c:pt idx="10">
                  <c:v>637.29</c:v>
                </c:pt>
                <c:pt idx="11">
                  <c:v>821.8</c:v>
                </c:pt>
                <c:pt idx="12">
                  <c:v>623.5</c:v>
                </c:pt>
                <c:pt idx="13">
                  <c:v>485.78</c:v>
                </c:pt>
                <c:pt idx="14">
                  <c:v>461.46</c:v>
                </c:pt>
                <c:pt idx="15">
                  <c:v>779.97</c:v>
                </c:pt>
                <c:pt idx="16">
                  <c:v>469.41</c:v>
                </c:pt>
                <c:pt idx="17">
                  <c:v>539.22</c:v>
                </c:pt>
                <c:pt idx="18">
                  <c:v>612.04</c:v>
                </c:pt>
                <c:pt idx="19">
                  <c:v>406.75</c:v>
                </c:pt>
                <c:pt idx="20">
                  <c:v>617.75</c:v>
                </c:pt>
                <c:pt idx="21">
                  <c:v>790.88</c:v>
                </c:pt>
                <c:pt idx="22">
                  <c:v>1314.21</c:v>
                </c:pt>
                <c:pt idx="23">
                  <c:v>574.82000000000005</c:v>
                </c:pt>
                <c:pt idx="24">
                  <c:v>1097.3800000000001</c:v>
                </c:pt>
                <c:pt idx="25">
                  <c:v>1033.97</c:v>
                </c:pt>
                <c:pt idx="26">
                  <c:v>517.85</c:v>
                </c:pt>
                <c:pt idx="27">
                  <c:v>871.37</c:v>
                </c:pt>
                <c:pt idx="28">
                  <c:v>963.79</c:v>
                </c:pt>
                <c:pt idx="29">
                  <c:v>1434.1</c:v>
                </c:pt>
                <c:pt idx="30">
                  <c:v>817.9</c:v>
                </c:pt>
                <c:pt idx="31">
                  <c:v>701.43</c:v>
                </c:pt>
                <c:pt idx="32">
                  <c:v>733.76</c:v>
                </c:pt>
                <c:pt idx="33">
                  <c:v>1052.69</c:v>
                </c:pt>
                <c:pt idx="34">
                  <c:v>533.32000000000005</c:v>
                </c:pt>
                <c:pt idx="35">
                  <c:v>631.35</c:v>
                </c:pt>
                <c:pt idx="36">
                  <c:v>648.42999999999995</c:v>
                </c:pt>
                <c:pt idx="37">
                  <c:v>335.44</c:v>
                </c:pt>
                <c:pt idx="38">
                  <c:v>789.2</c:v>
                </c:pt>
                <c:pt idx="39">
                  <c:v>751.52</c:v>
                </c:pt>
                <c:pt idx="40">
                  <c:v>1786.27</c:v>
                </c:pt>
                <c:pt idx="41">
                  <c:v>810.06</c:v>
                </c:pt>
                <c:pt idx="42">
                  <c:v>1318.88</c:v>
                </c:pt>
                <c:pt idx="43">
                  <c:v>1289</c:v>
                </c:pt>
                <c:pt idx="44">
                  <c:v>660.06</c:v>
                </c:pt>
                <c:pt idx="45">
                  <c:v>1049.96</c:v>
                </c:pt>
                <c:pt idx="46">
                  <c:v>1215.81</c:v>
                </c:pt>
                <c:pt idx="47">
                  <c:v>1463.36</c:v>
                </c:pt>
                <c:pt idx="48">
                  <c:v>869.5</c:v>
                </c:pt>
                <c:pt idx="49">
                  <c:v>750.82</c:v>
                </c:pt>
                <c:pt idx="50">
                  <c:v>834.63</c:v>
                </c:pt>
                <c:pt idx="51">
                  <c:v>1279.75</c:v>
                </c:pt>
                <c:pt idx="52">
                  <c:v>721.37</c:v>
                </c:pt>
                <c:pt idx="53">
                  <c:v>785.5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006720"/>
        <c:axId val="95008640"/>
      </c:scatterChart>
      <c:valAx>
        <c:axId val="95006720"/>
        <c:scaling>
          <c:orientation val="minMax"/>
          <c:max val="0.60000000000000009"/>
          <c:min val="0.1"/>
        </c:scaling>
        <c:delete val="0"/>
        <c:axPos val="b"/>
        <c:title>
          <c:tx>
            <c:rich>
              <a:bodyPr/>
              <a:lstStyle/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Normalized Classifier Confidence</a:t>
                </a:r>
              </a:p>
            </c:rich>
          </c:tx>
          <c:layout>
            <c:manualLayout>
              <c:xMode val="edge"/>
              <c:yMode val="edge"/>
              <c:x val="0.23799472331583552"/>
              <c:y val="0.906878306878306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95008640"/>
        <c:crosses val="autoZero"/>
        <c:crossBetween val="midCat"/>
      </c:valAx>
      <c:valAx>
        <c:axId val="95008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Verification Time (ms)</a:t>
                </a:r>
              </a:p>
            </c:rich>
          </c:tx>
          <c:layout>
            <c:manualLayout>
              <c:xMode val="edge"/>
              <c:yMode val="edge"/>
              <c:x val="0"/>
              <c:y val="3.63519143440403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9500672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FoF</c:v>
          </c:tx>
          <c:spPr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c:spPr>
          <c:invertIfNegative val="0"/>
          <c:errBars>
            <c:errBarType val="both"/>
            <c:errValType val="cust"/>
            <c:noEndCap val="0"/>
            <c:plus>
              <c:numRef>
                <c:f>'F:\Typicality Search\8-15-12\Excel\[Typ_Search8-15_TTT.xlsx]Sheet1'!$B$65:$D$65</c:f>
                <c:numCache>
                  <c:formatCode>General</c:formatCode>
                  <c:ptCount val="3"/>
                  <c:pt idx="0">
                    <c:v>1.7765825008846131E-2</c:v>
                  </c:pt>
                  <c:pt idx="1">
                    <c:v>2.7404726455590351E-2</c:v>
                  </c:pt>
                  <c:pt idx="2">
                    <c:v>2.2212907250410117E-2</c:v>
                  </c:pt>
                </c:numCache>
              </c:numRef>
            </c:plus>
            <c:minus>
              <c:numRef>
                <c:f>'F:\Typicality Search\8-15-12\Excel\[Typ_Search8-15_TTT.xlsx]Sheet1'!$B$65:$D$65</c:f>
                <c:numCache>
                  <c:formatCode>General</c:formatCode>
                  <c:ptCount val="3"/>
                  <c:pt idx="0">
                    <c:v>1.7765825008846131E-2</c:v>
                  </c:pt>
                  <c:pt idx="1">
                    <c:v>2.7404726455590351E-2</c:v>
                  </c:pt>
                  <c:pt idx="2">
                    <c:v>2.2212907250410117E-2</c:v>
                  </c:pt>
                </c:numCache>
              </c:numRef>
            </c:minus>
          </c:errBars>
          <c:cat>
            <c:strLit>
              <c:ptCount val="3"/>
              <c:pt idx="0">
                <c:v>High</c:v>
              </c:pt>
              <c:pt idx="1">
                <c:v>Medium</c:v>
              </c:pt>
              <c:pt idx="2">
                <c:v>Low</c:v>
              </c:pt>
            </c:strLit>
          </c:cat>
          <c:val>
            <c:numRef>
              <c:f>'F:\Typicality Search\8-15-12\Excel\[Typ_Search8-15_TTT.xlsx]Sheet1'!$B$63:$D$63</c:f>
              <c:numCache>
                <c:formatCode>General</c:formatCode>
                <c:ptCount val="3"/>
                <c:pt idx="0">
                  <c:v>0.37585526281762838</c:v>
                </c:pt>
                <c:pt idx="1">
                  <c:v>0.32666356627906135</c:v>
                </c:pt>
                <c:pt idx="2">
                  <c:v>0.29346367224322978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228800"/>
        <c:axId val="111255552"/>
      </c:barChart>
      <c:catAx>
        <c:axId val="11122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Typicality</a:t>
                </a:r>
              </a:p>
            </c:rich>
          </c:tx>
          <c:layout>
            <c:manualLayout>
              <c:xMode val="edge"/>
              <c:yMode val="edge"/>
              <c:x val="0.50306703849518808"/>
              <c:y val="0.9302735784548023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111255552"/>
        <c:crosses val="autoZero"/>
        <c:auto val="1"/>
        <c:lblAlgn val="ctr"/>
        <c:lblOffset val="100"/>
        <c:noMultiLvlLbl val="0"/>
      </c:catAx>
      <c:valAx>
        <c:axId val="1112555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Proportion of targets </a:t>
                </a:r>
              </a:p>
              <a:p>
                <a:pPr>
                  <a:defRPr sz="2800" b="0">
                    <a:latin typeface="Helvetica" pitchFamily="34" charset="0"/>
                    <a:cs typeface="Helvetica" pitchFamily="34" charset="0"/>
                  </a:defRPr>
                </a:pPr>
                <a:r>
                  <a:rPr lang="en-US" sz="2800" b="0">
                    <a:latin typeface="Helvetica" pitchFamily="34" charset="0"/>
                    <a:cs typeface="Helvetica" pitchFamily="34" charset="0"/>
                  </a:rPr>
                  <a:t>fixated first</a:t>
                </a:r>
              </a:p>
            </c:rich>
          </c:tx>
          <c:layout>
            <c:manualLayout>
              <c:xMode val="edge"/>
              <c:yMode val="edge"/>
              <c:x val="1.2501822688830565E-3"/>
              <c:y val="0.163968692632863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Helvetica" pitchFamily="34" charset="0"/>
                <a:cs typeface="Helvetica" pitchFamily="34" charset="0"/>
              </a:defRPr>
            </a:pPr>
            <a:endParaRPr lang="en-US"/>
          </a:p>
        </c:txPr>
        <c:crossAx val="11122880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11930383"/>
            <a:ext cx="419709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640" y="21762720"/>
            <a:ext cx="345643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2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4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48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5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64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318453" y="8614416"/>
            <a:ext cx="59990355" cy="183498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0240" y="8614416"/>
            <a:ext cx="179165250" cy="183498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90" y="24678643"/>
            <a:ext cx="41970960" cy="7627620"/>
          </a:xfrm>
        </p:spPr>
        <p:txBody>
          <a:bodyPr anchor="t"/>
          <a:lstStyle>
            <a:lvl1pPr algn="l">
              <a:defRPr sz="2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490" y="16277596"/>
            <a:ext cx="41970960" cy="8401047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08062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16124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241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3224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4031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48372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5643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6449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0243" y="50184056"/>
            <a:ext cx="119577800" cy="14192884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731000" y="50184056"/>
            <a:ext cx="119577805" cy="14192884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1537973"/>
            <a:ext cx="44439840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8596633"/>
            <a:ext cx="21817015" cy="3582667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62" indent="0">
              <a:buNone/>
              <a:defRPr sz="11000" b="1"/>
            </a:lvl2pPr>
            <a:lvl3pPr marL="5016124" indent="0">
              <a:buNone/>
              <a:defRPr sz="9900" b="1"/>
            </a:lvl3pPr>
            <a:lvl4pPr marL="7524186" indent="0">
              <a:buNone/>
              <a:defRPr sz="8800" b="1"/>
            </a:lvl4pPr>
            <a:lvl5pPr marL="10032248" indent="0">
              <a:buNone/>
              <a:defRPr sz="8800" b="1"/>
            </a:lvl5pPr>
            <a:lvl6pPr marL="12540310" indent="0">
              <a:buNone/>
              <a:defRPr sz="8800" b="1"/>
            </a:lvl6pPr>
            <a:lvl7pPr marL="15048372" indent="0">
              <a:buNone/>
              <a:defRPr sz="8800" b="1"/>
            </a:lvl7pPr>
            <a:lvl8pPr marL="17556434" indent="0">
              <a:buNone/>
              <a:defRPr sz="8800" b="1"/>
            </a:lvl8pPr>
            <a:lvl9pPr marL="2006449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12179300"/>
            <a:ext cx="21817015" cy="2212721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83138" y="8596633"/>
            <a:ext cx="21825585" cy="3582667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62" indent="0">
              <a:buNone/>
              <a:defRPr sz="11000" b="1"/>
            </a:lvl2pPr>
            <a:lvl3pPr marL="5016124" indent="0">
              <a:buNone/>
              <a:defRPr sz="9900" b="1"/>
            </a:lvl3pPr>
            <a:lvl4pPr marL="7524186" indent="0">
              <a:buNone/>
              <a:defRPr sz="8800" b="1"/>
            </a:lvl4pPr>
            <a:lvl5pPr marL="10032248" indent="0">
              <a:buNone/>
              <a:defRPr sz="8800" b="1"/>
            </a:lvl5pPr>
            <a:lvl6pPr marL="12540310" indent="0">
              <a:buNone/>
              <a:defRPr sz="8800" b="1"/>
            </a:lvl6pPr>
            <a:lvl7pPr marL="15048372" indent="0">
              <a:buNone/>
              <a:defRPr sz="8800" b="1"/>
            </a:lvl7pPr>
            <a:lvl8pPr marL="17556434" indent="0">
              <a:buNone/>
              <a:defRPr sz="8800" b="1"/>
            </a:lvl8pPr>
            <a:lvl9pPr marL="2006449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83138" y="12179300"/>
            <a:ext cx="21825585" cy="2212721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3" y="1529080"/>
            <a:ext cx="16244890" cy="6507480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270" y="1529083"/>
            <a:ext cx="27603450" cy="32777433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883" y="8036563"/>
            <a:ext cx="16244890" cy="26269953"/>
          </a:xfrm>
        </p:spPr>
        <p:txBody>
          <a:bodyPr/>
          <a:lstStyle>
            <a:lvl1pPr marL="0" indent="0">
              <a:buNone/>
              <a:defRPr sz="7700"/>
            </a:lvl1pPr>
            <a:lvl2pPr marL="2508062" indent="0">
              <a:buNone/>
              <a:defRPr sz="6600"/>
            </a:lvl2pPr>
            <a:lvl3pPr marL="5016124" indent="0">
              <a:buNone/>
              <a:defRPr sz="5500"/>
            </a:lvl3pPr>
            <a:lvl4pPr marL="7524186" indent="0">
              <a:buNone/>
              <a:defRPr sz="4900"/>
            </a:lvl4pPr>
            <a:lvl5pPr marL="10032248" indent="0">
              <a:buNone/>
              <a:defRPr sz="4900"/>
            </a:lvl5pPr>
            <a:lvl6pPr marL="12540310" indent="0">
              <a:buNone/>
              <a:defRPr sz="4900"/>
            </a:lvl6pPr>
            <a:lvl7pPr marL="15048372" indent="0">
              <a:buNone/>
              <a:defRPr sz="4900"/>
            </a:lvl7pPr>
            <a:lvl8pPr marL="17556434" indent="0">
              <a:buNone/>
              <a:defRPr sz="4900"/>
            </a:lvl8pPr>
            <a:lvl9pPr marL="2006449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355" y="26883360"/>
            <a:ext cx="29626560" cy="3173733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8355" y="3431540"/>
            <a:ext cx="29626560" cy="23042880"/>
          </a:xfrm>
        </p:spPr>
        <p:txBody>
          <a:bodyPr/>
          <a:lstStyle>
            <a:lvl1pPr marL="0" indent="0">
              <a:buNone/>
              <a:defRPr sz="17600"/>
            </a:lvl1pPr>
            <a:lvl2pPr marL="2508062" indent="0">
              <a:buNone/>
              <a:defRPr sz="15400"/>
            </a:lvl2pPr>
            <a:lvl3pPr marL="5016124" indent="0">
              <a:buNone/>
              <a:defRPr sz="13200"/>
            </a:lvl3pPr>
            <a:lvl4pPr marL="7524186" indent="0">
              <a:buNone/>
              <a:defRPr sz="11000"/>
            </a:lvl4pPr>
            <a:lvl5pPr marL="10032248" indent="0">
              <a:buNone/>
              <a:defRPr sz="11000"/>
            </a:lvl5pPr>
            <a:lvl6pPr marL="12540310" indent="0">
              <a:buNone/>
              <a:defRPr sz="11000"/>
            </a:lvl6pPr>
            <a:lvl7pPr marL="15048372" indent="0">
              <a:buNone/>
              <a:defRPr sz="11000"/>
            </a:lvl7pPr>
            <a:lvl8pPr marL="17556434" indent="0">
              <a:buNone/>
              <a:defRPr sz="11000"/>
            </a:lvl8pPr>
            <a:lvl9pPr marL="20064496" indent="0">
              <a:buNone/>
              <a:defRPr sz="1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355" y="30057093"/>
            <a:ext cx="29626560" cy="4507227"/>
          </a:xfrm>
        </p:spPr>
        <p:txBody>
          <a:bodyPr/>
          <a:lstStyle>
            <a:lvl1pPr marL="0" indent="0">
              <a:buNone/>
              <a:defRPr sz="7700"/>
            </a:lvl1pPr>
            <a:lvl2pPr marL="2508062" indent="0">
              <a:buNone/>
              <a:defRPr sz="6600"/>
            </a:lvl2pPr>
            <a:lvl3pPr marL="5016124" indent="0">
              <a:buNone/>
              <a:defRPr sz="5500"/>
            </a:lvl3pPr>
            <a:lvl4pPr marL="7524186" indent="0">
              <a:buNone/>
              <a:defRPr sz="4900"/>
            </a:lvl4pPr>
            <a:lvl5pPr marL="10032248" indent="0">
              <a:buNone/>
              <a:defRPr sz="4900"/>
            </a:lvl5pPr>
            <a:lvl6pPr marL="12540310" indent="0">
              <a:buNone/>
              <a:defRPr sz="4900"/>
            </a:lvl6pPr>
            <a:lvl7pPr marL="15048372" indent="0">
              <a:buNone/>
              <a:defRPr sz="4900"/>
            </a:lvl7pPr>
            <a:lvl8pPr marL="17556434" indent="0">
              <a:buNone/>
              <a:defRPr sz="4900"/>
            </a:lvl8pPr>
            <a:lvl9pPr marL="2006449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7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1537973"/>
            <a:ext cx="44439840" cy="6400800"/>
          </a:xfrm>
          <a:prstGeom prst="rect">
            <a:avLst/>
          </a:prstGeom>
        </p:spPr>
        <p:txBody>
          <a:bodyPr vert="horz" lIns="501612" tIns="250806" rIns="501612" bIns="2508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8961123"/>
            <a:ext cx="44439840" cy="25345393"/>
          </a:xfrm>
          <a:prstGeom prst="rect">
            <a:avLst/>
          </a:prstGeom>
        </p:spPr>
        <p:txBody>
          <a:bodyPr vert="horz" lIns="501612" tIns="250806" rIns="501612" bIns="2508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880" y="35595563"/>
            <a:ext cx="11521440" cy="20447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3B0D4-8A60-4B75-8851-049606F4BEA8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70680" y="35595563"/>
            <a:ext cx="15636240" cy="20447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7280" y="35595563"/>
            <a:ext cx="11521440" cy="20447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368C-1534-47B7-9EB4-E01E1C32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16124" rtl="0" eaLnBrk="1" latinLnBrk="0" hangingPunct="1">
        <a:spcBef>
          <a:spcPct val="0"/>
        </a:spcBef>
        <a:buNone/>
        <a:defRPr sz="2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047" indent="-1881047" algn="l" defTabSz="5016124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601" indent="-1567539" algn="l" defTabSz="5016124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155" indent="-1254031" algn="l" defTabSz="50161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17" indent="-1254031" algn="l" defTabSz="5016124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6279" indent="-1254031" algn="l" defTabSz="5016124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4341" indent="-1254031" algn="l" defTabSz="501612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2403" indent="-1254031" algn="l" defTabSz="501612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0465" indent="-1254031" algn="l" defTabSz="501612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8527" indent="-1254031" algn="l" defTabSz="501612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062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6124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24186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2248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40310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8372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6434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4496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wmf"/><Relationship Id="rId7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5.png"/><Relationship Id="rId5" Type="http://schemas.openxmlformats.org/officeDocument/2006/relationships/chart" Target="../charts/chart2.xml"/><Relationship Id="rId10" Type="http://schemas.openxmlformats.org/officeDocument/2006/relationships/image" Target="../media/image4.png"/><Relationship Id="rId4" Type="http://schemas.openxmlformats.org/officeDocument/2006/relationships/chart" Target="../charts/char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62900" y="8372093"/>
            <a:ext cx="1557020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Can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SVM-based classifiers predict the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observed ratings and effects of typicality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SIFT features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(Lowe, 2004)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were extracted for a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19-object subset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our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target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categories, and linear SVM classifiers were trained on these categories using 1,000 positive samples and 10,000 negative samples (from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ImageNet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Distances were then found between the specific target objects from the behavioral experiment and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the classification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boundaries for the respective classifiers.</a:t>
            </a: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C00000"/>
              </a:buClr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Significant correlations between classification confidence and the effects of target typicality on both guidance and verification        (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r’s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&lt; -.36, 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p’s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&lt; .007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); as typicality increased, so too did classifier confidence.</a:t>
            </a:r>
          </a:p>
        </p:txBody>
      </p:sp>
      <p:grpSp>
        <p:nvGrpSpPr>
          <p:cNvPr id="5" name="Group 797"/>
          <p:cNvGrpSpPr>
            <a:grpSpLocks/>
          </p:cNvGrpSpPr>
          <p:nvPr/>
        </p:nvGrpSpPr>
        <p:grpSpPr bwMode="auto">
          <a:xfrm>
            <a:off x="838201" y="1817148"/>
            <a:ext cx="5290457" cy="3412755"/>
            <a:chOff x="708025" y="1828800"/>
            <a:chExt cx="5486400" cy="3397023"/>
          </a:xfrm>
        </p:grpSpPr>
        <p:sp>
          <p:nvSpPr>
            <p:cNvPr id="6" name="Text Box 163"/>
            <p:cNvSpPr txBox="1">
              <a:spLocks noChangeArrowheads="1"/>
            </p:cNvSpPr>
            <p:nvPr/>
          </p:nvSpPr>
          <p:spPr bwMode="auto">
            <a:xfrm>
              <a:off x="708025" y="4521200"/>
              <a:ext cx="5486400" cy="704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389438" eaLnBrk="0" hangingPunct="0">
                <a:defRPr sz="4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defTabSz="4389438" eaLnBrk="0" hangingPunct="0">
                <a:defRPr sz="4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defTabSz="4389438" eaLnBrk="0" hangingPunct="0">
                <a:defRPr sz="4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defTabSz="4389438" eaLnBrk="0" hangingPunct="0">
                <a:defRPr sz="4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defTabSz="4389438" eaLnBrk="0" hangingPunct="0">
                <a:defRPr sz="4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THE EYE MOVEMENTS AND</a:t>
              </a:r>
            </a:p>
            <a:p>
              <a:pPr algn="ctr" eaLnBrk="1" hangingPunct="1"/>
              <a:r>
                <a:rPr lang="en-US" sz="2000" b="1" dirty="0"/>
                <a:t>VISUAL COGNITON LAB</a:t>
              </a:r>
              <a:endParaRPr lang="en-US" sz="2000" dirty="0"/>
            </a:p>
          </p:txBody>
        </p:sp>
        <p:pic>
          <p:nvPicPr>
            <p:cNvPr id="7" name="Picture 799" descr="The eye movements and visual cognition lab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108" y="1828800"/>
              <a:ext cx="2695492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3798" descr="C:\Users\Justin\Desktop\Downloads\UNIVERSITY logos\UNIVERSITY logos\eps\SBU vert1_2clr_pm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02" y="1907450"/>
            <a:ext cx="3348037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79861"/>
              </p:ext>
            </p:extLst>
          </p:nvPr>
        </p:nvGraphicFramePr>
        <p:xfrm>
          <a:off x="2468563" y="451900"/>
          <a:ext cx="44440475" cy="3139440"/>
        </p:xfrm>
        <a:graphic>
          <a:graphicData uri="http://schemas.openxmlformats.org/drawingml/2006/table">
            <a:tbl>
              <a:tblPr/>
              <a:tblGrid>
                <a:gridCol w="44440475"/>
              </a:tblGrid>
              <a:tr h="3139440">
                <a:tc>
                  <a:txBody>
                    <a:bodyPr/>
                    <a:lstStyle/>
                    <a:p>
                      <a:pPr algn="ctr"/>
                      <a:r>
                        <a:rPr lang="en-US" sz="100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 Effects of Target Typicality on Guidance </a:t>
                      </a:r>
                      <a:endParaRPr lang="en-US" sz="10000" b="1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/>
                      <a:r>
                        <a:rPr lang="en-US" sz="100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</a:t>
                      </a:r>
                      <a:r>
                        <a:rPr lang="en-US" sz="100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Verification in Categorical Search</a:t>
                      </a:r>
                      <a:endParaRPr lang="en-US" sz="10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32484"/>
              </p:ext>
            </p:extLst>
          </p:nvPr>
        </p:nvGraphicFramePr>
        <p:xfrm>
          <a:off x="10058400" y="3719238"/>
          <a:ext cx="29260800" cy="2103120"/>
        </p:xfrm>
        <a:graphic>
          <a:graphicData uri="http://schemas.openxmlformats.org/drawingml/2006/table">
            <a:tbl>
              <a:tblPr/>
              <a:tblGrid>
                <a:gridCol w="29260800"/>
              </a:tblGrid>
              <a:tr h="2103120"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Justin </a:t>
                      </a:r>
                      <a:r>
                        <a:rPr lang="en-US" sz="66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Maxfield</a:t>
                      </a:r>
                      <a:r>
                        <a:rPr lang="en-US" sz="6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sz="66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Westri</a:t>
                      </a:r>
                      <a:r>
                        <a:rPr lang="en-US" sz="6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66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Stadler</a:t>
                      </a:r>
                      <a:r>
                        <a:rPr lang="en-US" sz="6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&amp; Gregory </a:t>
                      </a:r>
                      <a:r>
                        <a:rPr lang="en-US" sz="66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Zelinsky</a:t>
                      </a:r>
                      <a:endParaRPr lang="en-US" sz="6600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/>
                      <a:r>
                        <a:rPr lang="en-US" sz="6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Department</a:t>
                      </a:r>
                      <a:r>
                        <a:rPr lang="en-US" sz="66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of Psychology; Stony Brook University</a:t>
                      </a:r>
                      <a:endParaRPr lang="en-US" sz="6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AutoShape 1724"/>
          <p:cNvSpPr>
            <a:spLocks noChangeArrowheads="1"/>
          </p:cNvSpPr>
          <p:nvPr/>
        </p:nvSpPr>
        <p:spPr bwMode="auto">
          <a:xfrm>
            <a:off x="4572000" y="6437060"/>
            <a:ext cx="7315200" cy="1371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defTabSz="3703638">
              <a:defRPr/>
            </a:pPr>
            <a:r>
              <a:rPr lang="en-US" altLang="ko-KR" sz="7200" b="1" dirty="0">
                <a:latin typeface="Arial" charset="0"/>
                <a:ea typeface="굴림" pitchFamily="50" charset="-127"/>
              </a:rPr>
              <a:t>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" y="8418260"/>
            <a:ext cx="1562100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How does object typicality affect visual search?</a:t>
            </a:r>
          </a:p>
          <a:p>
            <a:pPr algn="ctr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Previous work has shown that typical objects yield advantages in a wide range of tasks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(Murphy, 2002)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With respect to visual search, typicality has been demonstrated to affect the time needed to verify target objects, but not the time needed to find these objects (guidance)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Castelhano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Pollatsek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&amp; Cave, 2008)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Our goals were therefore to:</a:t>
            </a:r>
          </a:p>
          <a:p>
            <a:pPr marL="3027304" lvl="1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1828800" lvl="1" indent="-439738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Replicate the previous results, and to test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whether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search guidance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is indeed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unaffected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by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typicality </a:t>
            </a:r>
          </a:p>
          <a:p>
            <a:pPr marL="3027304" lvl="1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1828800" lvl="1" indent="-439738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Use computer vision methods to better understand the representation underlying typicality effects in a search task. </a:t>
            </a:r>
          </a:p>
        </p:txBody>
      </p:sp>
      <p:sp>
        <p:nvSpPr>
          <p:cNvPr id="13" name="AutoShape 1724"/>
          <p:cNvSpPr>
            <a:spLocks noChangeArrowheads="1"/>
          </p:cNvSpPr>
          <p:nvPr/>
        </p:nvSpPr>
        <p:spPr bwMode="auto">
          <a:xfrm>
            <a:off x="21031200" y="6322760"/>
            <a:ext cx="7315200" cy="1371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defTabSz="3703638">
              <a:defRPr/>
            </a:pPr>
            <a:r>
              <a:rPr lang="en-US" altLang="ko-KR" sz="7200" b="1" dirty="0" smtClean="0">
                <a:latin typeface="Arial" charset="0"/>
                <a:ea typeface="굴림" pitchFamily="50" charset="-127"/>
              </a:rPr>
              <a:t>Procedure</a:t>
            </a:r>
            <a:endParaRPr lang="en-US" altLang="ko-KR" sz="72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14" name="AutoShape 1724"/>
          <p:cNvSpPr>
            <a:spLocks noChangeArrowheads="1"/>
          </p:cNvSpPr>
          <p:nvPr/>
        </p:nvSpPr>
        <p:spPr bwMode="auto">
          <a:xfrm>
            <a:off x="4572000" y="23934213"/>
            <a:ext cx="7315200" cy="1371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defTabSz="3703638">
              <a:defRPr/>
            </a:pPr>
            <a:r>
              <a:rPr lang="en-US" altLang="ko-KR" sz="7200" b="1" dirty="0" smtClean="0">
                <a:latin typeface="Arial" charset="0"/>
                <a:ea typeface="굴림" pitchFamily="50" charset="-127"/>
              </a:rPr>
              <a:t>Stimuli</a:t>
            </a:r>
            <a:endParaRPr lang="en-US" altLang="ko-KR" sz="72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531" y="32467689"/>
            <a:ext cx="782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= 18;  216 trials/subject</a:t>
            </a: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50% Target-Present</a:t>
            </a: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Objects were ~2.5°</a:t>
            </a: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5 Item arrays at 8° eccentricity</a:t>
            </a:r>
          </a:p>
          <a:p>
            <a:pPr>
              <a:buClr>
                <a:srgbClr val="C00000"/>
              </a:buClr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C00000"/>
              </a:buClr>
            </a:pP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100" y="26002595"/>
            <a:ext cx="1562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Object typicality ratings (1 – 7) obtained  from 16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participants</a:t>
            </a: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A High, Medium, and Low typicality exemplar was chosen for 36 target categories</a:t>
            </a:r>
          </a:p>
          <a:p>
            <a:pPr>
              <a:buClr>
                <a:srgbClr val="C00000"/>
              </a:buClr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Mean typicality ratings differed by group, </a:t>
            </a:r>
            <a:r>
              <a:rPr lang="en-US" sz="40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&lt; .01</a:t>
            </a:r>
          </a:p>
          <a:p>
            <a:pPr marL="685800" indent="-6858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724"/>
          <p:cNvSpPr>
            <a:spLocks noChangeArrowheads="1"/>
          </p:cNvSpPr>
          <p:nvPr/>
        </p:nvSpPr>
        <p:spPr bwMode="auto">
          <a:xfrm>
            <a:off x="21031200" y="15834654"/>
            <a:ext cx="7315200" cy="1371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defTabSz="3703638">
              <a:defRPr/>
            </a:pPr>
            <a:r>
              <a:rPr lang="en-US" altLang="ko-KR" sz="7200" b="1" dirty="0" smtClean="0">
                <a:latin typeface="Arial" charset="0"/>
                <a:ea typeface="굴림" pitchFamily="50" charset="-127"/>
              </a:rPr>
              <a:t>Results</a:t>
            </a:r>
            <a:endParaRPr lang="en-US" altLang="ko-KR" sz="7200" b="1" dirty="0">
              <a:latin typeface="Arial" charset="0"/>
              <a:ea typeface="굴림" pitchFamily="50" charset="-127"/>
            </a:endParaRPr>
          </a:p>
        </p:txBody>
      </p:sp>
      <p:graphicFrame>
        <p:nvGraphicFramePr>
          <p:cNvPr id="18" name="Char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33342"/>
              </p:ext>
            </p:extLst>
          </p:nvPr>
        </p:nvGraphicFramePr>
        <p:xfrm>
          <a:off x="17261215" y="17643673"/>
          <a:ext cx="10963446" cy="541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195517" y="19566436"/>
            <a:ext cx="25364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Helvetica" pitchFamily="34" charset="0"/>
                <a:cs typeface="Helvetica" pitchFamily="34" charset="0"/>
              </a:rPr>
              <a:t>Time to </a:t>
            </a:r>
          </a:p>
          <a:p>
            <a:pPr algn="ctr"/>
            <a:r>
              <a:rPr lang="en-US" sz="4800" b="1" dirty="0" smtClean="0">
                <a:latin typeface="Helvetica" pitchFamily="34" charset="0"/>
                <a:cs typeface="Helvetica" pitchFamily="34" charset="0"/>
              </a:rPr>
              <a:t>Target</a:t>
            </a:r>
            <a:endParaRPr lang="en-US" sz="4800" b="1" dirty="0"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142173"/>
              </p:ext>
            </p:extLst>
          </p:nvPr>
        </p:nvGraphicFramePr>
        <p:xfrm>
          <a:off x="17171178" y="300228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624272" y="31981170"/>
            <a:ext cx="36788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Helvetica" pitchFamily="34" charset="0"/>
                <a:cs typeface="Helvetica" pitchFamily="34" charset="0"/>
              </a:rPr>
              <a:t>Verification </a:t>
            </a:r>
          </a:p>
          <a:p>
            <a:pPr algn="ctr"/>
            <a:r>
              <a:rPr lang="en-US" sz="4800" b="1" dirty="0" smtClean="0">
                <a:latin typeface="Helvetica" pitchFamily="34" charset="0"/>
                <a:cs typeface="Helvetica" pitchFamily="34" charset="0"/>
              </a:rPr>
              <a:t>Time</a:t>
            </a:r>
            <a:endParaRPr lang="en-US" sz="4800" b="1" dirty="0"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100019"/>
              </p:ext>
            </p:extLst>
          </p:nvPr>
        </p:nvGraphicFramePr>
        <p:xfrm>
          <a:off x="33362900" y="15498662"/>
          <a:ext cx="7315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594391"/>
              </p:ext>
            </p:extLst>
          </p:nvPr>
        </p:nvGraphicFramePr>
        <p:xfrm>
          <a:off x="41468933" y="15410020"/>
          <a:ext cx="7315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AutoShape 1724"/>
          <p:cNvSpPr>
            <a:spLocks noChangeArrowheads="1"/>
          </p:cNvSpPr>
          <p:nvPr/>
        </p:nvSpPr>
        <p:spPr bwMode="auto">
          <a:xfrm>
            <a:off x="37490400" y="23514728"/>
            <a:ext cx="7315200" cy="1371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defTabSz="3703638">
              <a:defRPr/>
            </a:pPr>
            <a:r>
              <a:rPr lang="en-US" altLang="ko-KR" sz="7200" b="1" dirty="0" smtClean="0">
                <a:latin typeface="Arial" charset="0"/>
                <a:ea typeface="굴림" pitchFamily="50" charset="-127"/>
              </a:rPr>
              <a:t>Discussion</a:t>
            </a:r>
            <a:endParaRPr lang="en-US" altLang="ko-KR" sz="72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25" name="AutoShape 1724"/>
          <p:cNvSpPr>
            <a:spLocks noChangeArrowheads="1"/>
          </p:cNvSpPr>
          <p:nvPr/>
        </p:nvSpPr>
        <p:spPr bwMode="auto">
          <a:xfrm>
            <a:off x="36486549" y="6322760"/>
            <a:ext cx="9322905" cy="1371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defTabSz="3703638">
              <a:defRPr/>
            </a:pPr>
            <a:r>
              <a:rPr lang="en-US" altLang="ko-KR" sz="7200" b="1" dirty="0" smtClean="0">
                <a:latin typeface="Arial" charset="0"/>
                <a:ea typeface="굴림" pitchFamily="50" charset="-127"/>
              </a:rPr>
              <a:t>SVM Classification</a:t>
            </a:r>
            <a:endParaRPr lang="en-US" altLang="ko-KR" sz="72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26" name="AutoShape 1724"/>
          <p:cNvSpPr>
            <a:spLocks noChangeArrowheads="1"/>
          </p:cNvSpPr>
          <p:nvPr/>
        </p:nvSpPr>
        <p:spPr bwMode="auto">
          <a:xfrm>
            <a:off x="37490400" y="32950213"/>
            <a:ext cx="7315200" cy="1371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defTabSz="3703638">
              <a:defRPr/>
            </a:pPr>
            <a:r>
              <a:rPr lang="en-US" altLang="ko-KR" sz="7200" b="1" dirty="0" smtClean="0">
                <a:latin typeface="Arial" charset="0"/>
                <a:ea typeface="굴림" pitchFamily="50" charset="-127"/>
              </a:rPr>
              <a:t>References</a:t>
            </a:r>
            <a:endParaRPr lang="en-US" altLang="ko-KR" sz="72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0" y="36090761"/>
            <a:ext cx="1564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Effects of typicality on search guidance as well as verification (all </a:t>
            </a:r>
            <a:r>
              <a:rPr lang="en-US" sz="40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&lt; 0.008).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807400" y="25701758"/>
            <a:ext cx="15570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Typicality has an effect on search guidance as well as verification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.  Target-distractor similarity may have masked  this effect on guidance in previous work.  Building on the premise that nearly all search tasks are categorical (i.e., not benefiting from a picture preview), we are finding that the factors known to affect categorization difficulty also affect categorical search.</a:t>
            </a:r>
          </a:p>
          <a:p>
            <a:endParaRPr lang="en-US" sz="4000" dirty="0">
              <a:latin typeface="Arial" pitchFamily="34" charset="0"/>
              <a:cs typeface="Arial" pitchFamily="34" charset="0"/>
            </a:endParaRPr>
          </a:p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Simple computer vision classifiers are able to capture these typicality effects. 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This suggests that the features representing the target categories might be those that best discriminate targets from non-targets.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362900" y="34899600"/>
            <a:ext cx="15570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Castelhano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M. S.,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Pollatsek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A., &amp; Cave, K. R. (2008). Typicality aids search for an unspecified target, but only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identification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not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  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attentional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guidance.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Psychonomic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Bulletin &amp; Review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15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795–801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i="1" dirty="0">
                <a:latin typeface="Arial" pitchFamily="34" charset="0"/>
                <a:cs typeface="Arial" pitchFamily="34" charset="0"/>
              </a:rPr>
              <a:t>Lowe, D. G. (2004). Distinctive image features from scale-invariant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keypoints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. International Journal of Computer Vision, 60(2), 91-110.</a:t>
            </a:r>
          </a:p>
          <a:p>
            <a:endParaRPr lang="en-US" sz="2000" i="1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Murphy, G. L. (2002).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The big book of concepts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Cambridge,  MA: MIT  Press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Acknowledgements.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work was funded by NIMH R01-MH063748 awarded to G.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Zelinsky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AutoShape 1724"/>
          <p:cNvSpPr>
            <a:spLocks noChangeArrowheads="1"/>
          </p:cNvSpPr>
          <p:nvPr/>
        </p:nvSpPr>
        <p:spPr bwMode="auto">
          <a:xfrm>
            <a:off x="4572000" y="30403800"/>
            <a:ext cx="7315200" cy="1371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defTabSz="3703638">
              <a:defRPr/>
            </a:pPr>
            <a:r>
              <a:rPr lang="en-US" altLang="ko-KR" sz="7200" b="1" dirty="0" smtClean="0">
                <a:latin typeface="Arial" charset="0"/>
                <a:ea typeface="굴림" pitchFamily="50" charset="-127"/>
              </a:rPr>
              <a:t>Methods</a:t>
            </a:r>
            <a:endParaRPr lang="en-US" altLang="ko-KR" sz="72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10982" y="32467689"/>
            <a:ext cx="782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Analyses divided into two epochs:</a:t>
            </a: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806450">
              <a:buClr>
                <a:srgbClr val="C00000"/>
              </a:buClr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  Onset of search display until    </a:t>
            </a:r>
          </a:p>
          <a:p>
            <a:pPr marL="806450">
              <a:buClr>
                <a:srgbClr val="C00000"/>
              </a:buClr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 target is fixated (Guidance)</a:t>
            </a:r>
          </a:p>
          <a:p>
            <a:pPr marL="571500" indent="-571500">
              <a:buClr>
                <a:srgbClr val="C00000"/>
              </a:buClr>
              <a:buFont typeface="Arial" pitchFamily="34" charset="0"/>
              <a:buChar char="›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        Target fixation until button    </a:t>
            </a:r>
          </a:p>
          <a:p>
            <a:pPr>
              <a:buClr>
                <a:srgbClr val="C00000"/>
              </a:buClr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       press (Verification)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r>
              <a:rPr lang="en-US" sz="4000" dirty="0">
                <a:latin typeface="Arial" pitchFamily="34" charset="0"/>
                <a:cs typeface="Arial" pitchFamily="34" charset="0"/>
              </a:rPr>
              <a:t>                 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380864"/>
              </p:ext>
            </p:extLst>
          </p:nvPr>
        </p:nvGraphicFramePr>
        <p:xfrm>
          <a:off x="16865600" y="238506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287098" y="25808970"/>
            <a:ext cx="4353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Helvetica" pitchFamily="34" charset="0"/>
                <a:cs typeface="Helvetica" pitchFamily="34" charset="0"/>
              </a:rPr>
              <a:t>Target Fixated</a:t>
            </a:r>
          </a:p>
          <a:p>
            <a:pPr algn="ctr"/>
            <a:r>
              <a:rPr lang="en-US" sz="4800" b="1" dirty="0" smtClean="0">
                <a:latin typeface="Helvetica" pitchFamily="34" charset="0"/>
                <a:cs typeface="Helvetica" pitchFamily="34" charset="0"/>
              </a:rPr>
              <a:t>First</a:t>
            </a:r>
            <a:endParaRPr lang="en-US" sz="48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5" name="Picture 34" descr="C:\Users\Home\Dropbox\Typicality Search\Proced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396" y="8372093"/>
            <a:ext cx="13808245" cy="69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ome\Desktop\Untitled-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9731561"/>
            <a:ext cx="14020799" cy="42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47431350" y="15634807"/>
            <a:ext cx="973669" cy="824163"/>
            <a:chOff x="2666999" y="1552545"/>
            <a:chExt cx="1249175" cy="1057365"/>
          </a:xfrm>
        </p:grpSpPr>
        <p:sp>
          <p:nvSpPr>
            <p:cNvPr id="46" name="Oval 45"/>
            <p:cNvSpPr/>
            <p:nvPr/>
          </p:nvSpPr>
          <p:spPr>
            <a:xfrm>
              <a:off x="2667000" y="1730354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19400" y="1552545"/>
              <a:ext cx="713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pitchFamily="34" charset="0"/>
                  <a:cs typeface="Helvetica" pitchFamily="34" charset="0"/>
                </a:rPr>
                <a:t>High</a:t>
              </a:r>
              <a:endParaRPr lang="en-US" sz="20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666999" y="206676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399" y="1885890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pitchFamily="34" charset="0"/>
                  <a:cs typeface="Helvetica" pitchFamily="34" charset="0"/>
                </a:rPr>
                <a:t>Medium</a:t>
              </a:r>
              <a:endParaRPr lang="en-US" sz="20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667000" y="2414682"/>
              <a:ext cx="152400" cy="152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2209800"/>
              <a:ext cx="65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pitchFamily="34" charset="0"/>
                  <a:cs typeface="Helvetica" pitchFamily="34" charset="0"/>
                </a:rPr>
                <a:t>Low</a:t>
              </a:r>
              <a:endParaRPr lang="en-US" sz="20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1026" name="Picture 2" descr="http://www5.pbrc.hawaii.edu/logos/nimh_logo_transparen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892" y="36429595"/>
            <a:ext cx="1347108" cy="98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7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619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gzelinskylab</cp:lastModifiedBy>
  <cp:revision>5</cp:revision>
  <dcterms:created xsi:type="dcterms:W3CDTF">2013-05-05T05:57:15Z</dcterms:created>
  <dcterms:modified xsi:type="dcterms:W3CDTF">2013-05-06T18:35:39Z</dcterms:modified>
</cp:coreProperties>
</file>