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9377600" cy="38404800"/>
  <p:notesSz cx="6858000" cy="9144000"/>
  <p:defaultTextStyle>
    <a:defPPr>
      <a:defRPr lang="en-US"/>
    </a:defPPr>
    <a:lvl1pPr marL="0" algn="l" defTabSz="5016124" rtl="0" eaLnBrk="1" latinLnBrk="0" hangingPunct="1">
      <a:defRPr sz="9900" kern="1200">
        <a:solidFill>
          <a:schemeClr val="tx1"/>
        </a:solidFill>
        <a:latin typeface="+mn-lt"/>
        <a:ea typeface="+mn-ea"/>
        <a:cs typeface="+mn-cs"/>
      </a:defRPr>
    </a:lvl1pPr>
    <a:lvl2pPr marL="2508062" algn="l" defTabSz="5016124" rtl="0" eaLnBrk="1" latinLnBrk="0" hangingPunct="1">
      <a:defRPr sz="9900" kern="1200">
        <a:solidFill>
          <a:schemeClr val="tx1"/>
        </a:solidFill>
        <a:latin typeface="+mn-lt"/>
        <a:ea typeface="+mn-ea"/>
        <a:cs typeface="+mn-cs"/>
      </a:defRPr>
    </a:lvl2pPr>
    <a:lvl3pPr marL="5016124" algn="l" defTabSz="5016124" rtl="0" eaLnBrk="1" latinLnBrk="0" hangingPunct="1">
      <a:defRPr sz="9900" kern="1200">
        <a:solidFill>
          <a:schemeClr val="tx1"/>
        </a:solidFill>
        <a:latin typeface="+mn-lt"/>
        <a:ea typeface="+mn-ea"/>
        <a:cs typeface="+mn-cs"/>
      </a:defRPr>
    </a:lvl3pPr>
    <a:lvl4pPr marL="7524186" algn="l" defTabSz="5016124" rtl="0" eaLnBrk="1" latinLnBrk="0" hangingPunct="1">
      <a:defRPr sz="9900" kern="1200">
        <a:solidFill>
          <a:schemeClr val="tx1"/>
        </a:solidFill>
        <a:latin typeface="+mn-lt"/>
        <a:ea typeface="+mn-ea"/>
        <a:cs typeface="+mn-cs"/>
      </a:defRPr>
    </a:lvl4pPr>
    <a:lvl5pPr marL="10032248" algn="l" defTabSz="5016124" rtl="0" eaLnBrk="1" latinLnBrk="0" hangingPunct="1">
      <a:defRPr sz="9900" kern="1200">
        <a:solidFill>
          <a:schemeClr val="tx1"/>
        </a:solidFill>
        <a:latin typeface="+mn-lt"/>
        <a:ea typeface="+mn-ea"/>
        <a:cs typeface="+mn-cs"/>
      </a:defRPr>
    </a:lvl5pPr>
    <a:lvl6pPr marL="12540310" algn="l" defTabSz="5016124" rtl="0" eaLnBrk="1" latinLnBrk="0" hangingPunct="1">
      <a:defRPr sz="9900" kern="1200">
        <a:solidFill>
          <a:schemeClr val="tx1"/>
        </a:solidFill>
        <a:latin typeface="+mn-lt"/>
        <a:ea typeface="+mn-ea"/>
        <a:cs typeface="+mn-cs"/>
      </a:defRPr>
    </a:lvl6pPr>
    <a:lvl7pPr marL="15048372" algn="l" defTabSz="5016124" rtl="0" eaLnBrk="1" latinLnBrk="0" hangingPunct="1">
      <a:defRPr sz="9900" kern="1200">
        <a:solidFill>
          <a:schemeClr val="tx1"/>
        </a:solidFill>
        <a:latin typeface="+mn-lt"/>
        <a:ea typeface="+mn-ea"/>
        <a:cs typeface="+mn-cs"/>
      </a:defRPr>
    </a:lvl7pPr>
    <a:lvl8pPr marL="17556434" algn="l" defTabSz="5016124" rtl="0" eaLnBrk="1" latinLnBrk="0" hangingPunct="1">
      <a:defRPr sz="9900" kern="1200">
        <a:solidFill>
          <a:schemeClr val="tx1"/>
        </a:solidFill>
        <a:latin typeface="+mn-lt"/>
        <a:ea typeface="+mn-ea"/>
        <a:cs typeface="+mn-cs"/>
      </a:defRPr>
    </a:lvl8pPr>
    <a:lvl9pPr marL="20064496" algn="l" defTabSz="5016124" rtl="0" eaLnBrk="1" latinLnBrk="0" hangingPunct="1">
      <a:defRPr sz="9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p15:clr>
            <a:srgbClr val="A4A3A4"/>
          </p15:clr>
        </p15:guide>
        <p15:guide id="2" orient="horz" pos="24048" userDrawn="1">
          <p15:clr>
            <a:srgbClr val="A4A3A4"/>
          </p15:clr>
        </p15:guide>
        <p15:guide id="3" pos="10464" userDrawn="1">
          <p15:clr>
            <a:srgbClr val="A4A3A4"/>
          </p15:clr>
        </p15:guide>
        <p15:guide id="4" orient="horz" pos="480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zelinsky" initials="g" lastIdx="54" clrIdx="0"/>
  <p:cmAuthor id="1" name="BECKY" initials="B" lastIdx="2" clrIdx="1"/>
  <p:cmAuthor id="2" name="Justin" initials="J"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3649"/>
    <a:srgbClr val="031634"/>
    <a:srgbClr val="005468"/>
    <a:srgbClr val="BE4B48"/>
    <a:srgbClr val="4A7EBB"/>
    <a:srgbClr val="036564"/>
    <a:srgbClr val="014B49"/>
    <a:srgbClr val="CDB380"/>
    <a:srgbClr val="E8D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5103" autoAdjust="0"/>
  </p:normalViewPr>
  <p:slideViewPr>
    <p:cSldViewPr showGuides="1">
      <p:cViewPr>
        <p:scale>
          <a:sx n="17" d="100"/>
          <a:sy n="17" d="100"/>
        </p:scale>
        <p:origin x="1944" y="384"/>
      </p:cViewPr>
      <p:guideLst>
        <p:guide orient="horz" pos="12096"/>
        <p:guide orient="horz" pos="24048"/>
        <p:guide pos="10464"/>
        <p:guide orient="horz" pos="48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gradFill flip="none" rotWithShape="1">
              <a:gsLst>
                <a:gs pos="0">
                  <a:srgbClr val="036564">
                    <a:shade val="30000"/>
                    <a:satMod val="115000"/>
                  </a:srgbClr>
                </a:gs>
                <a:gs pos="50000">
                  <a:srgbClr val="036564">
                    <a:shade val="67500"/>
                    <a:satMod val="115000"/>
                  </a:srgbClr>
                </a:gs>
                <a:gs pos="100000">
                  <a:srgbClr val="036564">
                    <a:shade val="100000"/>
                    <a:satMod val="115000"/>
                  </a:srgbClr>
                </a:gs>
              </a:gsLst>
              <a:lin ang="16200000" scaled="1"/>
              <a:tileRect/>
            </a:gradFill>
          </c:spPr>
          <c:invertIfNegative val="0"/>
          <c:errBars>
            <c:errBarType val="both"/>
            <c:errValType val="cust"/>
            <c:noEndCap val="0"/>
            <c:plus>
              <c:numRef>
                <c:f>Sheet1!$A$29:$C$29</c:f>
                <c:numCache>
                  <c:formatCode>General</c:formatCode>
                  <c:ptCount val="3"/>
                  <c:pt idx="0">
                    <c:v>2.0206599581984726E-2</c:v>
                  </c:pt>
                  <c:pt idx="1">
                    <c:v>8.8151384939016506E-3</c:v>
                  </c:pt>
                  <c:pt idx="2">
                    <c:v>1.2721111062586698E-2</c:v>
                  </c:pt>
                </c:numCache>
              </c:numRef>
            </c:plus>
            <c:minus>
              <c:numRef>
                <c:f>Sheet1!$A$29:$C$29</c:f>
                <c:numCache>
                  <c:formatCode>General</c:formatCode>
                  <c:ptCount val="3"/>
                  <c:pt idx="0">
                    <c:v>2.0206599581984726E-2</c:v>
                  </c:pt>
                  <c:pt idx="1">
                    <c:v>8.8151384939016506E-3</c:v>
                  </c:pt>
                  <c:pt idx="2">
                    <c:v>1.2721111062586698E-2</c:v>
                  </c:pt>
                </c:numCache>
              </c:numRef>
            </c:minus>
          </c:errBars>
          <c:cat>
            <c:strLit>
              <c:ptCount val="3"/>
              <c:pt idx="0">
                <c:v>Subordinate</c:v>
              </c:pt>
              <c:pt idx="1">
                <c:v> Basic</c:v>
              </c:pt>
              <c:pt idx="2">
                <c:v> Superordinate</c:v>
              </c:pt>
            </c:strLit>
          </c:cat>
          <c:val>
            <c:numRef>
              <c:f>Sheet1!$A$27:$C$27</c:f>
              <c:numCache>
                <c:formatCode>General</c:formatCode>
                <c:ptCount val="3"/>
                <c:pt idx="0">
                  <c:v>0.30080000000000001</c:v>
                </c:pt>
                <c:pt idx="1">
                  <c:v>0.25520000000000004</c:v>
                </c:pt>
                <c:pt idx="2">
                  <c:v>0.19960000000000006</c:v>
                </c:pt>
              </c:numCache>
            </c:numRef>
          </c:val>
        </c:ser>
        <c:dLbls>
          <c:showLegendKey val="0"/>
          <c:showVal val="0"/>
          <c:showCatName val="0"/>
          <c:showSerName val="0"/>
          <c:showPercent val="0"/>
          <c:showBubbleSize val="0"/>
        </c:dLbls>
        <c:gapWidth val="150"/>
        <c:axId val="132097408"/>
        <c:axId val="132096848"/>
      </c:barChart>
      <c:catAx>
        <c:axId val="132097408"/>
        <c:scaling>
          <c:orientation val="minMax"/>
        </c:scaling>
        <c:delete val="0"/>
        <c:axPos val="b"/>
        <c:title>
          <c:tx>
            <c:rich>
              <a:bodyPr/>
              <a:lstStyle/>
              <a:p>
                <a:pPr>
                  <a:defRPr sz="3200"/>
                </a:pPr>
                <a:r>
                  <a:rPr lang="en-US" sz="3200"/>
                  <a:t>Cue</a:t>
                </a:r>
              </a:p>
            </c:rich>
          </c:tx>
          <c:layout/>
          <c:overlay val="0"/>
        </c:title>
        <c:numFmt formatCode="General" sourceLinked="0"/>
        <c:majorTickMark val="out"/>
        <c:minorTickMark val="none"/>
        <c:tickLblPos val="nextTo"/>
        <c:txPr>
          <a:bodyPr/>
          <a:lstStyle/>
          <a:p>
            <a:pPr>
              <a:defRPr sz="3200"/>
            </a:pPr>
            <a:endParaRPr lang="en-US"/>
          </a:p>
        </c:txPr>
        <c:crossAx val="132096848"/>
        <c:crosses val="autoZero"/>
        <c:auto val="1"/>
        <c:lblAlgn val="ctr"/>
        <c:lblOffset val="100"/>
        <c:noMultiLvlLbl val="0"/>
      </c:catAx>
      <c:valAx>
        <c:axId val="132096848"/>
        <c:scaling>
          <c:orientation val="minMax"/>
        </c:scaling>
        <c:delete val="0"/>
        <c:axPos val="l"/>
        <c:title>
          <c:tx>
            <c:rich>
              <a:bodyPr rot="0" vert="horz"/>
              <a:lstStyle/>
              <a:p>
                <a:pPr>
                  <a:defRPr sz="3200"/>
                </a:pPr>
                <a:r>
                  <a:rPr lang="en-US" sz="3200" dirty="0"/>
                  <a:t>Proportion </a:t>
                </a:r>
                <a:endParaRPr lang="en-US" sz="3200" dirty="0" smtClean="0"/>
              </a:p>
              <a:p>
                <a:pPr>
                  <a:defRPr sz="3200"/>
                </a:pPr>
                <a:r>
                  <a:rPr lang="en-US" sz="3200" dirty="0" smtClean="0"/>
                  <a:t>of </a:t>
                </a:r>
                <a:r>
                  <a:rPr lang="en-US" sz="3200" dirty="0"/>
                  <a:t>target </a:t>
                </a:r>
                <a:endParaRPr lang="en-US" sz="3200" dirty="0" smtClean="0"/>
              </a:p>
              <a:p>
                <a:pPr>
                  <a:defRPr sz="3200"/>
                </a:pPr>
                <a:r>
                  <a:rPr lang="en-US" sz="3200" dirty="0" smtClean="0"/>
                  <a:t>first fixated</a:t>
                </a:r>
                <a:endParaRPr lang="en-US" sz="3200" dirty="0"/>
              </a:p>
            </c:rich>
          </c:tx>
          <c:layout/>
          <c:overlay val="0"/>
        </c:title>
        <c:numFmt formatCode="General" sourceLinked="1"/>
        <c:majorTickMark val="out"/>
        <c:minorTickMark val="none"/>
        <c:tickLblPos val="nextTo"/>
        <c:txPr>
          <a:bodyPr/>
          <a:lstStyle/>
          <a:p>
            <a:pPr>
              <a:defRPr sz="3200"/>
            </a:pPr>
            <a:endParaRPr lang="en-US"/>
          </a:p>
        </c:txPr>
        <c:crossAx val="132097408"/>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2906723899095946"/>
          <c:y val="5.6788240011665207E-2"/>
          <c:w val="0.69338646471274423"/>
          <c:h val="0.67945410469524647"/>
        </c:manualLayout>
      </c:layout>
      <c:barChart>
        <c:barDir val="col"/>
        <c:grouping val="clustered"/>
        <c:varyColors val="0"/>
        <c:ser>
          <c:idx val="0"/>
          <c:order val="0"/>
          <c:spPr>
            <a:gradFill flip="none" rotWithShape="1">
              <a:gsLst>
                <a:gs pos="0">
                  <a:srgbClr val="036564">
                    <a:shade val="30000"/>
                    <a:satMod val="115000"/>
                  </a:srgbClr>
                </a:gs>
                <a:gs pos="50000">
                  <a:srgbClr val="036564">
                    <a:shade val="67500"/>
                    <a:satMod val="115000"/>
                  </a:srgbClr>
                </a:gs>
                <a:gs pos="100000">
                  <a:srgbClr val="036564">
                    <a:shade val="100000"/>
                    <a:satMod val="115000"/>
                  </a:srgbClr>
                </a:gs>
              </a:gsLst>
              <a:lin ang="16200000" scaled="1"/>
              <a:tileRect/>
            </a:gradFill>
          </c:spPr>
          <c:invertIfNegative val="0"/>
          <c:errBars>
            <c:errBarType val="both"/>
            <c:errValType val="cust"/>
            <c:noEndCap val="0"/>
            <c:plus>
              <c:numRef>
                <c:f>Sheet2!$A$3:$C$3</c:f>
                <c:numCache>
                  <c:formatCode>General</c:formatCode>
                  <c:ptCount val="3"/>
                  <c:pt idx="0">
                    <c:v>25.356554322292428</c:v>
                  </c:pt>
                  <c:pt idx="1">
                    <c:v>20.394441378778691</c:v>
                  </c:pt>
                  <c:pt idx="2">
                    <c:v>23.616601902242426</c:v>
                  </c:pt>
                </c:numCache>
              </c:numRef>
            </c:plus>
            <c:minus>
              <c:numRef>
                <c:f>Sheet2!$A$3:$C$3</c:f>
                <c:numCache>
                  <c:formatCode>General</c:formatCode>
                  <c:ptCount val="3"/>
                  <c:pt idx="0">
                    <c:v>25.356554322292428</c:v>
                  </c:pt>
                  <c:pt idx="1">
                    <c:v>20.394441378778691</c:v>
                  </c:pt>
                  <c:pt idx="2">
                    <c:v>23.616601902242426</c:v>
                  </c:pt>
                </c:numCache>
              </c:numRef>
            </c:minus>
          </c:errBars>
          <c:cat>
            <c:strLit>
              <c:ptCount val="3"/>
              <c:pt idx="0">
                <c:v>Subordinate</c:v>
              </c:pt>
              <c:pt idx="1">
                <c:v> Basic</c:v>
              </c:pt>
              <c:pt idx="2">
                <c:v> Superordinate</c:v>
              </c:pt>
            </c:strLit>
          </c:cat>
          <c:val>
            <c:numRef>
              <c:f>Sheet2!$A$1:$C$1</c:f>
              <c:numCache>
                <c:formatCode>General</c:formatCode>
                <c:ptCount val="3"/>
                <c:pt idx="0">
                  <c:v>643.51582779613955</c:v>
                </c:pt>
                <c:pt idx="1">
                  <c:v>688.07561619547653</c:v>
                </c:pt>
                <c:pt idx="2">
                  <c:v>764.04000113520328</c:v>
                </c:pt>
              </c:numCache>
            </c:numRef>
          </c:val>
        </c:ser>
        <c:dLbls>
          <c:showLegendKey val="0"/>
          <c:showVal val="0"/>
          <c:showCatName val="0"/>
          <c:showSerName val="0"/>
          <c:showPercent val="0"/>
          <c:showBubbleSize val="0"/>
        </c:dLbls>
        <c:gapWidth val="150"/>
        <c:axId val="131255328"/>
        <c:axId val="131255888"/>
      </c:barChart>
      <c:catAx>
        <c:axId val="131255328"/>
        <c:scaling>
          <c:orientation val="minMax"/>
        </c:scaling>
        <c:delete val="0"/>
        <c:axPos val="b"/>
        <c:title>
          <c:tx>
            <c:rich>
              <a:bodyPr/>
              <a:lstStyle/>
              <a:p>
                <a:pPr>
                  <a:defRPr sz="3200"/>
                </a:pPr>
                <a:r>
                  <a:rPr lang="en-US" sz="3200"/>
                  <a:t>Cue</a:t>
                </a:r>
              </a:p>
            </c:rich>
          </c:tx>
          <c:layout/>
          <c:overlay val="0"/>
        </c:title>
        <c:numFmt formatCode="General" sourceLinked="0"/>
        <c:majorTickMark val="out"/>
        <c:minorTickMark val="none"/>
        <c:tickLblPos val="nextTo"/>
        <c:txPr>
          <a:bodyPr/>
          <a:lstStyle/>
          <a:p>
            <a:pPr>
              <a:defRPr sz="3200"/>
            </a:pPr>
            <a:endParaRPr lang="en-US"/>
          </a:p>
        </c:txPr>
        <c:crossAx val="131255888"/>
        <c:crosses val="autoZero"/>
        <c:auto val="1"/>
        <c:lblAlgn val="ctr"/>
        <c:lblOffset val="100"/>
        <c:noMultiLvlLbl val="0"/>
      </c:catAx>
      <c:valAx>
        <c:axId val="131255888"/>
        <c:scaling>
          <c:orientation val="minMax"/>
          <c:min val="550"/>
        </c:scaling>
        <c:delete val="0"/>
        <c:axPos val="l"/>
        <c:title>
          <c:tx>
            <c:rich>
              <a:bodyPr rot="0" vert="horz"/>
              <a:lstStyle/>
              <a:p>
                <a:pPr>
                  <a:defRPr sz="3200"/>
                </a:pPr>
                <a:r>
                  <a:rPr lang="en-US" sz="3200" dirty="0"/>
                  <a:t>Time to </a:t>
                </a:r>
              </a:p>
              <a:p>
                <a:pPr>
                  <a:defRPr sz="3200"/>
                </a:pPr>
                <a:r>
                  <a:rPr lang="en-US" sz="3200" dirty="0"/>
                  <a:t>Target </a:t>
                </a:r>
              </a:p>
              <a:p>
                <a:pPr>
                  <a:defRPr sz="3200"/>
                </a:pPr>
                <a:r>
                  <a:rPr lang="en-US" sz="3200" dirty="0"/>
                  <a:t>(</a:t>
                </a:r>
                <a:r>
                  <a:rPr lang="en-US" sz="3200" dirty="0" err="1"/>
                  <a:t>ms</a:t>
                </a:r>
                <a:r>
                  <a:rPr lang="en-US" sz="3200" dirty="0"/>
                  <a:t>)</a:t>
                </a:r>
              </a:p>
            </c:rich>
          </c:tx>
          <c:layout>
            <c:manualLayout>
              <c:xMode val="edge"/>
              <c:yMode val="edge"/>
              <c:x val="0"/>
              <c:y val="0.30444857812580439"/>
            </c:manualLayout>
          </c:layout>
          <c:overlay val="0"/>
        </c:title>
        <c:numFmt formatCode="General" sourceLinked="1"/>
        <c:majorTickMark val="out"/>
        <c:minorTickMark val="none"/>
        <c:tickLblPos val="nextTo"/>
        <c:txPr>
          <a:bodyPr/>
          <a:lstStyle/>
          <a:p>
            <a:pPr>
              <a:defRPr sz="3200"/>
            </a:pPr>
            <a:endParaRPr lang="en-US"/>
          </a:p>
        </c:txPr>
        <c:crossAx val="131255328"/>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gradFill flip="none" rotWithShape="1">
              <a:gsLst>
                <a:gs pos="0">
                  <a:srgbClr val="036564">
                    <a:shade val="30000"/>
                    <a:satMod val="115000"/>
                  </a:srgbClr>
                </a:gs>
                <a:gs pos="50000">
                  <a:srgbClr val="036564">
                    <a:shade val="67500"/>
                    <a:satMod val="115000"/>
                  </a:srgbClr>
                </a:gs>
                <a:gs pos="100000">
                  <a:srgbClr val="036564">
                    <a:shade val="100000"/>
                    <a:satMod val="115000"/>
                  </a:srgbClr>
                </a:gs>
              </a:gsLst>
              <a:lin ang="16200000" scaled="1"/>
              <a:tileRect/>
            </a:gradFill>
          </c:spPr>
          <c:invertIfNegative val="0"/>
          <c:errBars>
            <c:errBarType val="both"/>
            <c:errValType val="cust"/>
            <c:noEndCap val="0"/>
            <c:plus>
              <c:numRef>
                <c:f>Sheet3!$A$4:$C$4</c:f>
                <c:numCache>
                  <c:formatCode>General</c:formatCode>
                  <c:ptCount val="3"/>
                  <c:pt idx="0">
                    <c:v>67.146447258602379</c:v>
                  </c:pt>
                  <c:pt idx="1">
                    <c:v>65.768449306928261</c:v>
                  </c:pt>
                  <c:pt idx="2">
                    <c:v>95.22650806596728</c:v>
                  </c:pt>
                </c:numCache>
              </c:numRef>
            </c:plus>
            <c:minus>
              <c:numRef>
                <c:f>Sheet3!$A$4:$C$4</c:f>
                <c:numCache>
                  <c:formatCode>General</c:formatCode>
                  <c:ptCount val="3"/>
                  <c:pt idx="0">
                    <c:v>67.146447258602379</c:v>
                  </c:pt>
                  <c:pt idx="1">
                    <c:v>65.768449306928261</c:v>
                  </c:pt>
                  <c:pt idx="2">
                    <c:v>95.22650806596728</c:v>
                  </c:pt>
                </c:numCache>
              </c:numRef>
            </c:minus>
          </c:errBars>
          <c:cat>
            <c:strLit>
              <c:ptCount val="3"/>
              <c:pt idx="0">
                <c:v>Subordinate</c:v>
              </c:pt>
              <c:pt idx="1">
                <c:v> Basic</c:v>
              </c:pt>
              <c:pt idx="2">
                <c:v> Superordinate</c:v>
              </c:pt>
            </c:strLit>
          </c:cat>
          <c:val>
            <c:numRef>
              <c:f>Sheet3!$A$2:$C$2</c:f>
              <c:numCache>
                <c:formatCode>General</c:formatCode>
                <c:ptCount val="3"/>
                <c:pt idx="0">
                  <c:v>1173.2379491393915</c:v>
                </c:pt>
                <c:pt idx="1">
                  <c:v>978.68947473839717</c:v>
                </c:pt>
                <c:pt idx="2">
                  <c:v>1267.5958291739005</c:v>
                </c:pt>
              </c:numCache>
            </c:numRef>
          </c:val>
        </c:ser>
        <c:dLbls>
          <c:showLegendKey val="0"/>
          <c:showVal val="0"/>
          <c:showCatName val="0"/>
          <c:showSerName val="0"/>
          <c:showPercent val="0"/>
          <c:showBubbleSize val="0"/>
        </c:dLbls>
        <c:gapWidth val="150"/>
        <c:axId val="132478096"/>
        <c:axId val="132478656"/>
      </c:barChart>
      <c:catAx>
        <c:axId val="132478096"/>
        <c:scaling>
          <c:orientation val="minMax"/>
        </c:scaling>
        <c:delete val="0"/>
        <c:axPos val="b"/>
        <c:title>
          <c:tx>
            <c:rich>
              <a:bodyPr/>
              <a:lstStyle/>
              <a:p>
                <a:pPr>
                  <a:defRPr sz="3200"/>
                </a:pPr>
                <a:r>
                  <a:rPr lang="en-US" sz="3200"/>
                  <a:t>Cue</a:t>
                </a:r>
              </a:p>
            </c:rich>
          </c:tx>
          <c:layout/>
          <c:overlay val="0"/>
        </c:title>
        <c:numFmt formatCode="General" sourceLinked="0"/>
        <c:majorTickMark val="out"/>
        <c:minorTickMark val="none"/>
        <c:tickLblPos val="nextTo"/>
        <c:txPr>
          <a:bodyPr/>
          <a:lstStyle/>
          <a:p>
            <a:pPr>
              <a:defRPr sz="3200"/>
            </a:pPr>
            <a:endParaRPr lang="en-US"/>
          </a:p>
        </c:txPr>
        <c:crossAx val="132478656"/>
        <c:crosses val="autoZero"/>
        <c:auto val="1"/>
        <c:lblAlgn val="ctr"/>
        <c:lblOffset val="100"/>
        <c:noMultiLvlLbl val="0"/>
      </c:catAx>
      <c:valAx>
        <c:axId val="132478656"/>
        <c:scaling>
          <c:orientation val="minMax"/>
          <c:max val="1400"/>
          <c:min val="600"/>
        </c:scaling>
        <c:delete val="0"/>
        <c:axPos val="l"/>
        <c:title>
          <c:tx>
            <c:rich>
              <a:bodyPr rot="0" vert="horz"/>
              <a:lstStyle/>
              <a:p>
                <a:pPr>
                  <a:defRPr sz="3200"/>
                </a:pPr>
                <a:r>
                  <a:rPr lang="en-US" sz="3200"/>
                  <a:t>Verification Time (ms)</a:t>
                </a:r>
              </a:p>
            </c:rich>
          </c:tx>
          <c:layout/>
          <c:overlay val="0"/>
        </c:title>
        <c:numFmt formatCode="General" sourceLinked="1"/>
        <c:majorTickMark val="out"/>
        <c:minorTickMark val="none"/>
        <c:tickLblPos val="nextTo"/>
        <c:txPr>
          <a:bodyPr/>
          <a:lstStyle/>
          <a:p>
            <a:pPr>
              <a:defRPr sz="3200"/>
            </a:pPr>
            <a:endParaRPr lang="en-US"/>
          </a:p>
        </c:txPr>
        <c:crossAx val="132478096"/>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 </c:v>
                </c:pt>
              </c:strCache>
            </c:strRef>
          </c:tx>
          <c:spPr>
            <a:ln w="76200">
              <a:solidFill>
                <a:srgbClr val="033649"/>
              </a:solidFill>
            </a:ln>
          </c:spPr>
          <c:marker>
            <c:spPr>
              <a:ln w="76200">
                <a:solidFill>
                  <a:srgbClr val="033649"/>
                </a:solidFill>
              </a:ln>
            </c:spPr>
          </c:marker>
          <c:cat>
            <c:strRef>
              <c:f>Sheet1!$A$2:$A$4</c:f>
              <c:strCache>
                <c:ptCount val="3"/>
                <c:pt idx="0">
                  <c:v>Subordinate</c:v>
                </c:pt>
                <c:pt idx="1">
                  <c:v>Basic</c:v>
                </c:pt>
                <c:pt idx="2">
                  <c:v>Superordinate</c:v>
                </c:pt>
              </c:strCache>
            </c:strRef>
          </c:cat>
          <c:val>
            <c:numRef>
              <c:f>Sheet1!$B$2:$B$4</c:f>
              <c:numCache>
                <c:formatCode>General</c:formatCode>
                <c:ptCount val="3"/>
                <c:pt idx="0">
                  <c:v>694.5</c:v>
                </c:pt>
                <c:pt idx="1">
                  <c:v>722.69</c:v>
                </c:pt>
                <c:pt idx="2">
                  <c:v>733.75</c:v>
                </c:pt>
              </c:numCache>
            </c:numRef>
          </c:val>
          <c:smooth val="0"/>
        </c:ser>
        <c:dLbls>
          <c:showLegendKey val="0"/>
          <c:showVal val="0"/>
          <c:showCatName val="0"/>
          <c:showSerName val="0"/>
          <c:showPercent val="0"/>
          <c:showBubbleSize val="0"/>
        </c:dLbls>
        <c:marker val="1"/>
        <c:smooth val="0"/>
        <c:axId val="132481456"/>
        <c:axId val="132572064"/>
      </c:lineChart>
      <c:lineChart>
        <c:grouping val="standard"/>
        <c:varyColors val="0"/>
        <c:ser>
          <c:idx val="1"/>
          <c:order val="1"/>
          <c:tx>
            <c:strRef>
              <c:f>Sheet1!$C$1</c:f>
              <c:strCache>
                <c:ptCount val="1"/>
                <c:pt idx="0">
                  <c:v> </c:v>
                </c:pt>
              </c:strCache>
            </c:strRef>
          </c:tx>
          <c:spPr>
            <a:ln w="76200"/>
          </c:spPr>
          <c:marker>
            <c:spPr>
              <a:ln w="76200"/>
            </c:spPr>
          </c:marker>
          <c:cat>
            <c:strRef>
              <c:f>Sheet1!$A$2:$A$4</c:f>
              <c:strCache>
                <c:ptCount val="3"/>
                <c:pt idx="0">
                  <c:v>Subordinate</c:v>
                </c:pt>
                <c:pt idx="1">
                  <c:v>Basic</c:v>
                </c:pt>
                <c:pt idx="2">
                  <c:v>Superordinate</c:v>
                </c:pt>
              </c:strCache>
            </c:strRef>
          </c:cat>
          <c:val>
            <c:numRef>
              <c:f>Sheet1!$C$2:$C$4</c:f>
              <c:numCache>
                <c:formatCode>General</c:formatCode>
                <c:ptCount val="3"/>
                <c:pt idx="0">
                  <c:v>53.66</c:v>
                </c:pt>
                <c:pt idx="1">
                  <c:v>49.19</c:v>
                </c:pt>
                <c:pt idx="2">
                  <c:v>13.36</c:v>
                </c:pt>
              </c:numCache>
            </c:numRef>
          </c:val>
          <c:smooth val="0"/>
        </c:ser>
        <c:dLbls>
          <c:showLegendKey val="0"/>
          <c:showVal val="0"/>
          <c:showCatName val="0"/>
          <c:showSerName val="0"/>
          <c:showPercent val="0"/>
          <c:showBubbleSize val="0"/>
        </c:dLbls>
        <c:marker val="1"/>
        <c:smooth val="0"/>
        <c:axId val="132573184"/>
        <c:axId val="132572624"/>
      </c:lineChart>
      <c:catAx>
        <c:axId val="132481456"/>
        <c:scaling>
          <c:orientation val="minMax"/>
        </c:scaling>
        <c:delete val="0"/>
        <c:axPos val="b"/>
        <c:numFmt formatCode="General" sourceLinked="0"/>
        <c:majorTickMark val="out"/>
        <c:minorTickMark val="none"/>
        <c:tickLblPos val="nextTo"/>
        <c:txPr>
          <a:bodyPr/>
          <a:lstStyle/>
          <a:p>
            <a:pPr>
              <a:defRPr sz="3200"/>
            </a:pPr>
            <a:endParaRPr lang="en-US"/>
          </a:p>
        </c:txPr>
        <c:crossAx val="132572064"/>
        <c:crosses val="autoZero"/>
        <c:auto val="1"/>
        <c:lblAlgn val="ctr"/>
        <c:lblOffset val="100"/>
        <c:noMultiLvlLbl val="0"/>
      </c:catAx>
      <c:valAx>
        <c:axId val="132572064"/>
        <c:scaling>
          <c:orientation val="minMax"/>
          <c:min val="680"/>
        </c:scaling>
        <c:delete val="0"/>
        <c:axPos val="l"/>
        <c:majorGridlines/>
        <c:title>
          <c:tx>
            <c:rich>
              <a:bodyPr rot="0" vert="horz"/>
              <a:lstStyle/>
              <a:p>
                <a:pPr>
                  <a:defRPr sz="3200">
                    <a:solidFill>
                      <a:srgbClr val="4A7EBB"/>
                    </a:solidFill>
                  </a:defRPr>
                </a:pPr>
                <a:r>
                  <a:rPr lang="en-US" sz="3200" dirty="0" smtClean="0">
                    <a:solidFill>
                      <a:srgbClr val="031634"/>
                    </a:solidFill>
                  </a:rPr>
                  <a:t>Average</a:t>
                </a:r>
              </a:p>
              <a:p>
                <a:pPr>
                  <a:defRPr sz="3200">
                    <a:solidFill>
                      <a:srgbClr val="4A7EBB"/>
                    </a:solidFill>
                  </a:defRPr>
                </a:pPr>
                <a:r>
                  <a:rPr lang="en-US" sz="3200" baseline="0" dirty="0" smtClean="0">
                    <a:solidFill>
                      <a:srgbClr val="031634"/>
                    </a:solidFill>
                  </a:rPr>
                  <a:t># of </a:t>
                </a:r>
              </a:p>
              <a:p>
                <a:pPr>
                  <a:defRPr sz="3200">
                    <a:solidFill>
                      <a:srgbClr val="4A7EBB"/>
                    </a:solidFill>
                  </a:defRPr>
                </a:pPr>
                <a:r>
                  <a:rPr lang="en-US" sz="3200" dirty="0" smtClean="0">
                    <a:solidFill>
                      <a:srgbClr val="031634"/>
                    </a:solidFill>
                  </a:rPr>
                  <a:t>Category</a:t>
                </a:r>
                <a:endParaRPr lang="en-US" sz="3200" dirty="0">
                  <a:solidFill>
                    <a:srgbClr val="031634"/>
                  </a:solidFill>
                </a:endParaRPr>
              </a:p>
              <a:p>
                <a:pPr>
                  <a:defRPr sz="3200">
                    <a:solidFill>
                      <a:srgbClr val="4A7EBB"/>
                    </a:solidFill>
                  </a:defRPr>
                </a:pPr>
                <a:r>
                  <a:rPr lang="en-US" sz="3200" dirty="0">
                    <a:solidFill>
                      <a:srgbClr val="031634"/>
                    </a:solidFill>
                  </a:rPr>
                  <a:t>Specific</a:t>
                </a:r>
                <a:endParaRPr lang="en-US" sz="3200" baseline="0" dirty="0">
                  <a:solidFill>
                    <a:srgbClr val="031634"/>
                  </a:solidFill>
                </a:endParaRPr>
              </a:p>
              <a:p>
                <a:pPr>
                  <a:defRPr sz="3200">
                    <a:solidFill>
                      <a:srgbClr val="4A7EBB"/>
                    </a:solidFill>
                  </a:defRPr>
                </a:pPr>
                <a:r>
                  <a:rPr lang="en-US" sz="3200" baseline="0" dirty="0">
                    <a:solidFill>
                      <a:srgbClr val="031634"/>
                    </a:solidFill>
                  </a:rPr>
                  <a:t>Features</a:t>
                </a:r>
                <a:endParaRPr lang="en-US" sz="3200" dirty="0">
                  <a:solidFill>
                    <a:srgbClr val="031634"/>
                  </a:solidFill>
                </a:endParaRPr>
              </a:p>
            </c:rich>
          </c:tx>
          <c:layout>
            <c:manualLayout>
              <c:xMode val="edge"/>
              <c:yMode val="edge"/>
              <c:x val="9.4520891833640552E-4"/>
              <c:y val="0.10067365947388214"/>
            </c:manualLayout>
          </c:layout>
          <c:overlay val="0"/>
        </c:title>
        <c:numFmt formatCode="General" sourceLinked="1"/>
        <c:majorTickMark val="out"/>
        <c:minorTickMark val="none"/>
        <c:tickLblPos val="nextTo"/>
        <c:txPr>
          <a:bodyPr/>
          <a:lstStyle/>
          <a:p>
            <a:pPr>
              <a:defRPr sz="3200"/>
            </a:pPr>
            <a:endParaRPr lang="en-US"/>
          </a:p>
        </c:txPr>
        <c:crossAx val="132481456"/>
        <c:crosses val="autoZero"/>
        <c:crossBetween val="between"/>
      </c:valAx>
      <c:valAx>
        <c:axId val="132572624"/>
        <c:scaling>
          <c:orientation val="minMax"/>
          <c:min val="0"/>
        </c:scaling>
        <c:delete val="0"/>
        <c:axPos val="r"/>
        <c:title>
          <c:tx>
            <c:rich>
              <a:bodyPr rot="0" vert="horz"/>
              <a:lstStyle/>
              <a:p>
                <a:pPr>
                  <a:defRPr sz="3200">
                    <a:solidFill>
                      <a:srgbClr val="BE4B48"/>
                    </a:solidFill>
                  </a:defRPr>
                </a:pPr>
                <a:r>
                  <a:rPr lang="en-US" sz="3200" dirty="0" smtClean="0">
                    <a:solidFill>
                      <a:srgbClr val="BE4B48"/>
                    </a:solidFill>
                  </a:rPr>
                  <a:t>%</a:t>
                </a:r>
                <a:endParaRPr lang="en-US" sz="3200" baseline="0" dirty="0">
                  <a:solidFill>
                    <a:srgbClr val="BE4B48"/>
                  </a:solidFill>
                </a:endParaRPr>
              </a:p>
              <a:p>
                <a:pPr>
                  <a:defRPr sz="3200">
                    <a:solidFill>
                      <a:srgbClr val="BE4B48"/>
                    </a:solidFill>
                  </a:defRPr>
                </a:pPr>
                <a:r>
                  <a:rPr lang="en-US" sz="3200" baseline="0" dirty="0">
                    <a:solidFill>
                      <a:srgbClr val="BE4B48"/>
                    </a:solidFill>
                  </a:rPr>
                  <a:t>of </a:t>
                </a:r>
                <a:r>
                  <a:rPr lang="en-US" sz="3200" baseline="0" dirty="0" smtClean="0">
                    <a:solidFill>
                      <a:srgbClr val="BE4B48"/>
                    </a:solidFill>
                  </a:rPr>
                  <a:t>Shared</a:t>
                </a:r>
              </a:p>
              <a:p>
                <a:pPr>
                  <a:defRPr sz="3200">
                    <a:solidFill>
                      <a:srgbClr val="BE4B48"/>
                    </a:solidFill>
                  </a:defRPr>
                </a:pPr>
                <a:r>
                  <a:rPr lang="en-US" sz="3200" baseline="0" dirty="0" smtClean="0">
                    <a:solidFill>
                      <a:srgbClr val="BE4B48"/>
                    </a:solidFill>
                  </a:rPr>
                  <a:t>Features</a:t>
                </a:r>
                <a:endParaRPr lang="en-US" sz="3200" baseline="0" dirty="0">
                  <a:solidFill>
                    <a:srgbClr val="BE4B48"/>
                  </a:solidFill>
                </a:endParaRPr>
              </a:p>
              <a:p>
                <a:pPr>
                  <a:defRPr sz="3200">
                    <a:solidFill>
                      <a:srgbClr val="BE4B48"/>
                    </a:solidFill>
                  </a:defRPr>
                </a:pPr>
                <a:r>
                  <a:rPr lang="en-US" sz="3200" baseline="0" dirty="0" smtClean="0">
                    <a:solidFill>
                      <a:srgbClr val="BE4B48"/>
                    </a:solidFill>
                  </a:rPr>
                  <a:t>Among</a:t>
                </a:r>
              </a:p>
              <a:p>
                <a:pPr>
                  <a:defRPr sz="3200">
                    <a:solidFill>
                      <a:srgbClr val="BE4B48"/>
                    </a:solidFill>
                  </a:defRPr>
                </a:pPr>
                <a:r>
                  <a:rPr lang="en-US" sz="3200" baseline="0" dirty="0" smtClean="0">
                    <a:solidFill>
                      <a:srgbClr val="BE4B48"/>
                    </a:solidFill>
                  </a:rPr>
                  <a:t>Neighbors</a:t>
                </a:r>
              </a:p>
            </c:rich>
          </c:tx>
          <c:layout>
            <c:manualLayout>
              <c:xMode val="edge"/>
              <c:yMode val="edge"/>
              <c:x val="0.86623879713457308"/>
              <c:y val="8.5269008230611773E-2"/>
            </c:manualLayout>
          </c:layout>
          <c:overlay val="0"/>
        </c:title>
        <c:numFmt formatCode="General" sourceLinked="1"/>
        <c:majorTickMark val="out"/>
        <c:minorTickMark val="none"/>
        <c:tickLblPos val="nextTo"/>
        <c:txPr>
          <a:bodyPr/>
          <a:lstStyle/>
          <a:p>
            <a:pPr>
              <a:defRPr sz="3200"/>
            </a:pPr>
            <a:endParaRPr lang="en-US"/>
          </a:p>
        </c:txPr>
        <c:crossAx val="132573184"/>
        <c:crosses val="max"/>
        <c:crossBetween val="between"/>
      </c:valAx>
      <c:catAx>
        <c:axId val="132573184"/>
        <c:scaling>
          <c:orientation val="minMax"/>
        </c:scaling>
        <c:delete val="1"/>
        <c:axPos val="b"/>
        <c:numFmt formatCode="General" sourceLinked="1"/>
        <c:majorTickMark val="out"/>
        <c:minorTickMark val="none"/>
        <c:tickLblPos val="nextTo"/>
        <c:crossAx val="132572624"/>
        <c:crosses val="autoZero"/>
        <c:auto val="1"/>
        <c:lblAlgn val="ctr"/>
        <c:lblOffset val="100"/>
        <c:noMultiLvlLbl val="0"/>
      </c:cat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C0322C-8258-423A-B071-BBFCE1F6B10F}" type="datetimeFigureOut">
              <a:rPr lang="en-US" smtClean="0"/>
              <a:t>5/13/2014</a:t>
            </a:fld>
            <a:endParaRPr lang="en-US"/>
          </a:p>
        </p:txBody>
      </p:sp>
      <p:sp>
        <p:nvSpPr>
          <p:cNvPr id="4" name="Slide Image Placeholder 3"/>
          <p:cNvSpPr>
            <a:spLocks noGrp="1" noRot="1" noChangeAspect="1"/>
          </p:cNvSpPr>
          <p:nvPr>
            <p:ph type="sldImg" idx="2"/>
          </p:nvPr>
        </p:nvSpPr>
        <p:spPr>
          <a:xfrm>
            <a:off x="1444625" y="1143000"/>
            <a:ext cx="39687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B3760D-D2C8-48FB-AC98-7F537D8AC670}" type="slidenum">
              <a:rPr lang="en-US" smtClean="0"/>
              <a:t>‹#›</a:t>
            </a:fld>
            <a:endParaRPr lang="en-US"/>
          </a:p>
        </p:txBody>
      </p:sp>
    </p:spTree>
    <p:extLst>
      <p:ext uri="{BB962C8B-B14F-4D97-AF65-F5344CB8AC3E}">
        <p14:creationId xmlns:p14="http://schemas.microsoft.com/office/powerpoint/2010/main" val="2542648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 Chart and table colors / Axes</a:t>
            </a:r>
          </a:p>
          <a:p>
            <a:r>
              <a:rPr lang="en-US" dirty="0" smtClean="0"/>
              <a:t>Add refs and superscript</a:t>
            </a:r>
            <a:r>
              <a:rPr lang="en-US" baseline="0" dirty="0" smtClean="0"/>
              <a:t> in text</a:t>
            </a:r>
          </a:p>
          <a:p>
            <a:r>
              <a:rPr lang="en-US" baseline="0" dirty="0" smtClean="0"/>
              <a:t>Add sample images</a:t>
            </a:r>
          </a:p>
          <a:p>
            <a:endParaRPr lang="en-US" baseline="0" dirty="0" smtClean="0"/>
          </a:p>
          <a:p>
            <a:endParaRPr lang="en-US" baseline="0" dirty="0" smtClean="0"/>
          </a:p>
          <a:p>
            <a:r>
              <a:rPr lang="en-US" altLang="ko-KR" sz="1200" dirty="0" smtClean="0">
                <a:latin typeface="Arial" panose="020B0604020202020204" pitchFamily="34" charset="0"/>
                <a:ea typeface="Gulim" panose="020B0600000101010101" pitchFamily="34" charset="-127"/>
              </a:rPr>
              <a:t>1.(</a:t>
            </a:r>
            <a:r>
              <a:rPr lang="en-US" altLang="ko-KR" sz="1200" dirty="0" err="1" smtClean="0">
                <a:latin typeface="Arial" panose="020B0604020202020204" pitchFamily="34" charset="0"/>
                <a:ea typeface="Gulim" panose="020B0600000101010101" pitchFamily="34" charset="-127"/>
              </a:rPr>
              <a:t>Rosch</a:t>
            </a:r>
            <a:r>
              <a:rPr lang="en-US" altLang="ko-KR" sz="1200" dirty="0" smtClean="0">
                <a:latin typeface="Arial" panose="020B0604020202020204" pitchFamily="34" charset="0"/>
                <a:ea typeface="Gulim" panose="020B0600000101010101" pitchFamily="34" charset="-127"/>
              </a:rPr>
              <a:t> et al., 1976).</a:t>
            </a:r>
          </a:p>
          <a:p>
            <a:r>
              <a:rPr lang="en-US" sz="1200" dirty="0" smtClean="0">
                <a:latin typeface="Arial" panose="020B0604020202020204" pitchFamily="34" charset="0"/>
                <a:ea typeface="Gulim" panose="020B0600000101010101" pitchFamily="34" charset="-127"/>
              </a:rPr>
              <a:t>2. </a:t>
            </a:r>
            <a:r>
              <a:rPr lang="en-US" sz="1200" dirty="0" err="1" smtClean="0">
                <a:latin typeface="Arial" panose="020B0604020202020204" pitchFamily="34" charset="0"/>
                <a:ea typeface="Gulim" panose="020B0600000101010101" pitchFamily="34" charset="-127"/>
              </a:rPr>
              <a:t>Maxfield</a:t>
            </a:r>
            <a:r>
              <a:rPr lang="en-US" sz="1200" dirty="0" smtClean="0">
                <a:latin typeface="Arial" panose="020B0604020202020204" pitchFamily="34" charset="0"/>
                <a:ea typeface="Gulim" panose="020B0600000101010101" pitchFamily="34" charset="-127"/>
              </a:rPr>
              <a:t> &amp; </a:t>
            </a:r>
            <a:r>
              <a:rPr lang="en-US" sz="1200" dirty="0" err="1" smtClean="0">
                <a:latin typeface="Arial" panose="020B0604020202020204" pitchFamily="34" charset="0"/>
                <a:ea typeface="Gulim" panose="020B0600000101010101" pitchFamily="34" charset="-127"/>
              </a:rPr>
              <a:t>Zelinsky</a:t>
            </a:r>
            <a:r>
              <a:rPr lang="en-US" sz="1200" dirty="0" smtClean="0">
                <a:latin typeface="Arial" panose="020B0604020202020204" pitchFamily="34" charset="0"/>
                <a:ea typeface="Gulim" panose="020B0600000101010101" pitchFamily="34" charset="-127"/>
              </a:rPr>
              <a:t> (2012)</a:t>
            </a:r>
          </a:p>
          <a:p>
            <a:r>
              <a:rPr lang="en-US" sz="1200" dirty="0" smtClean="0">
                <a:latin typeface="Arial" panose="020B0604020202020204" pitchFamily="34" charset="0"/>
                <a:ea typeface="Gulim" panose="020B0600000101010101" pitchFamily="34" charset="-127"/>
              </a:rPr>
              <a:t>3. SIFT</a:t>
            </a:r>
          </a:p>
          <a:p>
            <a:r>
              <a:rPr lang="en-US" sz="1200" dirty="0" smtClean="0">
                <a:latin typeface="Arial" panose="020B0604020202020204" pitchFamily="34" charset="0"/>
                <a:ea typeface="Gulim" panose="020B0600000101010101" pitchFamily="34" charset="-127"/>
              </a:rPr>
              <a:t>4. </a:t>
            </a:r>
            <a:r>
              <a:rPr lang="en-US" sz="1200" dirty="0" err="1" smtClean="0">
                <a:latin typeface="Arial" panose="020B0604020202020204" pitchFamily="34" charset="0"/>
                <a:ea typeface="Gulim" panose="020B0600000101010101" pitchFamily="34" charset="-127"/>
              </a:rPr>
              <a:t>IMageNEt</a:t>
            </a:r>
            <a:endParaRPr lang="en-US" sz="1200" dirty="0" smtClean="0">
              <a:latin typeface="Arial" panose="020B0604020202020204" pitchFamily="34" charset="0"/>
              <a:ea typeface="Gulim" panose="020B0600000101010101" pitchFamily="34" charset="-127"/>
            </a:endParaRPr>
          </a:p>
          <a:p>
            <a:r>
              <a:rPr lang="en-US" sz="1200" dirty="0" smtClean="0">
                <a:latin typeface="Arial" panose="020B0604020202020204" pitchFamily="34" charset="0"/>
                <a:ea typeface="Gulim" panose="020B0600000101010101" pitchFamily="34" charset="-127"/>
              </a:rPr>
              <a:t>5.BoW</a:t>
            </a:r>
          </a:p>
        </p:txBody>
      </p:sp>
      <p:sp>
        <p:nvSpPr>
          <p:cNvPr id="4" name="Slide Number Placeholder 3"/>
          <p:cNvSpPr>
            <a:spLocks noGrp="1"/>
          </p:cNvSpPr>
          <p:nvPr>
            <p:ph type="sldNum" sz="quarter" idx="10"/>
          </p:nvPr>
        </p:nvSpPr>
        <p:spPr/>
        <p:txBody>
          <a:bodyPr/>
          <a:lstStyle/>
          <a:p>
            <a:fld id="{9FB3760D-D2C8-48FB-AC98-7F537D8AC670}" type="slidenum">
              <a:rPr lang="en-US" smtClean="0"/>
              <a:t>1</a:t>
            </a:fld>
            <a:endParaRPr lang="en-US"/>
          </a:p>
        </p:txBody>
      </p:sp>
    </p:spTree>
    <p:extLst>
      <p:ext uri="{BB962C8B-B14F-4D97-AF65-F5344CB8AC3E}">
        <p14:creationId xmlns:p14="http://schemas.microsoft.com/office/powerpoint/2010/main" val="1421085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11930383"/>
            <a:ext cx="41970960" cy="8232140"/>
          </a:xfrm>
        </p:spPr>
        <p:txBody>
          <a:bodyPr/>
          <a:lstStyle/>
          <a:p>
            <a:r>
              <a:rPr lang="en-US" smtClean="0"/>
              <a:t>Click to edit Master title style</a:t>
            </a:r>
            <a:endParaRPr lang="en-US"/>
          </a:p>
        </p:txBody>
      </p:sp>
      <p:sp>
        <p:nvSpPr>
          <p:cNvPr id="3" name="Subtitle 2"/>
          <p:cNvSpPr>
            <a:spLocks noGrp="1"/>
          </p:cNvSpPr>
          <p:nvPr>
            <p:ph type="subTitle" idx="1"/>
          </p:nvPr>
        </p:nvSpPr>
        <p:spPr>
          <a:xfrm>
            <a:off x="7406640" y="21762720"/>
            <a:ext cx="34564320" cy="9814560"/>
          </a:xfrm>
        </p:spPr>
        <p:txBody>
          <a:bodyPr/>
          <a:lstStyle>
            <a:lvl1pPr marL="0" indent="0" algn="ctr">
              <a:buNone/>
              <a:defRPr>
                <a:solidFill>
                  <a:schemeClr val="tx1">
                    <a:tint val="75000"/>
                  </a:schemeClr>
                </a:solidFill>
              </a:defRPr>
            </a:lvl1pPr>
            <a:lvl2pPr marL="2508062" indent="0" algn="ctr">
              <a:buNone/>
              <a:defRPr>
                <a:solidFill>
                  <a:schemeClr val="tx1">
                    <a:tint val="75000"/>
                  </a:schemeClr>
                </a:solidFill>
              </a:defRPr>
            </a:lvl2pPr>
            <a:lvl3pPr marL="5016124" indent="0" algn="ctr">
              <a:buNone/>
              <a:defRPr>
                <a:solidFill>
                  <a:schemeClr val="tx1">
                    <a:tint val="75000"/>
                  </a:schemeClr>
                </a:solidFill>
              </a:defRPr>
            </a:lvl3pPr>
            <a:lvl4pPr marL="7524186" indent="0" algn="ctr">
              <a:buNone/>
              <a:defRPr>
                <a:solidFill>
                  <a:schemeClr val="tx1">
                    <a:tint val="75000"/>
                  </a:schemeClr>
                </a:solidFill>
              </a:defRPr>
            </a:lvl4pPr>
            <a:lvl5pPr marL="10032248" indent="0" algn="ctr">
              <a:buNone/>
              <a:defRPr>
                <a:solidFill>
                  <a:schemeClr val="tx1">
                    <a:tint val="75000"/>
                  </a:schemeClr>
                </a:solidFill>
              </a:defRPr>
            </a:lvl5pPr>
            <a:lvl6pPr marL="12540310" indent="0" algn="ctr">
              <a:buNone/>
              <a:defRPr>
                <a:solidFill>
                  <a:schemeClr val="tx1">
                    <a:tint val="75000"/>
                  </a:schemeClr>
                </a:solidFill>
              </a:defRPr>
            </a:lvl6pPr>
            <a:lvl7pPr marL="15048372" indent="0" algn="ctr">
              <a:buNone/>
              <a:defRPr>
                <a:solidFill>
                  <a:schemeClr val="tx1">
                    <a:tint val="75000"/>
                  </a:schemeClr>
                </a:solidFill>
              </a:defRPr>
            </a:lvl7pPr>
            <a:lvl8pPr marL="17556434" indent="0" algn="ctr">
              <a:buNone/>
              <a:defRPr>
                <a:solidFill>
                  <a:schemeClr val="tx1">
                    <a:tint val="75000"/>
                  </a:schemeClr>
                </a:solidFill>
              </a:defRPr>
            </a:lvl8pPr>
            <a:lvl9pPr marL="2006449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13B0D4-8A60-4B75-8851-049606F4BEA8}"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5368C-1534-47B7-9EB4-E01E1C326D7E}" type="slidenum">
              <a:rPr lang="en-US" smtClean="0"/>
              <a:t>‹#›</a:t>
            </a:fld>
            <a:endParaRPr lang="en-US"/>
          </a:p>
        </p:txBody>
      </p:sp>
    </p:spTree>
    <p:extLst>
      <p:ext uri="{BB962C8B-B14F-4D97-AF65-F5344CB8AC3E}">
        <p14:creationId xmlns:p14="http://schemas.microsoft.com/office/powerpoint/2010/main" val="811951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13B0D4-8A60-4B75-8851-049606F4BEA8}"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5368C-1534-47B7-9EB4-E01E1C326D7E}" type="slidenum">
              <a:rPr lang="en-US" smtClean="0"/>
              <a:t>‹#›</a:t>
            </a:fld>
            <a:endParaRPr lang="en-US"/>
          </a:p>
        </p:txBody>
      </p:sp>
    </p:spTree>
    <p:extLst>
      <p:ext uri="{BB962C8B-B14F-4D97-AF65-F5344CB8AC3E}">
        <p14:creationId xmlns:p14="http://schemas.microsoft.com/office/powerpoint/2010/main" val="2334749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3318453" y="8614416"/>
            <a:ext cx="59990355" cy="1834984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330240" y="8614416"/>
            <a:ext cx="179165250" cy="1834984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13B0D4-8A60-4B75-8851-049606F4BEA8}"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5368C-1534-47B7-9EB4-E01E1C326D7E}" type="slidenum">
              <a:rPr lang="en-US" smtClean="0"/>
              <a:t>‹#›</a:t>
            </a:fld>
            <a:endParaRPr lang="en-US"/>
          </a:p>
        </p:txBody>
      </p:sp>
    </p:spTree>
    <p:extLst>
      <p:ext uri="{BB962C8B-B14F-4D97-AF65-F5344CB8AC3E}">
        <p14:creationId xmlns:p14="http://schemas.microsoft.com/office/powerpoint/2010/main" val="2202293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13B0D4-8A60-4B75-8851-049606F4BEA8}"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5368C-1534-47B7-9EB4-E01E1C326D7E}" type="slidenum">
              <a:rPr lang="en-US" smtClean="0"/>
              <a:t>‹#›</a:t>
            </a:fld>
            <a:endParaRPr lang="en-US"/>
          </a:p>
        </p:txBody>
      </p:sp>
    </p:spTree>
    <p:extLst>
      <p:ext uri="{BB962C8B-B14F-4D97-AF65-F5344CB8AC3E}">
        <p14:creationId xmlns:p14="http://schemas.microsoft.com/office/powerpoint/2010/main" val="4100304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00490" y="24678643"/>
            <a:ext cx="41970960" cy="7627620"/>
          </a:xfrm>
        </p:spPr>
        <p:txBody>
          <a:bodyPr anchor="t"/>
          <a:lstStyle>
            <a:lvl1pPr algn="l">
              <a:defRPr sz="21900" b="1" cap="all"/>
            </a:lvl1pPr>
          </a:lstStyle>
          <a:p>
            <a:r>
              <a:rPr lang="en-US" smtClean="0"/>
              <a:t>Click to edit Master title style</a:t>
            </a:r>
            <a:endParaRPr lang="en-US"/>
          </a:p>
        </p:txBody>
      </p:sp>
      <p:sp>
        <p:nvSpPr>
          <p:cNvPr id="3" name="Text Placeholder 2"/>
          <p:cNvSpPr>
            <a:spLocks noGrp="1"/>
          </p:cNvSpPr>
          <p:nvPr>
            <p:ph type="body" idx="1"/>
          </p:nvPr>
        </p:nvSpPr>
        <p:spPr>
          <a:xfrm>
            <a:off x="3900490" y="16277596"/>
            <a:ext cx="41970960" cy="8401047"/>
          </a:xfrm>
        </p:spPr>
        <p:txBody>
          <a:bodyPr anchor="b"/>
          <a:lstStyle>
            <a:lvl1pPr marL="0" indent="0">
              <a:buNone/>
              <a:defRPr sz="11000">
                <a:solidFill>
                  <a:schemeClr val="tx1">
                    <a:tint val="75000"/>
                  </a:schemeClr>
                </a:solidFill>
              </a:defRPr>
            </a:lvl1pPr>
            <a:lvl2pPr marL="2508062" indent="0">
              <a:buNone/>
              <a:defRPr sz="9900">
                <a:solidFill>
                  <a:schemeClr val="tx1">
                    <a:tint val="75000"/>
                  </a:schemeClr>
                </a:solidFill>
              </a:defRPr>
            </a:lvl2pPr>
            <a:lvl3pPr marL="5016124" indent="0">
              <a:buNone/>
              <a:defRPr sz="8800">
                <a:solidFill>
                  <a:schemeClr val="tx1">
                    <a:tint val="75000"/>
                  </a:schemeClr>
                </a:solidFill>
              </a:defRPr>
            </a:lvl3pPr>
            <a:lvl4pPr marL="7524186" indent="0">
              <a:buNone/>
              <a:defRPr sz="7700">
                <a:solidFill>
                  <a:schemeClr val="tx1">
                    <a:tint val="75000"/>
                  </a:schemeClr>
                </a:solidFill>
              </a:defRPr>
            </a:lvl4pPr>
            <a:lvl5pPr marL="10032248" indent="0">
              <a:buNone/>
              <a:defRPr sz="7700">
                <a:solidFill>
                  <a:schemeClr val="tx1">
                    <a:tint val="75000"/>
                  </a:schemeClr>
                </a:solidFill>
              </a:defRPr>
            </a:lvl5pPr>
            <a:lvl6pPr marL="12540310" indent="0">
              <a:buNone/>
              <a:defRPr sz="7700">
                <a:solidFill>
                  <a:schemeClr val="tx1">
                    <a:tint val="75000"/>
                  </a:schemeClr>
                </a:solidFill>
              </a:defRPr>
            </a:lvl6pPr>
            <a:lvl7pPr marL="15048372" indent="0">
              <a:buNone/>
              <a:defRPr sz="7700">
                <a:solidFill>
                  <a:schemeClr val="tx1">
                    <a:tint val="75000"/>
                  </a:schemeClr>
                </a:solidFill>
              </a:defRPr>
            </a:lvl7pPr>
            <a:lvl8pPr marL="17556434" indent="0">
              <a:buNone/>
              <a:defRPr sz="7700">
                <a:solidFill>
                  <a:schemeClr val="tx1">
                    <a:tint val="75000"/>
                  </a:schemeClr>
                </a:solidFill>
              </a:defRPr>
            </a:lvl8pPr>
            <a:lvl9pPr marL="20064496" indent="0">
              <a:buNone/>
              <a:defRPr sz="7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13B0D4-8A60-4B75-8851-049606F4BEA8}"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5368C-1534-47B7-9EB4-E01E1C326D7E}" type="slidenum">
              <a:rPr lang="en-US" smtClean="0"/>
              <a:t>‹#›</a:t>
            </a:fld>
            <a:endParaRPr lang="en-US"/>
          </a:p>
        </p:txBody>
      </p:sp>
    </p:spTree>
    <p:extLst>
      <p:ext uri="{BB962C8B-B14F-4D97-AF65-F5344CB8AC3E}">
        <p14:creationId xmlns:p14="http://schemas.microsoft.com/office/powerpoint/2010/main" val="310060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330243" y="50184056"/>
            <a:ext cx="119577800" cy="141928847"/>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33731000" y="50184056"/>
            <a:ext cx="119577805" cy="141928847"/>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13B0D4-8A60-4B75-8851-049606F4BEA8}" type="datetimeFigureOut">
              <a:rPr lang="en-US" smtClean="0"/>
              <a:t>5/13/2014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5368C-1534-47B7-9EB4-E01E1C326D7E}" type="slidenum">
              <a:rPr lang="en-US" smtClean="0"/>
              <a:t>‹#›</a:t>
            </a:fld>
            <a:endParaRPr lang="en-US"/>
          </a:p>
        </p:txBody>
      </p:sp>
    </p:spTree>
    <p:extLst>
      <p:ext uri="{BB962C8B-B14F-4D97-AF65-F5344CB8AC3E}">
        <p14:creationId xmlns:p14="http://schemas.microsoft.com/office/powerpoint/2010/main" val="111623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68880" y="1537973"/>
            <a:ext cx="44439840" cy="6400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468880" y="8596633"/>
            <a:ext cx="21817015" cy="3582667"/>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smtClean="0"/>
              <a:t>Click to edit Master text styles</a:t>
            </a:r>
          </a:p>
        </p:txBody>
      </p:sp>
      <p:sp>
        <p:nvSpPr>
          <p:cNvPr id="4" name="Content Placeholder 3"/>
          <p:cNvSpPr>
            <a:spLocks noGrp="1"/>
          </p:cNvSpPr>
          <p:nvPr>
            <p:ph sz="half" idx="2"/>
          </p:nvPr>
        </p:nvSpPr>
        <p:spPr>
          <a:xfrm>
            <a:off x="2468880" y="12179300"/>
            <a:ext cx="21817015" cy="22127213"/>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5083138" y="8596633"/>
            <a:ext cx="21825585" cy="3582667"/>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smtClean="0"/>
              <a:t>Click to edit Master text styles</a:t>
            </a:r>
          </a:p>
        </p:txBody>
      </p:sp>
      <p:sp>
        <p:nvSpPr>
          <p:cNvPr id="6" name="Content Placeholder 5"/>
          <p:cNvSpPr>
            <a:spLocks noGrp="1"/>
          </p:cNvSpPr>
          <p:nvPr>
            <p:ph sz="quarter" idx="4"/>
          </p:nvPr>
        </p:nvSpPr>
        <p:spPr>
          <a:xfrm>
            <a:off x="25083138" y="12179300"/>
            <a:ext cx="21825585" cy="22127213"/>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13B0D4-8A60-4B75-8851-049606F4BEA8}" type="datetimeFigureOut">
              <a:rPr lang="en-US" smtClean="0"/>
              <a:t>5/13/2014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A5368C-1534-47B7-9EB4-E01E1C326D7E}" type="slidenum">
              <a:rPr lang="en-US" smtClean="0"/>
              <a:t>‹#›</a:t>
            </a:fld>
            <a:endParaRPr lang="en-US"/>
          </a:p>
        </p:txBody>
      </p:sp>
    </p:spTree>
    <p:extLst>
      <p:ext uri="{BB962C8B-B14F-4D97-AF65-F5344CB8AC3E}">
        <p14:creationId xmlns:p14="http://schemas.microsoft.com/office/powerpoint/2010/main" val="1845858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13B0D4-8A60-4B75-8851-049606F4BEA8}" type="datetimeFigureOut">
              <a:rPr lang="en-US" smtClean="0"/>
              <a:t>5/13/2014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A5368C-1534-47B7-9EB4-E01E1C326D7E}" type="slidenum">
              <a:rPr lang="en-US" smtClean="0"/>
              <a:t>‹#›</a:t>
            </a:fld>
            <a:endParaRPr lang="en-US"/>
          </a:p>
        </p:txBody>
      </p:sp>
    </p:spTree>
    <p:extLst>
      <p:ext uri="{BB962C8B-B14F-4D97-AF65-F5344CB8AC3E}">
        <p14:creationId xmlns:p14="http://schemas.microsoft.com/office/powerpoint/2010/main" val="576025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3B0D4-8A60-4B75-8851-049606F4BEA8}" type="datetimeFigureOut">
              <a:rPr lang="en-US" smtClean="0"/>
              <a:t>5/13/2014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A5368C-1534-47B7-9EB4-E01E1C326D7E}" type="slidenum">
              <a:rPr lang="en-US" smtClean="0"/>
              <a:t>‹#›</a:t>
            </a:fld>
            <a:endParaRPr lang="en-US"/>
          </a:p>
        </p:txBody>
      </p:sp>
    </p:spTree>
    <p:extLst>
      <p:ext uri="{BB962C8B-B14F-4D97-AF65-F5344CB8AC3E}">
        <p14:creationId xmlns:p14="http://schemas.microsoft.com/office/powerpoint/2010/main" val="4022769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8883" y="1529080"/>
            <a:ext cx="16244890" cy="6507480"/>
          </a:xfrm>
        </p:spPr>
        <p:txBody>
          <a:bodyPr anchor="b"/>
          <a:lstStyle>
            <a:lvl1pPr algn="l">
              <a:defRPr sz="11000" b="1"/>
            </a:lvl1pPr>
          </a:lstStyle>
          <a:p>
            <a:r>
              <a:rPr lang="en-US" smtClean="0"/>
              <a:t>Click to edit Master title style</a:t>
            </a:r>
            <a:endParaRPr lang="en-US"/>
          </a:p>
        </p:txBody>
      </p:sp>
      <p:sp>
        <p:nvSpPr>
          <p:cNvPr id="3" name="Content Placeholder 2"/>
          <p:cNvSpPr>
            <a:spLocks noGrp="1"/>
          </p:cNvSpPr>
          <p:nvPr>
            <p:ph idx="1"/>
          </p:nvPr>
        </p:nvSpPr>
        <p:spPr>
          <a:xfrm>
            <a:off x="19305270" y="1529083"/>
            <a:ext cx="27603450" cy="32777433"/>
          </a:xfrm>
        </p:spPr>
        <p:txBody>
          <a:bodyPr/>
          <a:lstStyle>
            <a:lvl1pPr>
              <a:defRPr sz="17600"/>
            </a:lvl1pPr>
            <a:lvl2pPr>
              <a:defRPr sz="15400"/>
            </a:lvl2pPr>
            <a:lvl3pPr>
              <a:defRPr sz="13200"/>
            </a:lvl3pPr>
            <a:lvl4pPr>
              <a:defRPr sz="11000"/>
            </a:lvl4pPr>
            <a:lvl5pPr>
              <a:defRPr sz="11000"/>
            </a:lvl5pPr>
            <a:lvl6pPr>
              <a:defRPr sz="11000"/>
            </a:lvl6pPr>
            <a:lvl7pPr>
              <a:defRPr sz="11000"/>
            </a:lvl7pPr>
            <a:lvl8pPr>
              <a:defRPr sz="11000"/>
            </a:lvl8pPr>
            <a:lvl9pPr>
              <a:defRPr sz="11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468883" y="8036563"/>
            <a:ext cx="16244890" cy="26269953"/>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13B0D4-8A60-4B75-8851-049606F4BEA8}" type="datetimeFigureOut">
              <a:rPr lang="en-US" smtClean="0"/>
              <a:t>5/13/2014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5368C-1534-47B7-9EB4-E01E1C326D7E}" type="slidenum">
              <a:rPr lang="en-US" smtClean="0"/>
              <a:t>‹#›</a:t>
            </a:fld>
            <a:endParaRPr lang="en-US"/>
          </a:p>
        </p:txBody>
      </p:sp>
    </p:spTree>
    <p:extLst>
      <p:ext uri="{BB962C8B-B14F-4D97-AF65-F5344CB8AC3E}">
        <p14:creationId xmlns:p14="http://schemas.microsoft.com/office/powerpoint/2010/main" val="2985235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78355" y="26883360"/>
            <a:ext cx="29626560" cy="3173733"/>
          </a:xfrm>
        </p:spPr>
        <p:txBody>
          <a:bodyPr anchor="b"/>
          <a:lstStyle>
            <a:lvl1pPr algn="l">
              <a:defRPr sz="11000" b="1"/>
            </a:lvl1pPr>
          </a:lstStyle>
          <a:p>
            <a:r>
              <a:rPr lang="en-US" smtClean="0"/>
              <a:t>Click to edit Master title style</a:t>
            </a:r>
            <a:endParaRPr lang="en-US"/>
          </a:p>
        </p:txBody>
      </p:sp>
      <p:sp>
        <p:nvSpPr>
          <p:cNvPr id="3" name="Picture Placeholder 2"/>
          <p:cNvSpPr>
            <a:spLocks noGrp="1"/>
          </p:cNvSpPr>
          <p:nvPr>
            <p:ph type="pic" idx="1"/>
          </p:nvPr>
        </p:nvSpPr>
        <p:spPr>
          <a:xfrm>
            <a:off x="9678355" y="3431540"/>
            <a:ext cx="29626560" cy="23042880"/>
          </a:xfrm>
        </p:spPr>
        <p:txBody>
          <a:bodyPr/>
          <a:lstStyle>
            <a:lvl1pPr marL="0" indent="0">
              <a:buNone/>
              <a:defRPr sz="17600"/>
            </a:lvl1pPr>
            <a:lvl2pPr marL="2508062" indent="0">
              <a:buNone/>
              <a:defRPr sz="15400"/>
            </a:lvl2pPr>
            <a:lvl3pPr marL="5016124" indent="0">
              <a:buNone/>
              <a:defRPr sz="13200"/>
            </a:lvl3pPr>
            <a:lvl4pPr marL="7524186" indent="0">
              <a:buNone/>
              <a:defRPr sz="11000"/>
            </a:lvl4pPr>
            <a:lvl5pPr marL="10032248" indent="0">
              <a:buNone/>
              <a:defRPr sz="11000"/>
            </a:lvl5pPr>
            <a:lvl6pPr marL="12540310" indent="0">
              <a:buNone/>
              <a:defRPr sz="11000"/>
            </a:lvl6pPr>
            <a:lvl7pPr marL="15048372" indent="0">
              <a:buNone/>
              <a:defRPr sz="11000"/>
            </a:lvl7pPr>
            <a:lvl8pPr marL="17556434" indent="0">
              <a:buNone/>
              <a:defRPr sz="11000"/>
            </a:lvl8pPr>
            <a:lvl9pPr marL="20064496" indent="0">
              <a:buNone/>
              <a:defRPr sz="11000"/>
            </a:lvl9pPr>
          </a:lstStyle>
          <a:p>
            <a:endParaRPr lang="en-US"/>
          </a:p>
        </p:txBody>
      </p:sp>
      <p:sp>
        <p:nvSpPr>
          <p:cNvPr id="4" name="Text Placeholder 3"/>
          <p:cNvSpPr>
            <a:spLocks noGrp="1"/>
          </p:cNvSpPr>
          <p:nvPr>
            <p:ph type="body" sz="half" idx="2"/>
          </p:nvPr>
        </p:nvSpPr>
        <p:spPr>
          <a:xfrm>
            <a:off x="9678355" y="30057093"/>
            <a:ext cx="29626560" cy="4507227"/>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13B0D4-8A60-4B75-8851-049606F4BEA8}" type="datetimeFigureOut">
              <a:rPr lang="en-US" smtClean="0"/>
              <a:t>5/13/2014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5368C-1534-47B7-9EB4-E01E1C326D7E}" type="slidenum">
              <a:rPr lang="en-US" smtClean="0"/>
              <a:t>‹#›</a:t>
            </a:fld>
            <a:endParaRPr lang="en-US"/>
          </a:p>
        </p:txBody>
      </p:sp>
    </p:spTree>
    <p:extLst>
      <p:ext uri="{BB962C8B-B14F-4D97-AF65-F5344CB8AC3E}">
        <p14:creationId xmlns:p14="http://schemas.microsoft.com/office/powerpoint/2010/main" val="4129472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68880" y="1537973"/>
            <a:ext cx="44439840" cy="6400800"/>
          </a:xfrm>
          <a:prstGeom prst="rect">
            <a:avLst/>
          </a:prstGeom>
        </p:spPr>
        <p:txBody>
          <a:bodyPr vert="horz" lIns="501612" tIns="250806" rIns="501612" bIns="25080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468880" y="8961123"/>
            <a:ext cx="44439840" cy="25345393"/>
          </a:xfrm>
          <a:prstGeom prst="rect">
            <a:avLst/>
          </a:prstGeom>
        </p:spPr>
        <p:txBody>
          <a:bodyPr vert="horz" lIns="501612" tIns="250806" rIns="501612" bIns="25080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468880" y="35595563"/>
            <a:ext cx="11521440" cy="2044700"/>
          </a:xfrm>
          <a:prstGeom prst="rect">
            <a:avLst/>
          </a:prstGeom>
        </p:spPr>
        <p:txBody>
          <a:bodyPr vert="horz" lIns="501612" tIns="250806" rIns="501612" bIns="250806" rtlCol="0" anchor="ctr"/>
          <a:lstStyle>
            <a:lvl1pPr algn="l">
              <a:defRPr sz="6600">
                <a:solidFill>
                  <a:schemeClr val="tx1">
                    <a:tint val="75000"/>
                  </a:schemeClr>
                </a:solidFill>
              </a:defRPr>
            </a:lvl1pPr>
          </a:lstStyle>
          <a:p>
            <a:fld id="{FD13B0D4-8A60-4B75-8851-049606F4BEA8}" type="datetimeFigureOut">
              <a:rPr lang="en-US" smtClean="0"/>
              <a:t>5/13/2014</a:t>
            </a:fld>
            <a:endParaRPr lang="en-US"/>
          </a:p>
        </p:txBody>
      </p:sp>
      <p:sp>
        <p:nvSpPr>
          <p:cNvPr id="5" name="Footer Placeholder 4"/>
          <p:cNvSpPr>
            <a:spLocks noGrp="1"/>
          </p:cNvSpPr>
          <p:nvPr>
            <p:ph type="ftr" sz="quarter" idx="3"/>
          </p:nvPr>
        </p:nvSpPr>
        <p:spPr>
          <a:xfrm>
            <a:off x="16870680" y="35595563"/>
            <a:ext cx="15636240" cy="2044700"/>
          </a:xfrm>
          <a:prstGeom prst="rect">
            <a:avLst/>
          </a:prstGeom>
        </p:spPr>
        <p:txBody>
          <a:bodyPr vert="horz" lIns="501612" tIns="250806" rIns="501612" bIns="250806" rtlCol="0" anchor="ctr"/>
          <a:lstStyle>
            <a:lvl1pPr algn="ctr">
              <a:defRPr sz="6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5387280" y="35595563"/>
            <a:ext cx="11521440" cy="2044700"/>
          </a:xfrm>
          <a:prstGeom prst="rect">
            <a:avLst/>
          </a:prstGeom>
        </p:spPr>
        <p:txBody>
          <a:bodyPr vert="horz" lIns="501612" tIns="250806" rIns="501612" bIns="250806" rtlCol="0" anchor="ctr"/>
          <a:lstStyle>
            <a:lvl1pPr algn="r">
              <a:defRPr sz="6600">
                <a:solidFill>
                  <a:schemeClr val="tx1">
                    <a:tint val="75000"/>
                  </a:schemeClr>
                </a:solidFill>
              </a:defRPr>
            </a:lvl1pPr>
          </a:lstStyle>
          <a:p>
            <a:fld id="{C7A5368C-1534-47B7-9EB4-E01E1C326D7E}" type="slidenum">
              <a:rPr lang="en-US" smtClean="0"/>
              <a:t>‹#›</a:t>
            </a:fld>
            <a:endParaRPr lang="en-US"/>
          </a:p>
        </p:txBody>
      </p:sp>
    </p:spTree>
    <p:extLst>
      <p:ext uri="{BB962C8B-B14F-4D97-AF65-F5344CB8AC3E}">
        <p14:creationId xmlns:p14="http://schemas.microsoft.com/office/powerpoint/2010/main" val="3518501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016124" rtl="0" eaLnBrk="1" latinLnBrk="0" hangingPunct="1">
        <a:spcBef>
          <a:spcPct val="0"/>
        </a:spcBef>
        <a:buNone/>
        <a:defRPr sz="24100" kern="1200">
          <a:solidFill>
            <a:schemeClr val="tx1"/>
          </a:solidFill>
          <a:latin typeface="+mj-lt"/>
          <a:ea typeface="+mj-ea"/>
          <a:cs typeface="+mj-cs"/>
        </a:defRPr>
      </a:lvl1pPr>
    </p:titleStyle>
    <p:bodyStyle>
      <a:lvl1pPr marL="1881047" indent="-1881047" algn="l" defTabSz="5016124" rtl="0" eaLnBrk="1" latinLnBrk="0" hangingPunct="1">
        <a:spcBef>
          <a:spcPct val="20000"/>
        </a:spcBef>
        <a:buFont typeface="Arial" pitchFamily="34" charset="0"/>
        <a:buChar char="•"/>
        <a:defRPr sz="17600" kern="1200">
          <a:solidFill>
            <a:schemeClr val="tx1"/>
          </a:solidFill>
          <a:latin typeface="+mn-lt"/>
          <a:ea typeface="+mn-ea"/>
          <a:cs typeface="+mn-cs"/>
        </a:defRPr>
      </a:lvl1pPr>
      <a:lvl2pPr marL="4075601" indent="-1567539" algn="l" defTabSz="5016124" rtl="0" eaLnBrk="1" latinLnBrk="0" hangingPunct="1">
        <a:spcBef>
          <a:spcPct val="20000"/>
        </a:spcBef>
        <a:buFont typeface="Arial" pitchFamily="34" charset="0"/>
        <a:buChar char="–"/>
        <a:defRPr sz="15400" kern="1200">
          <a:solidFill>
            <a:schemeClr val="tx1"/>
          </a:solidFill>
          <a:latin typeface="+mn-lt"/>
          <a:ea typeface="+mn-ea"/>
          <a:cs typeface="+mn-cs"/>
        </a:defRPr>
      </a:lvl2pPr>
      <a:lvl3pPr marL="6270155" indent="-1254031" algn="l" defTabSz="5016124" rtl="0" eaLnBrk="1" latinLnBrk="0" hangingPunct="1">
        <a:spcBef>
          <a:spcPct val="20000"/>
        </a:spcBef>
        <a:buFont typeface="Arial" pitchFamily="34" charset="0"/>
        <a:buChar char="•"/>
        <a:defRPr sz="13200" kern="1200">
          <a:solidFill>
            <a:schemeClr val="tx1"/>
          </a:solidFill>
          <a:latin typeface="+mn-lt"/>
          <a:ea typeface="+mn-ea"/>
          <a:cs typeface="+mn-cs"/>
        </a:defRPr>
      </a:lvl3pPr>
      <a:lvl4pPr marL="8778217" indent="-1254031" algn="l" defTabSz="5016124" rtl="0" eaLnBrk="1" latinLnBrk="0" hangingPunct="1">
        <a:spcBef>
          <a:spcPct val="20000"/>
        </a:spcBef>
        <a:buFont typeface="Arial" pitchFamily="34" charset="0"/>
        <a:buChar char="–"/>
        <a:defRPr sz="11000" kern="1200">
          <a:solidFill>
            <a:schemeClr val="tx1"/>
          </a:solidFill>
          <a:latin typeface="+mn-lt"/>
          <a:ea typeface="+mn-ea"/>
          <a:cs typeface="+mn-cs"/>
        </a:defRPr>
      </a:lvl4pPr>
      <a:lvl5pPr marL="11286279" indent="-1254031" algn="l" defTabSz="5016124" rtl="0" eaLnBrk="1" latinLnBrk="0" hangingPunct="1">
        <a:spcBef>
          <a:spcPct val="20000"/>
        </a:spcBef>
        <a:buFont typeface="Arial" pitchFamily="34" charset="0"/>
        <a:buChar char="»"/>
        <a:defRPr sz="11000" kern="1200">
          <a:solidFill>
            <a:schemeClr val="tx1"/>
          </a:solidFill>
          <a:latin typeface="+mn-lt"/>
          <a:ea typeface="+mn-ea"/>
          <a:cs typeface="+mn-cs"/>
        </a:defRPr>
      </a:lvl5pPr>
      <a:lvl6pPr marL="13794341" indent="-1254031" algn="l" defTabSz="5016124"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2403" indent="-1254031" algn="l" defTabSz="5016124"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10465" indent="-1254031" algn="l" defTabSz="5016124"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8527" indent="-1254031" algn="l" defTabSz="5016124"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6124" rtl="0" eaLnBrk="1" latinLnBrk="0" hangingPunct="1">
        <a:defRPr sz="9900" kern="1200">
          <a:solidFill>
            <a:schemeClr val="tx1"/>
          </a:solidFill>
          <a:latin typeface="+mn-lt"/>
          <a:ea typeface="+mn-ea"/>
          <a:cs typeface="+mn-cs"/>
        </a:defRPr>
      </a:lvl1pPr>
      <a:lvl2pPr marL="2508062" algn="l" defTabSz="5016124" rtl="0" eaLnBrk="1" latinLnBrk="0" hangingPunct="1">
        <a:defRPr sz="9900" kern="1200">
          <a:solidFill>
            <a:schemeClr val="tx1"/>
          </a:solidFill>
          <a:latin typeface="+mn-lt"/>
          <a:ea typeface="+mn-ea"/>
          <a:cs typeface="+mn-cs"/>
        </a:defRPr>
      </a:lvl2pPr>
      <a:lvl3pPr marL="5016124" algn="l" defTabSz="5016124" rtl="0" eaLnBrk="1" latinLnBrk="0" hangingPunct="1">
        <a:defRPr sz="9900" kern="1200">
          <a:solidFill>
            <a:schemeClr val="tx1"/>
          </a:solidFill>
          <a:latin typeface="+mn-lt"/>
          <a:ea typeface="+mn-ea"/>
          <a:cs typeface="+mn-cs"/>
        </a:defRPr>
      </a:lvl3pPr>
      <a:lvl4pPr marL="7524186" algn="l" defTabSz="5016124" rtl="0" eaLnBrk="1" latinLnBrk="0" hangingPunct="1">
        <a:defRPr sz="9900" kern="1200">
          <a:solidFill>
            <a:schemeClr val="tx1"/>
          </a:solidFill>
          <a:latin typeface="+mn-lt"/>
          <a:ea typeface="+mn-ea"/>
          <a:cs typeface="+mn-cs"/>
        </a:defRPr>
      </a:lvl4pPr>
      <a:lvl5pPr marL="10032248" algn="l" defTabSz="5016124" rtl="0" eaLnBrk="1" latinLnBrk="0" hangingPunct="1">
        <a:defRPr sz="9900" kern="1200">
          <a:solidFill>
            <a:schemeClr val="tx1"/>
          </a:solidFill>
          <a:latin typeface="+mn-lt"/>
          <a:ea typeface="+mn-ea"/>
          <a:cs typeface="+mn-cs"/>
        </a:defRPr>
      </a:lvl5pPr>
      <a:lvl6pPr marL="12540310" algn="l" defTabSz="5016124" rtl="0" eaLnBrk="1" latinLnBrk="0" hangingPunct="1">
        <a:defRPr sz="9900" kern="1200">
          <a:solidFill>
            <a:schemeClr val="tx1"/>
          </a:solidFill>
          <a:latin typeface="+mn-lt"/>
          <a:ea typeface="+mn-ea"/>
          <a:cs typeface="+mn-cs"/>
        </a:defRPr>
      </a:lvl6pPr>
      <a:lvl7pPr marL="15048372" algn="l" defTabSz="5016124" rtl="0" eaLnBrk="1" latinLnBrk="0" hangingPunct="1">
        <a:defRPr sz="9900" kern="1200">
          <a:solidFill>
            <a:schemeClr val="tx1"/>
          </a:solidFill>
          <a:latin typeface="+mn-lt"/>
          <a:ea typeface="+mn-ea"/>
          <a:cs typeface="+mn-cs"/>
        </a:defRPr>
      </a:lvl7pPr>
      <a:lvl8pPr marL="17556434" algn="l" defTabSz="5016124" rtl="0" eaLnBrk="1" latinLnBrk="0" hangingPunct="1">
        <a:defRPr sz="9900" kern="1200">
          <a:solidFill>
            <a:schemeClr val="tx1"/>
          </a:solidFill>
          <a:latin typeface="+mn-lt"/>
          <a:ea typeface="+mn-ea"/>
          <a:cs typeface="+mn-cs"/>
        </a:defRPr>
      </a:lvl8pPr>
      <a:lvl9pPr marL="20064496" algn="l" defTabSz="5016124" rtl="0" eaLnBrk="1" latinLnBrk="0" hangingPunct="1">
        <a:defRPr sz="9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3.xml"/><Relationship Id="rId13" Type="http://schemas.openxmlformats.org/officeDocument/2006/relationships/image" Target="../media/image8.JPEG"/><Relationship Id="rId18" Type="http://schemas.openxmlformats.org/officeDocument/2006/relationships/image" Target="../media/image13.jpeg"/><Relationship Id="rId3" Type="http://schemas.openxmlformats.org/officeDocument/2006/relationships/image" Target="../media/image1.png"/><Relationship Id="rId21" Type="http://schemas.openxmlformats.org/officeDocument/2006/relationships/image" Target="../media/image16.png"/><Relationship Id="rId7" Type="http://schemas.openxmlformats.org/officeDocument/2006/relationships/chart" Target="../charts/chart2.xml"/><Relationship Id="rId12" Type="http://schemas.openxmlformats.org/officeDocument/2006/relationships/image" Target="../media/image7.jpg"/><Relationship Id="rId17" Type="http://schemas.openxmlformats.org/officeDocument/2006/relationships/image" Target="../media/image12.jpg"/><Relationship Id="rId25" Type="http://schemas.openxmlformats.org/officeDocument/2006/relationships/image" Target="../media/image19.png"/><Relationship Id="rId2" Type="http://schemas.openxmlformats.org/officeDocument/2006/relationships/notesSlide" Target="../notesSlides/notesSlide1.xml"/><Relationship Id="rId16" Type="http://schemas.openxmlformats.org/officeDocument/2006/relationships/image" Target="../media/image11.jpg"/><Relationship Id="rId20"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chart" Target="../charts/chart1.xml"/><Relationship Id="rId11" Type="http://schemas.openxmlformats.org/officeDocument/2006/relationships/image" Target="../media/image6.png"/><Relationship Id="rId24" Type="http://schemas.openxmlformats.org/officeDocument/2006/relationships/chart" Target="../charts/chart4.xml"/><Relationship Id="rId5" Type="http://schemas.openxmlformats.org/officeDocument/2006/relationships/image" Target="../media/image3.png"/><Relationship Id="rId15" Type="http://schemas.openxmlformats.org/officeDocument/2006/relationships/image" Target="../media/image10.jpeg"/><Relationship Id="rId23" Type="http://schemas.openxmlformats.org/officeDocument/2006/relationships/image" Target="../media/image18.jpeg"/><Relationship Id="rId10" Type="http://schemas.openxmlformats.org/officeDocument/2006/relationships/image" Target="../media/image5.jpg"/><Relationship Id="rId19" Type="http://schemas.openxmlformats.org/officeDocument/2006/relationships/image" Target="../media/image14.png"/><Relationship Id="rId4" Type="http://schemas.openxmlformats.org/officeDocument/2006/relationships/image" Target="../media/image2.wmf"/><Relationship Id="rId9" Type="http://schemas.openxmlformats.org/officeDocument/2006/relationships/image" Target="../media/image4.png"/><Relationship Id="rId14" Type="http://schemas.openxmlformats.org/officeDocument/2006/relationships/image" Target="../media/image9.JPEG"/><Relationship Id="rId22"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291020" y="7480102"/>
            <a:ext cx="16642080" cy="17112377"/>
          </a:xfrm>
          <a:prstGeom prst="rect">
            <a:avLst/>
          </a:prstGeom>
          <a:noFill/>
        </p:spPr>
        <p:txBody>
          <a:bodyPr wrap="square" rtlCol="0">
            <a:spAutoFit/>
          </a:bodyPr>
          <a:lstStyle/>
          <a:p>
            <a:pPr marL="571500" indent="-571500">
              <a:buClr>
                <a:srgbClr val="C00000"/>
              </a:buClr>
              <a:buFont typeface="Arial" pitchFamily="34" charset="0"/>
              <a:buChar char="›"/>
            </a:pPr>
            <a:r>
              <a:rPr lang="en-US" sz="3400" dirty="0" smtClean="0">
                <a:latin typeface="Arial" pitchFamily="34" charset="0"/>
                <a:cs typeface="Arial" pitchFamily="34" charset="0"/>
              </a:rPr>
              <a:t>SIFT features [3] were computed for 100 images (from </a:t>
            </a:r>
            <a:r>
              <a:rPr lang="en-US" sz="3400" dirty="0" err="1" smtClean="0">
                <a:latin typeface="Arial" pitchFamily="34" charset="0"/>
                <a:cs typeface="Arial" pitchFamily="34" charset="0"/>
              </a:rPr>
              <a:t>ImageNet</a:t>
            </a:r>
            <a:r>
              <a:rPr lang="en-US" sz="3400" dirty="0" smtClean="0">
                <a:latin typeface="Arial" pitchFamily="34" charset="0"/>
                <a:cs typeface="Arial" pitchFamily="34" charset="0"/>
              </a:rPr>
              <a:t> [4]) for each of our 48 subordinate-level categories.</a:t>
            </a:r>
          </a:p>
          <a:p>
            <a:pPr marL="571500" indent="-571500">
              <a:buClr>
                <a:srgbClr val="C00000"/>
              </a:buClr>
              <a:buFont typeface="Arial" pitchFamily="34" charset="0"/>
              <a:buChar char="›"/>
            </a:pPr>
            <a:endParaRPr lang="en-US" sz="3400" dirty="0">
              <a:latin typeface="Arial" pitchFamily="34" charset="0"/>
              <a:cs typeface="Arial" pitchFamily="34" charset="0"/>
            </a:endParaRPr>
          </a:p>
          <a:p>
            <a:pPr marL="571500" indent="-571500">
              <a:buClr>
                <a:srgbClr val="C00000"/>
              </a:buClr>
              <a:buFont typeface="Arial" pitchFamily="34" charset="0"/>
              <a:buChar char="›"/>
            </a:pPr>
            <a:endParaRPr lang="en-US" sz="3400" dirty="0" smtClean="0">
              <a:latin typeface="Arial" pitchFamily="34" charset="0"/>
              <a:cs typeface="Arial" pitchFamily="34" charset="0"/>
            </a:endParaRPr>
          </a:p>
          <a:p>
            <a:pPr marL="571500" indent="-571500">
              <a:buClr>
                <a:srgbClr val="C00000"/>
              </a:buClr>
              <a:buFont typeface="Arial" pitchFamily="34" charset="0"/>
              <a:buChar char="›"/>
            </a:pPr>
            <a:endParaRPr lang="en-US" sz="3400" dirty="0">
              <a:latin typeface="Arial" pitchFamily="34" charset="0"/>
              <a:cs typeface="Arial" pitchFamily="34" charset="0"/>
            </a:endParaRPr>
          </a:p>
          <a:p>
            <a:pPr marL="571500" indent="-571500">
              <a:buClr>
                <a:srgbClr val="C00000"/>
              </a:buClr>
              <a:buFont typeface="Arial" pitchFamily="34" charset="0"/>
              <a:buChar char="›"/>
            </a:pPr>
            <a:endParaRPr lang="en-US" sz="3400" dirty="0" smtClean="0">
              <a:latin typeface="Arial" pitchFamily="34" charset="0"/>
              <a:cs typeface="Arial" pitchFamily="34" charset="0"/>
            </a:endParaRPr>
          </a:p>
          <a:p>
            <a:pPr marL="571500" indent="-571500">
              <a:buClr>
                <a:srgbClr val="C00000"/>
              </a:buClr>
              <a:buFont typeface="Arial" pitchFamily="34" charset="0"/>
              <a:buChar char="›"/>
            </a:pPr>
            <a:endParaRPr lang="en-US" sz="3400" dirty="0" smtClean="0">
              <a:latin typeface="Arial" pitchFamily="34" charset="0"/>
              <a:cs typeface="Arial" pitchFamily="34" charset="0"/>
            </a:endParaRPr>
          </a:p>
          <a:p>
            <a:pPr marL="571500" indent="-571500">
              <a:buClr>
                <a:srgbClr val="C00000"/>
              </a:buClr>
              <a:buFont typeface="Arial" pitchFamily="34" charset="0"/>
              <a:buChar char="›"/>
            </a:pPr>
            <a:r>
              <a:rPr lang="en-US" sz="3400" dirty="0">
                <a:latin typeface="Arial" pitchFamily="34" charset="0"/>
                <a:cs typeface="Arial" pitchFamily="34" charset="0"/>
              </a:rPr>
              <a:t>T</a:t>
            </a:r>
            <a:r>
              <a:rPr lang="en-US" sz="3400" dirty="0" smtClean="0">
                <a:latin typeface="Arial" pitchFamily="34" charset="0"/>
                <a:cs typeface="Arial" pitchFamily="34" charset="0"/>
              </a:rPr>
              <a:t>he </a:t>
            </a:r>
            <a:r>
              <a:rPr lang="en-US" sz="3400" dirty="0">
                <a:latin typeface="Arial" pitchFamily="34" charset="0"/>
                <a:cs typeface="Arial" pitchFamily="34" charset="0"/>
              </a:rPr>
              <a:t>visual features of an image were quantified </a:t>
            </a:r>
            <a:endParaRPr lang="en-US" sz="3400" dirty="0" smtClean="0">
              <a:latin typeface="Arial" pitchFamily="34" charset="0"/>
              <a:cs typeface="Arial" pitchFamily="34" charset="0"/>
            </a:endParaRPr>
          </a:p>
          <a:p>
            <a:pPr>
              <a:buClr>
                <a:srgbClr val="C00000"/>
              </a:buClr>
            </a:pPr>
            <a:r>
              <a:rPr lang="en-US" sz="3400" dirty="0" smtClean="0">
                <a:latin typeface="Arial" pitchFamily="34" charset="0"/>
                <a:cs typeface="Arial" pitchFamily="34" charset="0"/>
              </a:rPr>
              <a:t>     using a Bag-of-Words histogram model (k = 2,000).</a:t>
            </a:r>
            <a:r>
              <a:rPr lang="en-US" sz="3500" dirty="0" smtClean="0">
                <a:latin typeface="Arial" pitchFamily="34" charset="0"/>
                <a:cs typeface="Arial" pitchFamily="34" charset="0"/>
              </a:rPr>
              <a:t>  </a:t>
            </a:r>
          </a:p>
          <a:p>
            <a:pPr>
              <a:buClr>
                <a:srgbClr val="C00000"/>
              </a:buClr>
            </a:pPr>
            <a:r>
              <a:rPr lang="en-US" sz="2400" dirty="0" smtClean="0">
                <a:latin typeface="Arial" pitchFamily="34" charset="0"/>
                <a:cs typeface="Arial" pitchFamily="34" charset="0"/>
              </a:rPr>
              <a:t>        Figure taken from </a:t>
            </a:r>
          </a:p>
          <a:p>
            <a:pPr>
              <a:buClr>
                <a:srgbClr val="C00000"/>
              </a:buClr>
            </a:pPr>
            <a:r>
              <a:rPr lang="en-US" sz="2400" dirty="0" smtClean="0">
                <a:latin typeface="Arial" pitchFamily="34" charset="0"/>
                <a:cs typeface="Arial" pitchFamily="34" charset="0"/>
              </a:rPr>
              <a:t>        http://www.ifp.illinois.edu/~yuhuang/sceneclassification.html</a:t>
            </a:r>
          </a:p>
          <a:p>
            <a:pPr marL="571500" indent="-571500">
              <a:buClr>
                <a:srgbClr val="C00000"/>
              </a:buClr>
              <a:buFont typeface="Arial" pitchFamily="34" charset="0"/>
              <a:buChar char="›"/>
            </a:pPr>
            <a:endParaRPr lang="en-US" sz="3500" dirty="0" smtClean="0">
              <a:latin typeface="Arial" pitchFamily="34" charset="0"/>
              <a:cs typeface="Arial" pitchFamily="34" charset="0"/>
            </a:endParaRPr>
          </a:p>
          <a:p>
            <a:pPr marL="571500" indent="-571500">
              <a:buClr>
                <a:srgbClr val="C00000"/>
              </a:buClr>
              <a:buFont typeface="Arial" pitchFamily="34" charset="0"/>
              <a:buChar char="›"/>
            </a:pPr>
            <a:r>
              <a:rPr lang="en-US" sz="3400" dirty="0" smtClean="0">
                <a:latin typeface="Arial" pitchFamily="34" charset="0"/>
                <a:cs typeface="Arial" pitchFamily="34" charset="0"/>
              </a:rPr>
              <a:t>Category-specific features (shown in red) </a:t>
            </a:r>
          </a:p>
          <a:p>
            <a:pPr>
              <a:buClr>
                <a:srgbClr val="C00000"/>
              </a:buClr>
            </a:pPr>
            <a:r>
              <a:rPr lang="en-US" sz="3400" dirty="0">
                <a:latin typeface="Arial" pitchFamily="34" charset="0"/>
                <a:cs typeface="Arial" pitchFamily="34" charset="0"/>
              </a:rPr>
              <a:t> </a:t>
            </a:r>
            <a:r>
              <a:rPr lang="en-US" sz="3400" dirty="0" smtClean="0">
                <a:latin typeface="Arial" pitchFamily="34" charset="0"/>
                <a:cs typeface="Arial" pitchFamily="34" charset="0"/>
              </a:rPr>
              <a:t>    were defined as any feature in the </a:t>
            </a:r>
          </a:p>
          <a:p>
            <a:pPr>
              <a:buClr>
                <a:srgbClr val="C00000"/>
              </a:buClr>
            </a:pPr>
            <a:r>
              <a:rPr lang="en-US" sz="3400" dirty="0">
                <a:latin typeface="Arial" pitchFamily="34" charset="0"/>
                <a:cs typeface="Arial" pitchFamily="34" charset="0"/>
              </a:rPr>
              <a:t> </a:t>
            </a:r>
            <a:r>
              <a:rPr lang="en-US" sz="3400" dirty="0" smtClean="0">
                <a:latin typeface="Arial" pitchFamily="34" charset="0"/>
                <a:cs typeface="Arial" pitchFamily="34" charset="0"/>
              </a:rPr>
              <a:t>    histogram having a frequency greater </a:t>
            </a:r>
          </a:p>
          <a:p>
            <a:pPr>
              <a:buClr>
                <a:srgbClr val="C00000"/>
              </a:buClr>
            </a:pPr>
            <a:r>
              <a:rPr lang="en-US" sz="3400" dirty="0">
                <a:latin typeface="Arial" pitchFamily="34" charset="0"/>
                <a:cs typeface="Arial" pitchFamily="34" charset="0"/>
              </a:rPr>
              <a:t> </a:t>
            </a:r>
            <a:r>
              <a:rPr lang="en-US" sz="3400" dirty="0" smtClean="0">
                <a:latin typeface="Arial" pitchFamily="34" charset="0"/>
                <a:cs typeface="Arial" pitchFamily="34" charset="0"/>
              </a:rPr>
              <a:t>    than the average of all the non-zero </a:t>
            </a:r>
          </a:p>
          <a:p>
            <a:pPr>
              <a:buClr>
                <a:srgbClr val="C00000"/>
              </a:buClr>
            </a:pPr>
            <a:r>
              <a:rPr lang="en-US" sz="3400" dirty="0">
                <a:latin typeface="Arial" pitchFamily="34" charset="0"/>
                <a:cs typeface="Arial" pitchFamily="34" charset="0"/>
              </a:rPr>
              <a:t> </a:t>
            </a:r>
            <a:r>
              <a:rPr lang="en-US" sz="3400" dirty="0" smtClean="0">
                <a:latin typeface="Arial" pitchFamily="34" charset="0"/>
                <a:cs typeface="Arial" pitchFamily="34" charset="0"/>
              </a:rPr>
              <a:t>    features.</a:t>
            </a:r>
          </a:p>
          <a:p>
            <a:pPr>
              <a:buClr>
                <a:srgbClr val="C00000"/>
              </a:buClr>
            </a:pPr>
            <a:endParaRPr lang="en-US" sz="3500" dirty="0" smtClean="0">
              <a:latin typeface="Arial" pitchFamily="34" charset="0"/>
              <a:cs typeface="Arial" pitchFamily="34" charset="0"/>
            </a:endParaRPr>
          </a:p>
          <a:p>
            <a:pPr marL="571500" indent="-571500">
              <a:buClr>
                <a:srgbClr val="C00000"/>
              </a:buClr>
              <a:buFont typeface="Arial" pitchFamily="34" charset="0"/>
              <a:buChar char="›"/>
            </a:pPr>
            <a:r>
              <a:rPr lang="en-US" sz="3400" dirty="0" smtClean="0">
                <a:latin typeface="Arial" pitchFamily="34" charset="0"/>
                <a:cs typeface="Arial" pitchFamily="34" charset="0"/>
              </a:rPr>
              <a:t>For all categories we computed the number of category-specific features and their mean overlap to the other same-level categories sharing a parent.  </a:t>
            </a:r>
          </a:p>
          <a:p>
            <a:pPr marL="571500" indent="-571500">
              <a:buClr>
                <a:srgbClr val="C00000"/>
              </a:buClr>
              <a:buFont typeface="Arial" pitchFamily="34" charset="0"/>
              <a:buChar char="›"/>
            </a:pPr>
            <a:endParaRPr lang="en-US" sz="3400" dirty="0">
              <a:latin typeface="Arial" pitchFamily="34" charset="0"/>
              <a:cs typeface="Arial" pitchFamily="34" charset="0"/>
            </a:endParaRPr>
          </a:p>
          <a:p>
            <a:pPr marL="571500" indent="-571500">
              <a:buClr>
                <a:srgbClr val="C00000"/>
              </a:buClr>
              <a:buFont typeface="Arial" pitchFamily="34" charset="0"/>
              <a:buChar char="›"/>
            </a:pPr>
            <a:endParaRPr lang="en-US" sz="3400" dirty="0" smtClean="0">
              <a:latin typeface="Arial" pitchFamily="34" charset="0"/>
              <a:cs typeface="Arial" pitchFamily="34" charset="0"/>
            </a:endParaRPr>
          </a:p>
          <a:p>
            <a:pPr marL="571500" indent="-571500">
              <a:buClr>
                <a:srgbClr val="C00000"/>
              </a:buClr>
              <a:buFont typeface="Arial" pitchFamily="34" charset="0"/>
              <a:buChar char="›"/>
            </a:pPr>
            <a:endParaRPr lang="en-US" sz="3400" dirty="0">
              <a:latin typeface="Arial" pitchFamily="34" charset="0"/>
              <a:cs typeface="Arial" pitchFamily="34" charset="0"/>
            </a:endParaRPr>
          </a:p>
          <a:p>
            <a:pPr marL="571500" indent="-571500">
              <a:buClr>
                <a:srgbClr val="C00000"/>
              </a:buClr>
              <a:buFont typeface="Arial" pitchFamily="34" charset="0"/>
              <a:buChar char="›"/>
            </a:pPr>
            <a:endParaRPr lang="en-US" sz="3400" dirty="0" smtClean="0">
              <a:latin typeface="Arial" pitchFamily="34" charset="0"/>
              <a:cs typeface="Arial" pitchFamily="34" charset="0"/>
            </a:endParaRPr>
          </a:p>
          <a:p>
            <a:pPr marL="571500" indent="-571500">
              <a:buClr>
                <a:srgbClr val="C00000"/>
              </a:buClr>
              <a:buFont typeface="Arial" pitchFamily="34" charset="0"/>
              <a:buChar char="›"/>
            </a:pPr>
            <a:endParaRPr lang="en-US" sz="3400" dirty="0">
              <a:latin typeface="Arial" pitchFamily="34" charset="0"/>
              <a:cs typeface="Arial" pitchFamily="34" charset="0"/>
            </a:endParaRPr>
          </a:p>
          <a:p>
            <a:pPr marL="571500" indent="-571500">
              <a:buClr>
                <a:srgbClr val="C00000"/>
              </a:buClr>
              <a:buFont typeface="Arial" pitchFamily="34" charset="0"/>
              <a:buChar char="›"/>
            </a:pPr>
            <a:endParaRPr lang="en-US" sz="3400" dirty="0" smtClean="0">
              <a:latin typeface="Arial" pitchFamily="34" charset="0"/>
              <a:cs typeface="Arial" pitchFamily="34" charset="0"/>
            </a:endParaRPr>
          </a:p>
          <a:p>
            <a:pPr marL="571500" indent="-571500">
              <a:buClr>
                <a:srgbClr val="C00000"/>
              </a:buClr>
              <a:buFont typeface="Arial" pitchFamily="34" charset="0"/>
              <a:buChar char="›"/>
            </a:pPr>
            <a:endParaRPr lang="en-US" sz="3400" dirty="0" smtClean="0">
              <a:latin typeface="Arial" pitchFamily="34" charset="0"/>
              <a:cs typeface="Arial" pitchFamily="34" charset="0"/>
            </a:endParaRPr>
          </a:p>
          <a:p>
            <a:pPr marL="571500" indent="-571500">
              <a:buClr>
                <a:srgbClr val="C00000"/>
              </a:buClr>
              <a:buFont typeface="Arial" pitchFamily="34" charset="0"/>
              <a:buChar char="›"/>
            </a:pPr>
            <a:endParaRPr lang="en-US" sz="3400" dirty="0" smtClean="0">
              <a:latin typeface="Arial" pitchFamily="34" charset="0"/>
              <a:cs typeface="Arial" pitchFamily="34" charset="0"/>
            </a:endParaRPr>
          </a:p>
          <a:p>
            <a:pPr marL="571500" indent="-571500">
              <a:buClr>
                <a:srgbClr val="C00000"/>
              </a:buClr>
              <a:buFont typeface="Arial" pitchFamily="34" charset="0"/>
              <a:buChar char="›"/>
            </a:pPr>
            <a:r>
              <a:rPr lang="en-US" sz="3400" dirty="0" smtClean="0">
                <a:latin typeface="Arial" pitchFamily="34" charset="0"/>
                <a:cs typeface="Arial" pitchFamily="34" charset="0"/>
              </a:rPr>
              <a:t>The average number of category-specific features was smallest at the subordinate level, consistent with the strong guidance observed in that condition; fewer features means a more precise target template.  Feature overlap at the superordinate level was lower than at the other levels, which had similar overlap.  </a:t>
            </a:r>
            <a:endParaRPr lang="en-US" sz="3400" dirty="0">
              <a:latin typeface="Arial" pitchFamily="34" charset="0"/>
              <a:cs typeface="Arial" pitchFamily="34" charset="0"/>
            </a:endParaRPr>
          </a:p>
          <a:p>
            <a:pPr>
              <a:buClr>
                <a:srgbClr val="C00000"/>
              </a:buClr>
            </a:pPr>
            <a:endParaRPr lang="en-US" sz="3500" dirty="0">
              <a:latin typeface="Arial" pitchFamily="34" charset="0"/>
              <a:cs typeface="Arial" pitchFamily="34" charset="0"/>
            </a:endParaRPr>
          </a:p>
        </p:txBody>
      </p:sp>
      <p:sp>
        <p:nvSpPr>
          <p:cNvPr id="6" name="Text Box 163"/>
          <p:cNvSpPr txBox="1">
            <a:spLocks noChangeArrowheads="1"/>
          </p:cNvSpPr>
          <p:nvPr/>
        </p:nvSpPr>
        <p:spPr bwMode="auto">
          <a:xfrm>
            <a:off x="838201" y="4092714"/>
            <a:ext cx="529045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4400">
                <a:solidFill>
                  <a:schemeClr val="tx1"/>
                </a:solidFill>
                <a:latin typeface="Tahoma" pitchFamily="34" charset="0"/>
                <a:cs typeface="Arial" charset="0"/>
              </a:defRPr>
            </a:lvl1pPr>
            <a:lvl2pPr marL="742950" indent="-285750" defTabSz="4389438" eaLnBrk="0" hangingPunct="0">
              <a:defRPr sz="4400">
                <a:solidFill>
                  <a:schemeClr val="tx1"/>
                </a:solidFill>
                <a:latin typeface="Tahoma" pitchFamily="34" charset="0"/>
                <a:cs typeface="Arial" charset="0"/>
              </a:defRPr>
            </a:lvl2pPr>
            <a:lvl3pPr marL="1143000" indent="-228600" defTabSz="4389438" eaLnBrk="0" hangingPunct="0">
              <a:defRPr sz="4400">
                <a:solidFill>
                  <a:schemeClr val="tx1"/>
                </a:solidFill>
                <a:latin typeface="Tahoma" pitchFamily="34" charset="0"/>
                <a:cs typeface="Arial" charset="0"/>
              </a:defRPr>
            </a:lvl3pPr>
            <a:lvl4pPr marL="1600200" indent="-228600" defTabSz="4389438" eaLnBrk="0" hangingPunct="0">
              <a:defRPr sz="4400">
                <a:solidFill>
                  <a:schemeClr val="tx1"/>
                </a:solidFill>
                <a:latin typeface="Tahoma" pitchFamily="34" charset="0"/>
                <a:cs typeface="Arial" charset="0"/>
              </a:defRPr>
            </a:lvl4pPr>
            <a:lvl5pPr marL="2057400" indent="-228600" defTabSz="4389438" eaLnBrk="0" hangingPunct="0">
              <a:defRPr sz="4400">
                <a:solidFill>
                  <a:schemeClr val="tx1"/>
                </a:solidFill>
                <a:latin typeface="Tahoma" pitchFamily="34" charset="0"/>
                <a:cs typeface="Arial" charset="0"/>
              </a:defRPr>
            </a:lvl5pPr>
            <a:lvl6pPr marL="2514600" indent="-228600" defTabSz="4389438" eaLnBrk="0" fontAlgn="base" hangingPunct="0">
              <a:spcBef>
                <a:spcPct val="0"/>
              </a:spcBef>
              <a:spcAft>
                <a:spcPct val="0"/>
              </a:spcAft>
              <a:defRPr sz="4400">
                <a:solidFill>
                  <a:schemeClr val="tx1"/>
                </a:solidFill>
                <a:latin typeface="Tahoma" pitchFamily="34" charset="0"/>
                <a:cs typeface="Arial" charset="0"/>
              </a:defRPr>
            </a:lvl6pPr>
            <a:lvl7pPr marL="2971800" indent="-228600" defTabSz="4389438" eaLnBrk="0" fontAlgn="base" hangingPunct="0">
              <a:spcBef>
                <a:spcPct val="0"/>
              </a:spcBef>
              <a:spcAft>
                <a:spcPct val="0"/>
              </a:spcAft>
              <a:defRPr sz="4400">
                <a:solidFill>
                  <a:schemeClr val="tx1"/>
                </a:solidFill>
                <a:latin typeface="Tahoma" pitchFamily="34" charset="0"/>
                <a:cs typeface="Arial" charset="0"/>
              </a:defRPr>
            </a:lvl7pPr>
            <a:lvl8pPr marL="3429000" indent="-228600" defTabSz="4389438" eaLnBrk="0" fontAlgn="base" hangingPunct="0">
              <a:spcBef>
                <a:spcPct val="0"/>
              </a:spcBef>
              <a:spcAft>
                <a:spcPct val="0"/>
              </a:spcAft>
              <a:defRPr sz="4400">
                <a:solidFill>
                  <a:schemeClr val="tx1"/>
                </a:solidFill>
                <a:latin typeface="Tahoma" pitchFamily="34" charset="0"/>
                <a:cs typeface="Arial" charset="0"/>
              </a:defRPr>
            </a:lvl8pPr>
            <a:lvl9pPr marL="3886200" indent="-228600" defTabSz="4389438" eaLnBrk="0" fontAlgn="base" hangingPunct="0">
              <a:spcBef>
                <a:spcPct val="0"/>
              </a:spcBef>
              <a:spcAft>
                <a:spcPct val="0"/>
              </a:spcAft>
              <a:defRPr sz="4400">
                <a:solidFill>
                  <a:schemeClr val="tx1"/>
                </a:solidFill>
                <a:latin typeface="Tahoma" pitchFamily="34" charset="0"/>
                <a:cs typeface="Arial" charset="0"/>
              </a:defRPr>
            </a:lvl9pPr>
          </a:lstStyle>
          <a:p>
            <a:pPr algn="ctr" eaLnBrk="1" hangingPunct="1"/>
            <a:r>
              <a:rPr lang="en-US" sz="2000" b="1" dirty="0"/>
              <a:t>THE EYE MOVEMENTS AND</a:t>
            </a:r>
          </a:p>
          <a:p>
            <a:pPr algn="ctr" eaLnBrk="1" hangingPunct="1"/>
            <a:r>
              <a:rPr lang="en-US" sz="2000" b="1" dirty="0"/>
              <a:t>VISUAL COGNITON LAB</a:t>
            </a:r>
            <a:endParaRPr lang="en-US" sz="2000" dirty="0"/>
          </a:p>
        </p:txBody>
      </p:sp>
      <p:pic>
        <p:nvPicPr>
          <p:cNvPr id="7" name="Picture 799" descr="The eye movements and visual cognition lab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85388" y="1387845"/>
            <a:ext cx="2599224" cy="2755904"/>
          </a:xfrm>
          <a:prstGeom prst="rect">
            <a:avLst/>
          </a:prstGeom>
          <a:noFill/>
          <a:ln>
            <a:noFill/>
          </a:ln>
          <a:effectLst>
            <a:softEdge rad="63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798" descr="C:\Users\Justin\Desktop\Downloads\UNIVERSITY logos\UNIVERSITY logos\eps\SBU vert1_2clr_pms.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19802" y="1478147"/>
            <a:ext cx="3348037"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Table 8"/>
          <p:cNvGraphicFramePr>
            <a:graphicFrameLocks noGrp="1"/>
          </p:cNvGraphicFramePr>
          <p:nvPr>
            <p:extLst>
              <p:ext uri="{D42A27DB-BD31-4B8C-83A1-F6EECF244321}">
                <p14:modId xmlns:p14="http://schemas.microsoft.com/office/powerpoint/2010/main" val="2258680718"/>
              </p:ext>
            </p:extLst>
          </p:nvPr>
        </p:nvGraphicFramePr>
        <p:xfrm>
          <a:off x="2468563" y="76200"/>
          <a:ext cx="44440475" cy="3139440"/>
        </p:xfrm>
        <a:graphic>
          <a:graphicData uri="http://schemas.openxmlformats.org/drawingml/2006/table">
            <a:tbl>
              <a:tblPr/>
              <a:tblGrid>
                <a:gridCol w="44440475"/>
              </a:tblGrid>
              <a:tr h="3139440">
                <a:tc>
                  <a:txBody>
                    <a:bodyPr/>
                    <a:lstStyle/>
                    <a:p>
                      <a:pPr algn="ctr" eaLnBrk="1" hangingPunct="1"/>
                      <a:r>
                        <a:rPr lang="en-US" altLang="en-US" sz="8600" b="1" dirty="0" smtClean="0">
                          <a:solidFill>
                            <a:srgbClr val="033649"/>
                          </a:solidFill>
                          <a:latin typeface="Tahoma" panose="020B0604030504040204" pitchFamily="34" charset="0"/>
                          <a:ea typeface="Tahoma" panose="020B0604030504040204" pitchFamily="34" charset="0"/>
                          <a:cs typeface="Tahoma" panose="020B0604030504040204" pitchFamily="34" charset="0"/>
                        </a:rPr>
                        <a:t>Searching Through the Hierarchy:  A Behavioral and </a:t>
                      </a:r>
                    </a:p>
                    <a:p>
                      <a:pPr algn="ctr" eaLnBrk="1" hangingPunct="1"/>
                      <a:r>
                        <a:rPr lang="en-US" altLang="en-US" sz="8600" b="1" dirty="0" smtClean="0">
                          <a:solidFill>
                            <a:srgbClr val="033649"/>
                          </a:solidFill>
                          <a:latin typeface="Tahoma" panose="020B0604030504040204" pitchFamily="34" charset="0"/>
                          <a:ea typeface="Tahoma" panose="020B0604030504040204" pitchFamily="34" charset="0"/>
                          <a:cs typeface="Tahoma" panose="020B0604030504040204" pitchFamily="34" charset="0"/>
                        </a:rPr>
                        <a:t>Computational Approach to Understanding Categorical Search</a:t>
                      </a:r>
                      <a:endParaRPr lang="en-US" altLang="en-US" sz="8600" b="1" dirty="0">
                        <a:solidFill>
                          <a:srgbClr val="033649"/>
                        </a:solidFill>
                        <a:latin typeface="Tahoma" panose="020B0604030504040204" pitchFamily="34" charset="0"/>
                        <a:ea typeface="Tahoma" panose="020B0604030504040204" pitchFamily="34" charset="0"/>
                        <a:cs typeface="Tahoma" panose="020B0604030504040204" pitchFamily="34" charset="0"/>
                      </a:endParaRPr>
                    </a:p>
                  </a:txBody>
                  <a:tcPr anchor="ctr">
                    <a:lnL>
                      <a:noFill/>
                    </a:lnL>
                    <a:lnR>
                      <a:noFill/>
                    </a:lnR>
                    <a:lnT>
                      <a:noFill/>
                    </a:lnT>
                    <a:lnB>
                      <a:noFill/>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108844624"/>
              </p:ext>
            </p:extLst>
          </p:nvPr>
        </p:nvGraphicFramePr>
        <p:xfrm>
          <a:off x="7620000" y="3352800"/>
          <a:ext cx="34137600" cy="2103120"/>
        </p:xfrm>
        <a:graphic>
          <a:graphicData uri="http://schemas.openxmlformats.org/drawingml/2006/table">
            <a:tbl>
              <a:tblPr/>
              <a:tblGrid>
                <a:gridCol w="34137600"/>
              </a:tblGrid>
              <a:tr h="2103120">
                <a:tc>
                  <a:txBody>
                    <a:bodyPr/>
                    <a:lstStyle/>
                    <a:p>
                      <a:pPr algn="ctr"/>
                      <a:r>
                        <a:rPr lang="en-US" sz="6600" b="0" dirty="0" smtClean="0">
                          <a:solidFill>
                            <a:srgbClr val="033649"/>
                          </a:solidFill>
                          <a:latin typeface="Tahoma" pitchFamily="34" charset="0"/>
                          <a:ea typeface="Tahoma" pitchFamily="34" charset="0"/>
                          <a:cs typeface="Tahoma" pitchFamily="34" charset="0"/>
                        </a:rPr>
                        <a:t>Justin Maxfield</a:t>
                      </a:r>
                      <a:r>
                        <a:rPr lang="en-US" sz="5400" b="0" baseline="30000" dirty="0" smtClean="0">
                          <a:solidFill>
                            <a:srgbClr val="033649"/>
                          </a:solidFill>
                          <a:latin typeface="Tahoma" pitchFamily="34" charset="0"/>
                          <a:ea typeface="Tahoma" pitchFamily="34" charset="0"/>
                          <a:cs typeface="Tahoma" pitchFamily="34" charset="0"/>
                        </a:rPr>
                        <a:t>1</a:t>
                      </a:r>
                      <a:r>
                        <a:rPr lang="en-US" sz="6600" b="0" dirty="0" smtClean="0">
                          <a:solidFill>
                            <a:srgbClr val="033649"/>
                          </a:solidFill>
                          <a:latin typeface="Tahoma" pitchFamily="34" charset="0"/>
                          <a:ea typeface="Tahoma" pitchFamily="34" charset="0"/>
                          <a:cs typeface="Tahoma" pitchFamily="34" charset="0"/>
                        </a:rPr>
                        <a:t>, Chen-Ping Yu</a:t>
                      </a:r>
                      <a:r>
                        <a:rPr lang="en-US" sz="5400" b="0" baseline="30000" dirty="0" smtClean="0">
                          <a:solidFill>
                            <a:srgbClr val="033649"/>
                          </a:solidFill>
                          <a:latin typeface="Tahoma" pitchFamily="34" charset="0"/>
                          <a:ea typeface="Tahoma" pitchFamily="34" charset="0"/>
                          <a:cs typeface="Tahoma" pitchFamily="34" charset="0"/>
                        </a:rPr>
                        <a:t>1</a:t>
                      </a:r>
                      <a:r>
                        <a:rPr lang="en-US" sz="6600" b="0" dirty="0" smtClean="0">
                          <a:solidFill>
                            <a:srgbClr val="033649"/>
                          </a:solidFill>
                          <a:latin typeface="Tahoma" pitchFamily="34" charset="0"/>
                          <a:ea typeface="Tahoma" pitchFamily="34" charset="0"/>
                          <a:cs typeface="Tahoma" pitchFamily="34" charset="0"/>
                        </a:rPr>
                        <a:t>, &amp; Gregory Zelinsky</a:t>
                      </a:r>
                      <a:r>
                        <a:rPr lang="en-US" sz="5400" b="0" baseline="30000" dirty="0" smtClean="0">
                          <a:solidFill>
                            <a:srgbClr val="033649"/>
                          </a:solidFill>
                          <a:latin typeface="Tahoma" pitchFamily="34" charset="0"/>
                          <a:ea typeface="Tahoma" pitchFamily="34" charset="0"/>
                          <a:cs typeface="Tahoma" pitchFamily="34" charset="0"/>
                        </a:rPr>
                        <a:t>1,2</a:t>
                      </a:r>
                      <a:endParaRPr lang="en-US" sz="5400" b="0" dirty="0" smtClean="0">
                        <a:solidFill>
                          <a:srgbClr val="033649"/>
                        </a:solidFill>
                        <a:latin typeface="Tahoma" pitchFamily="34" charset="0"/>
                        <a:ea typeface="Tahoma" pitchFamily="34" charset="0"/>
                        <a:cs typeface="Tahoma" pitchFamily="34" charset="0"/>
                      </a:endParaRPr>
                    </a:p>
                    <a:p>
                      <a:pPr algn="ctr"/>
                      <a:r>
                        <a:rPr lang="en-US" sz="6600" b="0" baseline="30000" dirty="0" smtClean="0">
                          <a:solidFill>
                            <a:srgbClr val="033649"/>
                          </a:solidFill>
                          <a:latin typeface="Tahoma" pitchFamily="34" charset="0"/>
                          <a:ea typeface="Tahoma" pitchFamily="34" charset="0"/>
                          <a:cs typeface="Tahoma" pitchFamily="34" charset="0"/>
                        </a:rPr>
                        <a:t>1</a:t>
                      </a:r>
                      <a:r>
                        <a:rPr lang="en-US" sz="6600" b="0" dirty="0" smtClean="0">
                          <a:solidFill>
                            <a:srgbClr val="033649"/>
                          </a:solidFill>
                          <a:latin typeface="Tahoma" pitchFamily="34" charset="0"/>
                          <a:ea typeface="Tahoma" pitchFamily="34" charset="0"/>
                          <a:cs typeface="Tahoma" pitchFamily="34" charset="0"/>
                        </a:rPr>
                        <a:t>Department</a:t>
                      </a:r>
                      <a:r>
                        <a:rPr lang="en-US" sz="6600" b="0" baseline="0" dirty="0" smtClean="0">
                          <a:solidFill>
                            <a:srgbClr val="033649"/>
                          </a:solidFill>
                          <a:latin typeface="Tahoma" pitchFamily="34" charset="0"/>
                          <a:ea typeface="Tahoma" pitchFamily="34" charset="0"/>
                          <a:cs typeface="Tahoma" pitchFamily="34" charset="0"/>
                        </a:rPr>
                        <a:t> of Psychology; </a:t>
                      </a:r>
                      <a:r>
                        <a:rPr lang="en-US" sz="6600" b="0" baseline="30000" dirty="0" smtClean="0">
                          <a:solidFill>
                            <a:srgbClr val="033649"/>
                          </a:solidFill>
                          <a:latin typeface="Tahoma" pitchFamily="34" charset="0"/>
                          <a:ea typeface="Tahoma" pitchFamily="34" charset="0"/>
                          <a:cs typeface="Tahoma" pitchFamily="34" charset="0"/>
                        </a:rPr>
                        <a:t>2</a:t>
                      </a:r>
                      <a:r>
                        <a:rPr lang="en-US" sz="6600" b="0" baseline="0" dirty="0" smtClean="0">
                          <a:solidFill>
                            <a:srgbClr val="033649"/>
                          </a:solidFill>
                          <a:latin typeface="Tahoma" pitchFamily="34" charset="0"/>
                          <a:ea typeface="Tahoma" pitchFamily="34" charset="0"/>
                          <a:cs typeface="Tahoma" pitchFamily="34" charset="0"/>
                        </a:rPr>
                        <a:t>Department of Computer Science; Stony Brook University</a:t>
                      </a:r>
                      <a:endParaRPr lang="en-US" sz="6600" b="0" dirty="0">
                        <a:solidFill>
                          <a:srgbClr val="033649"/>
                        </a:solidFill>
                        <a:latin typeface="Tahoma" pitchFamily="34" charset="0"/>
                        <a:ea typeface="Tahoma" pitchFamily="34" charset="0"/>
                        <a:cs typeface="Tahoma" pitchFamily="34" charset="0"/>
                      </a:endParaRPr>
                    </a:p>
                  </a:txBody>
                  <a:tcPr anchor="ctr">
                    <a:lnL>
                      <a:noFill/>
                    </a:lnL>
                    <a:lnR>
                      <a:noFill/>
                    </a:lnR>
                    <a:lnT>
                      <a:noFill/>
                    </a:lnT>
                    <a:lnB>
                      <a:noFill/>
                    </a:lnB>
                  </a:tcPr>
                </a:tc>
              </a:tr>
            </a:tbl>
          </a:graphicData>
        </a:graphic>
      </p:graphicFrame>
      <p:sp>
        <p:nvSpPr>
          <p:cNvPr id="11" name="AutoShape 1724"/>
          <p:cNvSpPr>
            <a:spLocks noChangeArrowheads="1"/>
          </p:cNvSpPr>
          <p:nvPr/>
        </p:nvSpPr>
        <p:spPr bwMode="auto">
          <a:xfrm>
            <a:off x="4572000" y="5829300"/>
            <a:ext cx="7315200" cy="1371600"/>
          </a:xfrm>
          <a:prstGeom prst="roundRect">
            <a:avLst>
              <a:gd name="adj" fmla="val 16667"/>
            </a:avLst>
          </a:prstGeom>
          <a:solidFill>
            <a:srgbClr val="031634"/>
          </a:solidFill>
          <a:ln>
            <a:noFill/>
          </a:ln>
          <a:effectLst/>
        </p:spPr>
        <p:txBody>
          <a:bodyPr wrap="none" anchor="ctr"/>
          <a:lstStyle/>
          <a:p>
            <a:pPr algn="ctr" defTabSz="3703638">
              <a:defRPr/>
            </a:pPr>
            <a:r>
              <a:rPr lang="en-US" altLang="ko-KR" sz="7200" b="1" dirty="0">
                <a:solidFill>
                  <a:schemeClr val="bg1"/>
                </a:solidFill>
                <a:latin typeface="Arial" charset="0"/>
                <a:ea typeface="굴림" pitchFamily="50" charset="-127"/>
              </a:rPr>
              <a:t>Introduction</a:t>
            </a:r>
          </a:p>
        </p:txBody>
      </p:sp>
      <p:sp>
        <p:nvSpPr>
          <p:cNvPr id="12" name="TextBox 11"/>
          <p:cNvSpPr txBox="1"/>
          <p:nvPr/>
        </p:nvSpPr>
        <p:spPr>
          <a:xfrm>
            <a:off x="419099" y="7533846"/>
            <a:ext cx="16642080" cy="12865060"/>
          </a:xfrm>
          <a:prstGeom prst="rect">
            <a:avLst/>
          </a:prstGeom>
          <a:noFill/>
        </p:spPr>
        <p:txBody>
          <a:bodyPr wrap="square" rtlCol="0">
            <a:spAutoFit/>
          </a:bodyPr>
          <a:lstStyle/>
          <a:p>
            <a:pPr>
              <a:buClr>
                <a:srgbClr val="C00000"/>
              </a:buClr>
            </a:pPr>
            <a:r>
              <a:rPr lang="en-US" altLang="ko-KR" sz="3400" dirty="0">
                <a:latin typeface="Arial" panose="020B0604020202020204" pitchFamily="34" charset="0"/>
                <a:ea typeface="Gulim" panose="020B0600000101010101" pitchFamily="34" charset="-127"/>
              </a:rPr>
              <a:t>Basic level categories are verified faster than both superordinate and subordinate level </a:t>
            </a:r>
            <a:r>
              <a:rPr lang="en-US" altLang="ko-KR" sz="3400" dirty="0" smtClean="0">
                <a:latin typeface="Arial" panose="020B0604020202020204" pitchFamily="34" charset="0"/>
                <a:ea typeface="Gulim" panose="020B0600000101010101" pitchFamily="34" charset="-127"/>
              </a:rPr>
              <a:t>categories, what has been referred to as the </a:t>
            </a:r>
            <a:r>
              <a:rPr lang="en-US" altLang="ko-KR" sz="3400" b="1" dirty="0" smtClean="0">
                <a:latin typeface="Arial" panose="020B0604020202020204" pitchFamily="34" charset="0"/>
                <a:ea typeface="Gulim" panose="020B0600000101010101" pitchFamily="34" charset="-127"/>
              </a:rPr>
              <a:t>basic-level advantage </a:t>
            </a:r>
            <a:r>
              <a:rPr lang="en-US" altLang="ko-KR" sz="3400" dirty="0" smtClean="0">
                <a:latin typeface="Arial" panose="020B0604020202020204" pitchFamily="34" charset="0"/>
                <a:ea typeface="Gulim" panose="020B0600000101010101" pitchFamily="34" charset="-127"/>
              </a:rPr>
              <a:t>[1]</a:t>
            </a:r>
            <a:r>
              <a:rPr lang="en-US" altLang="ko-KR" sz="3400" b="1" dirty="0" smtClean="0">
                <a:latin typeface="Arial" panose="020B0604020202020204" pitchFamily="34" charset="0"/>
                <a:ea typeface="Gulim" panose="020B0600000101010101" pitchFamily="34" charset="-127"/>
              </a:rPr>
              <a:t>.  </a:t>
            </a:r>
            <a:endParaRPr lang="en-US" sz="3400" dirty="0">
              <a:latin typeface="Arial" pitchFamily="34" charset="0"/>
              <a:cs typeface="Arial" pitchFamily="34" charset="0"/>
            </a:endParaRPr>
          </a:p>
          <a:p>
            <a:pPr>
              <a:buClr>
                <a:srgbClr val="C00000"/>
              </a:buClr>
            </a:pPr>
            <a:r>
              <a:rPr lang="en-US" sz="3400" dirty="0" smtClean="0">
                <a:latin typeface="Arial" pitchFamily="34" charset="0"/>
                <a:cs typeface="Arial" pitchFamily="34" charset="0"/>
              </a:rPr>
              <a:t>In previous work [2] we varied the hierarchical level of a target cue in a categorical search task and showed that a similar basic-level advantage exists in the time taken by people to verify a target after it has been fixated.  However, targets cued at the subordinate level were more often fixated first, demonstrating a </a:t>
            </a:r>
            <a:r>
              <a:rPr lang="en-US" sz="3400" b="1" dirty="0" smtClean="0">
                <a:latin typeface="Arial" pitchFamily="34" charset="0"/>
                <a:cs typeface="Arial" pitchFamily="34" charset="0"/>
              </a:rPr>
              <a:t>subordinate-level advantage </a:t>
            </a:r>
            <a:r>
              <a:rPr lang="en-US" sz="3400" dirty="0" smtClean="0">
                <a:latin typeface="Arial" pitchFamily="34" charset="0"/>
                <a:cs typeface="Arial" pitchFamily="34" charset="0"/>
              </a:rPr>
              <a:t>with respect to search guidance. </a:t>
            </a:r>
          </a:p>
          <a:p>
            <a:pPr>
              <a:buClr>
                <a:srgbClr val="C00000"/>
              </a:buClr>
            </a:pPr>
            <a:endParaRPr lang="en-US" sz="3400" dirty="0">
              <a:latin typeface="Arial" pitchFamily="34" charset="0"/>
              <a:cs typeface="Arial" pitchFamily="34" charset="0"/>
            </a:endParaRPr>
          </a:p>
          <a:p>
            <a:pPr>
              <a:buClr>
                <a:srgbClr val="C00000"/>
              </a:buClr>
            </a:pPr>
            <a:r>
              <a:rPr lang="en-US" sz="4800" b="1" dirty="0" smtClean="0">
                <a:latin typeface="Arial" pitchFamily="34" charset="0"/>
                <a:cs typeface="Arial" pitchFamily="34" charset="0"/>
              </a:rPr>
              <a:t>	   </a:t>
            </a:r>
            <a:r>
              <a:rPr lang="en-US" sz="4800" b="1" dirty="0" smtClean="0">
                <a:latin typeface="Arial" pitchFamily="34" charset="0"/>
                <a:cs typeface="Arial" pitchFamily="34" charset="0"/>
              </a:rPr>
              <a:t> Current </a:t>
            </a:r>
            <a:r>
              <a:rPr lang="en-US" sz="4800" b="1" dirty="0" smtClean="0">
                <a:latin typeface="Arial" pitchFamily="34" charset="0"/>
                <a:cs typeface="Arial" pitchFamily="34" charset="0"/>
              </a:rPr>
              <a:t>Goals</a:t>
            </a:r>
          </a:p>
          <a:p>
            <a:pPr>
              <a:buClr>
                <a:srgbClr val="C00000"/>
              </a:buClr>
            </a:pPr>
            <a:endParaRPr lang="en-US" sz="3400" dirty="0" smtClean="0">
              <a:latin typeface="Arial" pitchFamily="34" charset="0"/>
              <a:cs typeface="Arial" pitchFamily="34" charset="0"/>
            </a:endParaRPr>
          </a:p>
          <a:p>
            <a:pPr indent="-1119000">
              <a:buClr>
                <a:srgbClr val="C00000"/>
              </a:buClr>
              <a:buFont typeface="+mj-lt"/>
              <a:buAutoNum type="arabicPeriod"/>
            </a:pPr>
            <a:r>
              <a:rPr lang="en-US" sz="3400" b="1" dirty="0" smtClean="0">
                <a:latin typeface="Arial" pitchFamily="34" charset="0"/>
                <a:cs typeface="Arial" pitchFamily="34" charset="0"/>
              </a:rPr>
              <a:t>Replicate our previous results using even more realistic stimuli.  </a:t>
            </a:r>
          </a:p>
          <a:p>
            <a:pPr marL="1828800" lvl="1" indent="-439738">
              <a:buClr>
                <a:srgbClr val="C00000"/>
              </a:buClr>
              <a:buFont typeface="Arial" pitchFamily="34" charset="0"/>
              <a:buChar char="›"/>
            </a:pPr>
            <a:r>
              <a:rPr lang="en-US" sz="3400" dirty="0" smtClean="0">
                <a:latin typeface="Arial" pitchFamily="34" charset="0"/>
                <a:cs typeface="Arial" pitchFamily="34" charset="0"/>
              </a:rPr>
              <a:t>Will the previously observed data patterns generalize to stimuli consisting of images with complex backgrounds rather than segmented objects?  It is possible that the previous effects were predominantly driven by the strong guidance to shape features made readily available by segmented objects.</a:t>
            </a:r>
          </a:p>
          <a:p>
            <a:pPr marL="2455804" lvl="1">
              <a:buClr>
                <a:srgbClr val="C00000"/>
              </a:buClr>
            </a:pPr>
            <a:endParaRPr lang="en-US" sz="3400" dirty="0">
              <a:latin typeface="Arial" pitchFamily="34" charset="0"/>
              <a:cs typeface="Arial" pitchFamily="34" charset="0"/>
            </a:endParaRPr>
          </a:p>
          <a:p>
            <a:pPr indent="-1119000">
              <a:buClr>
                <a:srgbClr val="C00000"/>
              </a:buClr>
              <a:buFont typeface="+mj-lt"/>
              <a:buAutoNum type="arabicPeriod"/>
            </a:pPr>
            <a:r>
              <a:rPr lang="en-US" sz="3400" b="1" dirty="0" smtClean="0">
                <a:latin typeface="Arial" pitchFamily="34" charset="0"/>
                <a:cs typeface="Arial" pitchFamily="34" charset="0"/>
              </a:rPr>
              <a:t>Exploit computer vision methods to quantify the number of category      </a:t>
            </a:r>
          </a:p>
          <a:p>
            <a:pPr>
              <a:buClr>
                <a:srgbClr val="C00000"/>
              </a:buClr>
            </a:pPr>
            <a:r>
              <a:rPr lang="en-US" sz="3400" b="1" dirty="0" smtClean="0">
                <a:latin typeface="Arial" pitchFamily="34" charset="0"/>
                <a:cs typeface="Arial" pitchFamily="34" charset="0"/>
              </a:rPr>
              <a:t>         specific features and their overlap with those of other categories. </a:t>
            </a:r>
          </a:p>
          <a:p>
            <a:pPr marL="1828800" lvl="1" indent="-439738">
              <a:buClr>
                <a:srgbClr val="C00000"/>
              </a:buClr>
              <a:buFont typeface="Arial" pitchFamily="34" charset="0"/>
              <a:buChar char="›"/>
            </a:pPr>
            <a:r>
              <a:rPr lang="en-US" sz="3400" dirty="0" smtClean="0">
                <a:latin typeface="Arial" pitchFamily="34" charset="0"/>
                <a:cs typeface="Arial" pitchFamily="34" charset="0"/>
              </a:rPr>
              <a:t>Feature overlap is believed to underlie the basic-level advantage; there is too much overlap between subordinate level categories and too little overlap within superordinate level categories. </a:t>
            </a:r>
            <a:r>
              <a:rPr lang="en-US" sz="3400" b="1" dirty="0" smtClean="0">
                <a:latin typeface="Arial" pitchFamily="34" charset="0"/>
                <a:cs typeface="Arial" pitchFamily="34" charset="0"/>
              </a:rPr>
              <a:t>Can visual feature overlap and the number of category specific features explain both the basic-level advantage for verification and the subordinate-level advantage for guidance?  </a:t>
            </a:r>
          </a:p>
        </p:txBody>
      </p:sp>
      <p:sp>
        <p:nvSpPr>
          <p:cNvPr id="13" name="AutoShape 1724"/>
          <p:cNvSpPr>
            <a:spLocks noChangeArrowheads="1"/>
          </p:cNvSpPr>
          <p:nvPr/>
        </p:nvSpPr>
        <p:spPr bwMode="auto">
          <a:xfrm>
            <a:off x="21415686" y="5715000"/>
            <a:ext cx="7315200" cy="1371600"/>
          </a:xfrm>
          <a:prstGeom prst="roundRect">
            <a:avLst>
              <a:gd name="adj" fmla="val 16667"/>
            </a:avLst>
          </a:prstGeom>
          <a:solidFill>
            <a:srgbClr val="031634"/>
          </a:solidFill>
          <a:ln>
            <a:noFill/>
          </a:ln>
        </p:spPr>
        <p:txBody>
          <a:bodyPr wrap="none" anchor="ctr"/>
          <a:lstStyle/>
          <a:p>
            <a:pPr algn="ctr" defTabSz="3703638">
              <a:defRPr/>
            </a:pPr>
            <a:r>
              <a:rPr lang="en-US" altLang="ko-KR" sz="7200" b="1" dirty="0" smtClean="0">
                <a:solidFill>
                  <a:schemeClr val="bg1"/>
                </a:solidFill>
                <a:latin typeface="Arial" charset="0"/>
                <a:ea typeface="굴림" pitchFamily="50" charset="-127"/>
              </a:rPr>
              <a:t>Procedure</a:t>
            </a:r>
            <a:endParaRPr lang="en-US" altLang="ko-KR" sz="7200" b="1" dirty="0">
              <a:solidFill>
                <a:schemeClr val="bg1"/>
              </a:solidFill>
              <a:latin typeface="Arial" charset="0"/>
              <a:ea typeface="굴림" pitchFamily="50" charset="-127"/>
            </a:endParaRPr>
          </a:p>
        </p:txBody>
      </p:sp>
      <p:sp>
        <p:nvSpPr>
          <p:cNvPr id="14" name="AutoShape 1724"/>
          <p:cNvSpPr>
            <a:spLocks noChangeArrowheads="1"/>
          </p:cNvSpPr>
          <p:nvPr/>
        </p:nvSpPr>
        <p:spPr bwMode="auto">
          <a:xfrm>
            <a:off x="4572000" y="20731852"/>
            <a:ext cx="7315200" cy="1371600"/>
          </a:xfrm>
          <a:prstGeom prst="roundRect">
            <a:avLst>
              <a:gd name="adj" fmla="val 16667"/>
            </a:avLst>
          </a:prstGeom>
          <a:solidFill>
            <a:srgbClr val="031634"/>
          </a:solidFill>
          <a:ln>
            <a:noFill/>
          </a:ln>
        </p:spPr>
        <p:txBody>
          <a:bodyPr wrap="none" anchor="ctr"/>
          <a:lstStyle/>
          <a:p>
            <a:pPr algn="ctr" defTabSz="3703638">
              <a:defRPr/>
            </a:pPr>
            <a:r>
              <a:rPr lang="en-US" altLang="ko-KR" sz="7200" b="1" dirty="0" smtClean="0">
                <a:solidFill>
                  <a:schemeClr val="bg1"/>
                </a:solidFill>
                <a:latin typeface="Arial" charset="0"/>
                <a:ea typeface="굴림" pitchFamily="50" charset="-127"/>
              </a:rPr>
              <a:t>Methods</a:t>
            </a:r>
            <a:endParaRPr lang="en-US" altLang="ko-KR" sz="7200" b="1" dirty="0">
              <a:solidFill>
                <a:schemeClr val="bg1"/>
              </a:solidFill>
              <a:latin typeface="Arial" charset="0"/>
              <a:ea typeface="굴림" pitchFamily="50" charset="-127"/>
            </a:endParaRPr>
          </a:p>
        </p:txBody>
      </p:sp>
      <p:sp>
        <p:nvSpPr>
          <p:cNvPr id="17" name="AutoShape 1724"/>
          <p:cNvSpPr>
            <a:spLocks noChangeArrowheads="1"/>
          </p:cNvSpPr>
          <p:nvPr/>
        </p:nvSpPr>
        <p:spPr bwMode="auto">
          <a:xfrm>
            <a:off x="21415686" y="14859000"/>
            <a:ext cx="7315200" cy="1371600"/>
          </a:xfrm>
          <a:prstGeom prst="roundRect">
            <a:avLst>
              <a:gd name="adj" fmla="val 16667"/>
            </a:avLst>
          </a:prstGeom>
          <a:solidFill>
            <a:srgbClr val="031634"/>
          </a:solidFill>
          <a:ln>
            <a:noFill/>
          </a:ln>
        </p:spPr>
        <p:txBody>
          <a:bodyPr wrap="none" anchor="ctr"/>
          <a:lstStyle/>
          <a:p>
            <a:pPr algn="ctr" defTabSz="3703638">
              <a:defRPr/>
            </a:pPr>
            <a:r>
              <a:rPr lang="en-US" altLang="ko-KR" sz="7200" b="1" dirty="0" smtClean="0">
                <a:solidFill>
                  <a:schemeClr val="bg1"/>
                </a:solidFill>
                <a:latin typeface="Arial" charset="0"/>
                <a:ea typeface="굴림" pitchFamily="50" charset="-127"/>
              </a:rPr>
              <a:t>Results</a:t>
            </a:r>
            <a:endParaRPr lang="en-US" altLang="ko-KR" sz="7200" b="1" dirty="0">
              <a:solidFill>
                <a:schemeClr val="bg1"/>
              </a:solidFill>
              <a:latin typeface="Arial" charset="0"/>
              <a:ea typeface="굴림" pitchFamily="50" charset="-127"/>
            </a:endParaRPr>
          </a:p>
        </p:txBody>
      </p:sp>
      <p:sp>
        <p:nvSpPr>
          <p:cNvPr id="24" name="AutoShape 1724"/>
          <p:cNvSpPr>
            <a:spLocks noChangeArrowheads="1"/>
          </p:cNvSpPr>
          <p:nvPr/>
        </p:nvSpPr>
        <p:spPr bwMode="auto">
          <a:xfrm>
            <a:off x="36710620" y="24307800"/>
            <a:ext cx="7315200" cy="1371600"/>
          </a:xfrm>
          <a:prstGeom prst="roundRect">
            <a:avLst>
              <a:gd name="adj" fmla="val 16667"/>
            </a:avLst>
          </a:prstGeom>
          <a:solidFill>
            <a:srgbClr val="031634"/>
          </a:solidFill>
          <a:ln>
            <a:noFill/>
          </a:ln>
        </p:spPr>
        <p:txBody>
          <a:bodyPr wrap="none" anchor="ctr"/>
          <a:lstStyle/>
          <a:p>
            <a:pPr algn="ctr" defTabSz="3703638">
              <a:defRPr/>
            </a:pPr>
            <a:r>
              <a:rPr lang="en-US" altLang="ko-KR" sz="7200" b="1" dirty="0" smtClean="0">
                <a:solidFill>
                  <a:schemeClr val="bg1"/>
                </a:solidFill>
                <a:latin typeface="Arial" charset="0"/>
                <a:ea typeface="굴림" pitchFamily="50" charset="-127"/>
              </a:rPr>
              <a:t>Discussion</a:t>
            </a:r>
            <a:endParaRPr lang="en-US" altLang="ko-KR" sz="7200" b="1" dirty="0">
              <a:solidFill>
                <a:schemeClr val="bg1"/>
              </a:solidFill>
              <a:latin typeface="Arial" charset="0"/>
              <a:ea typeface="굴림" pitchFamily="50" charset="-127"/>
            </a:endParaRPr>
          </a:p>
        </p:txBody>
      </p:sp>
      <p:sp>
        <p:nvSpPr>
          <p:cNvPr id="25" name="AutoShape 1724"/>
          <p:cNvSpPr>
            <a:spLocks noChangeArrowheads="1"/>
          </p:cNvSpPr>
          <p:nvPr/>
        </p:nvSpPr>
        <p:spPr bwMode="auto">
          <a:xfrm>
            <a:off x="35706769" y="5715000"/>
            <a:ext cx="9322905" cy="1371600"/>
          </a:xfrm>
          <a:prstGeom prst="roundRect">
            <a:avLst>
              <a:gd name="adj" fmla="val 16667"/>
            </a:avLst>
          </a:prstGeom>
          <a:solidFill>
            <a:srgbClr val="031634"/>
          </a:solidFill>
          <a:ln>
            <a:noFill/>
          </a:ln>
        </p:spPr>
        <p:txBody>
          <a:bodyPr wrap="none" anchor="ctr"/>
          <a:lstStyle/>
          <a:p>
            <a:pPr algn="ctr" defTabSz="3703638">
              <a:defRPr/>
            </a:pPr>
            <a:r>
              <a:rPr lang="en-US" altLang="ko-KR" sz="7200" b="1" dirty="0" smtClean="0">
                <a:solidFill>
                  <a:schemeClr val="bg1"/>
                </a:solidFill>
                <a:latin typeface="Arial" charset="0"/>
                <a:ea typeface="굴림" pitchFamily="50" charset="-127"/>
              </a:rPr>
              <a:t>Computational</a:t>
            </a:r>
          </a:p>
        </p:txBody>
      </p:sp>
      <p:sp>
        <p:nvSpPr>
          <p:cNvPr id="28" name="TextBox 27"/>
          <p:cNvSpPr txBox="1"/>
          <p:nvPr/>
        </p:nvSpPr>
        <p:spPr>
          <a:xfrm>
            <a:off x="19151367" y="34634414"/>
            <a:ext cx="11785833" cy="3231654"/>
          </a:xfrm>
          <a:prstGeom prst="rect">
            <a:avLst/>
          </a:prstGeom>
          <a:noFill/>
        </p:spPr>
        <p:txBody>
          <a:bodyPr wrap="square" rtlCol="0">
            <a:spAutoFit/>
          </a:bodyPr>
          <a:lstStyle/>
          <a:p>
            <a:pPr marL="571500" indent="-571500">
              <a:buClr>
                <a:srgbClr val="C00000"/>
              </a:buClr>
              <a:buFont typeface="Arial" pitchFamily="34" charset="0"/>
              <a:buChar char="›"/>
            </a:pPr>
            <a:r>
              <a:rPr lang="en-US" sz="3400" dirty="0" smtClean="0">
                <a:latin typeface="Arial" pitchFamily="34" charset="0"/>
                <a:cs typeface="Arial" pitchFamily="34" charset="0"/>
              </a:rPr>
              <a:t>We observed a subordinate-level advantage for search </a:t>
            </a:r>
            <a:endParaRPr lang="en-US" sz="3400" dirty="0" smtClean="0">
              <a:latin typeface="Arial" pitchFamily="34" charset="0"/>
              <a:cs typeface="Arial" pitchFamily="34" charset="0"/>
            </a:endParaRPr>
          </a:p>
          <a:p>
            <a:pPr>
              <a:buClr>
                <a:srgbClr val="C00000"/>
              </a:buClr>
            </a:pPr>
            <a:r>
              <a:rPr lang="en-US" sz="3400" dirty="0">
                <a:latin typeface="Arial" pitchFamily="34" charset="0"/>
                <a:cs typeface="Arial" pitchFamily="34" charset="0"/>
              </a:rPr>
              <a:t> </a:t>
            </a:r>
            <a:r>
              <a:rPr lang="en-US" sz="3400" dirty="0" smtClean="0">
                <a:latin typeface="Arial" pitchFamily="34" charset="0"/>
                <a:cs typeface="Arial" pitchFamily="34" charset="0"/>
              </a:rPr>
              <a:t>    </a:t>
            </a:r>
            <a:r>
              <a:rPr lang="en-US" sz="3400" dirty="0" smtClean="0">
                <a:latin typeface="Arial" pitchFamily="34" charset="0"/>
                <a:cs typeface="Arial" pitchFamily="34" charset="0"/>
              </a:rPr>
              <a:t>guidance </a:t>
            </a:r>
            <a:r>
              <a:rPr lang="en-US" sz="3400" dirty="0" smtClean="0">
                <a:latin typeface="Arial" pitchFamily="34" charset="0"/>
                <a:cs typeface="Arial" pitchFamily="34" charset="0"/>
              </a:rPr>
              <a:t>and a basic-level advantage for verification </a:t>
            </a:r>
            <a:endParaRPr lang="en-US" sz="3400" dirty="0" smtClean="0">
              <a:latin typeface="Arial" pitchFamily="34" charset="0"/>
              <a:cs typeface="Arial" pitchFamily="34" charset="0"/>
            </a:endParaRPr>
          </a:p>
          <a:p>
            <a:pPr>
              <a:buClr>
                <a:srgbClr val="C00000"/>
              </a:buClr>
            </a:pPr>
            <a:r>
              <a:rPr lang="en-US" sz="3400" dirty="0">
                <a:latin typeface="Arial" pitchFamily="34" charset="0"/>
                <a:cs typeface="Arial" pitchFamily="34" charset="0"/>
              </a:rPr>
              <a:t> </a:t>
            </a:r>
            <a:r>
              <a:rPr lang="en-US" sz="3400" dirty="0" smtClean="0">
                <a:latin typeface="Arial" pitchFamily="34" charset="0"/>
                <a:cs typeface="Arial" pitchFamily="34" charset="0"/>
              </a:rPr>
              <a:t>    </a:t>
            </a:r>
            <a:r>
              <a:rPr lang="en-US" sz="3400" dirty="0" smtClean="0">
                <a:latin typeface="Arial" pitchFamily="34" charset="0"/>
                <a:cs typeface="Arial" pitchFamily="34" charset="0"/>
              </a:rPr>
              <a:t>(</a:t>
            </a:r>
            <a:r>
              <a:rPr lang="en-US" sz="3400" dirty="0" smtClean="0">
                <a:latin typeface="Arial" pitchFamily="34" charset="0"/>
                <a:cs typeface="Arial" pitchFamily="34" charset="0"/>
              </a:rPr>
              <a:t>all </a:t>
            </a:r>
            <a:r>
              <a:rPr lang="en-US" sz="3400" i="1" dirty="0" smtClean="0">
                <a:latin typeface="Arial" pitchFamily="34" charset="0"/>
                <a:cs typeface="Arial" pitchFamily="34" charset="0"/>
              </a:rPr>
              <a:t>p</a:t>
            </a:r>
            <a:r>
              <a:rPr lang="en-US" sz="3400" dirty="0" smtClean="0">
                <a:latin typeface="Arial" pitchFamily="34" charset="0"/>
                <a:cs typeface="Arial" pitchFamily="34" charset="0"/>
              </a:rPr>
              <a:t> &lt; 0.05).  </a:t>
            </a:r>
          </a:p>
          <a:p>
            <a:pPr marL="571500" indent="-571500">
              <a:buClr>
                <a:srgbClr val="C00000"/>
              </a:buClr>
              <a:buFont typeface="Arial" pitchFamily="34" charset="0"/>
              <a:buChar char="›"/>
            </a:pPr>
            <a:endParaRPr lang="en-US" sz="3400" dirty="0">
              <a:latin typeface="Arial" pitchFamily="34" charset="0"/>
              <a:cs typeface="Arial" pitchFamily="34" charset="0"/>
            </a:endParaRPr>
          </a:p>
          <a:p>
            <a:pPr marL="571500" indent="-571500">
              <a:buClr>
                <a:srgbClr val="C00000"/>
              </a:buClr>
              <a:buFont typeface="Arial" pitchFamily="34" charset="0"/>
              <a:buChar char="›"/>
            </a:pPr>
            <a:r>
              <a:rPr lang="en-US" sz="3400" dirty="0" smtClean="0">
                <a:latin typeface="Arial" pitchFamily="34" charset="0"/>
                <a:cs typeface="Arial" pitchFamily="34" charset="0"/>
              </a:rPr>
              <a:t>These effects are robust enough to generalize to the </a:t>
            </a:r>
            <a:endParaRPr lang="en-US" sz="3400" dirty="0" smtClean="0">
              <a:latin typeface="Arial" pitchFamily="34" charset="0"/>
              <a:cs typeface="Arial" pitchFamily="34" charset="0"/>
            </a:endParaRPr>
          </a:p>
          <a:p>
            <a:pPr>
              <a:buClr>
                <a:srgbClr val="C00000"/>
              </a:buClr>
            </a:pPr>
            <a:r>
              <a:rPr lang="en-US" sz="3400" dirty="0">
                <a:latin typeface="Arial" pitchFamily="34" charset="0"/>
                <a:cs typeface="Arial" pitchFamily="34" charset="0"/>
              </a:rPr>
              <a:t> </a:t>
            </a:r>
            <a:r>
              <a:rPr lang="en-US" sz="3400" dirty="0" smtClean="0">
                <a:latin typeface="Arial" pitchFamily="34" charset="0"/>
                <a:cs typeface="Arial" pitchFamily="34" charset="0"/>
              </a:rPr>
              <a:t>   </a:t>
            </a:r>
            <a:r>
              <a:rPr lang="en-US" sz="3400" dirty="0" smtClean="0">
                <a:latin typeface="Arial" pitchFamily="34" charset="0"/>
                <a:cs typeface="Arial" pitchFamily="34" charset="0"/>
              </a:rPr>
              <a:t>complex </a:t>
            </a:r>
            <a:r>
              <a:rPr lang="en-US" sz="3400" dirty="0" smtClean="0">
                <a:latin typeface="Arial" pitchFamily="34" charset="0"/>
                <a:cs typeface="Arial" pitchFamily="34" charset="0"/>
              </a:rPr>
              <a:t>real-world images used in this experiment.</a:t>
            </a:r>
          </a:p>
        </p:txBody>
      </p:sp>
      <p:sp>
        <p:nvSpPr>
          <p:cNvPr id="29" name="TextBox 28"/>
          <p:cNvSpPr txBox="1"/>
          <p:nvPr/>
        </p:nvSpPr>
        <p:spPr>
          <a:xfrm>
            <a:off x="32291020" y="26048435"/>
            <a:ext cx="16642080" cy="8171468"/>
          </a:xfrm>
          <a:prstGeom prst="rect">
            <a:avLst/>
          </a:prstGeom>
          <a:noFill/>
        </p:spPr>
        <p:txBody>
          <a:bodyPr wrap="square" rtlCol="0">
            <a:spAutoFit/>
          </a:bodyPr>
          <a:lstStyle/>
          <a:p>
            <a:r>
              <a:rPr lang="en-US" sz="3400" dirty="0" smtClean="0">
                <a:latin typeface="Arial" panose="020B0604020202020204" pitchFamily="34" charset="0"/>
                <a:cs typeface="Arial" pitchFamily="34" charset="0"/>
              </a:rPr>
              <a:t>Our previously reported subordinate-level guidance advantage and basic-level verification advantage did not hinge on the use of segmented objects in a categorical search task.  </a:t>
            </a:r>
          </a:p>
          <a:p>
            <a:endParaRPr lang="en-US" sz="3400" b="1" dirty="0">
              <a:latin typeface="Arial" pitchFamily="34" charset="0"/>
              <a:cs typeface="Arial" pitchFamily="34" charset="0"/>
            </a:endParaRPr>
          </a:p>
          <a:p>
            <a:r>
              <a:rPr lang="en-US" sz="3400" dirty="0" smtClean="0">
                <a:latin typeface="Arial" pitchFamily="34" charset="0"/>
                <a:cs typeface="Arial" pitchFamily="34" charset="0"/>
              </a:rPr>
              <a:t>A model based on the number of category-specific features can capture the guidance effect, and their overlap with neighboring categories (those sharing a parent) points to an explanation for the verification effect. </a:t>
            </a:r>
            <a:r>
              <a:rPr lang="en-US" sz="3400" dirty="0">
                <a:latin typeface="Arial" panose="020B0604020202020204" pitchFamily="34" charset="0"/>
                <a:cs typeface="Arial" panose="020B0604020202020204" pitchFamily="34" charset="0"/>
              </a:rPr>
              <a:t>A classifier built on subordinate category-specific features will likely perform poorly when tested on images spanning several basic level categories, as the classifier would require training on negative samples of subordinate categorical neighbors.  In future work will explore the role of negative training samples on classification and the demonstration of a basic-level advantage.</a:t>
            </a:r>
            <a:endParaRPr lang="en-US" sz="3400" dirty="0" smtClean="0">
              <a:latin typeface="Arial" pitchFamily="34" charset="0"/>
              <a:cs typeface="Arial" pitchFamily="34" charset="0"/>
            </a:endParaRPr>
          </a:p>
          <a:p>
            <a:endParaRPr lang="en-US" sz="3400" b="1" dirty="0">
              <a:latin typeface="Arial" pitchFamily="34" charset="0"/>
              <a:cs typeface="Arial" pitchFamily="34" charset="0"/>
            </a:endParaRPr>
          </a:p>
          <a:p>
            <a:r>
              <a:rPr lang="en-US" sz="3400" dirty="0" smtClean="0">
                <a:latin typeface="Arial" pitchFamily="34" charset="0"/>
                <a:cs typeface="Arial" pitchFamily="34" charset="0"/>
              </a:rPr>
              <a:t>This model highlights the use of feature number and overlap as common underlying factors that may unify the categorization and search literatures.</a:t>
            </a:r>
            <a:endParaRPr lang="en-US" sz="3400" b="1" dirty="0" smtClean="0">
              <a:latin typeface="Arial" pitchFamily="34" charset="0"/>
              <a:cs typeface="Arial" pitchFamily="34" charset="0"/>
            </a:endParaRPr>
          </a:p>
        </p:txBody>
      </p:sp>
      <p:sp>
        <p:nvSpPr>
          <p:cNvPr id="30" name="TextBox 29"/>
          <p:cNvSpPr txBox="1"/>
          <p:nvPr/>
        </p:nvSpPr>
        <p:spPr>
          <a:xfrm>
            <a:off x="32583120" y="35428297"/>
            <a:ext cx="16642080" cy="2800767"/>
          </a:xfrm>
          <a:prstGeom prst="rect">
            <a:avLst/>
          </a:prstGeom>
          <a:noFill/>
        </p:spPr>
        <p:txBody>
          <a:bodyPr wrap="square" rtlCol="0">
            <a:spAutoFit/>
          </a:bodyPr>
          <a:lstStyle/>
          <a:p>
            <a:pPr marL="342900" indent="-342900">
              <a:buAutoNum type="arabicPeriod"/>
            </a:pPr>
            <a:r>
              <a:rPr lang="en-US" sz="1600" dirty="0" err="1" smtClean="0">
                <a:solidFill>
                  <a:sysClr val="windowText" lastClr="000000"/>
                </a:solidFill>
                <a:latin typeface="Arial" panose="020B0604020202020204" pitchFamily="34" charset="0"/>
                <a:cs typeface="Arial" panose="020B0604020202020204" pitchFamily="34" charset="0"/>
              </a:rPr>
              <a:t>Rosch</a:t>
            </a:r>
            <a:r>
              <a:rPr lang="en-US" sz="1600" dirty="0">
                <a:solidFill>
                  <a:sysClr val="windowText" lastClr="000000"/>
                </a:solidFill>
                <a:latin typeface="Arial" panose="020B0604020202020204" pitchFamily="34" charset="0"/>
                <a:cs typeface="Arial" panose="020B0604020202020204" pitchFamily="34" charset="0"/>
              </a:rPr>
              <a:t>, E.H., </a:t>
            </a:r>
            <a:r>
              <a:rPr lang="en-US" sz="1600" dirty="0" err="1">
                <a:solidFill>
                  <a:sysClr val="windowText" lastClr="000000"/>
                </a:solidFill>
                <a:latin typeface="Arial" panose="020B0604020202020204" pitchFamily="34" charset="0"/>
                <a:cs typeface="Arial" panose="020B0604020202020204" pitchFamily="34" charset="0"/>
              </a:rPr>
              <a:t>Mervis</a:t>
            </a:r>
            <a:r>
              <a:rPr lang="en-US" sz="1600" dirty="0">
                <a:solidFill>
                  <a:sysClr val="windowText" lastClr="000000"/>
                </a:solidFill>
                <a:latin typeface="Arial" panose="020B0604020202020204" pitchFamily="34" charset="0"/>
                <a:cs typeface="Arial" panose="020B0604020202020204" pitchFamily="34" charset="0"/>
              </a:rPr>
              <a:t>, C.B., Gray, W.D., Johnson, D.M., &amp; </a:t>
            </a:r>
            <a:r>
              <a:rPr lang="en-US" sz="1600" dirty="0" err="1">
                <a:solidFill>
                  <a:sysClr val="windowText" lastClr="000000"/>
                </a:solidFill>
                <a:latin typeface="Arial" panose="020B0604020202020204" pitchFamily="34" charset="0"/>
                <a:cs typeface="Arial" panose="020B0604020202020204" pitchFamily="34" charset="0"/>
              </a:rPr>
              <a:t>Boyes-Braem</a:t>
            </a:r>
            <a:r>
              <a:rPr lang="en-US" sz="1600" dirty="0">
                <a:solidFill>
                  <a:sysClr val="windowText" lastClr="000000"/>
                </a:solidFill>
                <a:latin typeface="Arial" panose="020B0604020202020204" pitchFamily="34" charset="0"/>
                <a:cs typeface="Arial" panose="020B0604020202020204" pitchFamily="34" charset="0"/>
              </a:rPr>
              <a:t>, P. (1976).  Basic objects in natural </a:t>
            </a:r>
            <a:r>
              <a:rPr lang="en-US" sz="1600" dirty="0" smtClean="0">
                <a:solidFill>
                  <a:sysClr val="windowText" lastClr="000000"/>
                </a:solidFill>
                <a:latin typeface="Arial" panose="020B0604020202020204" pitchFamily="34" charset="0"/>
                <a:cs typeface="Arial" panose="020B0604020202020204" pitchFamily="34" charset="0"/>
              </a:rPr>
              <a:t>categories</a:t>
            </a:r>
            <a:r>
              <a:rPr lang="en-US" sz="1600" dirty="0">
                <a:solidFill>
                  <a:sysClr val="windowText" lastClr="000000"/>
                </a:solidFill>
                <a:latin typeface="Arial" panose="020B0604020202020204" pitchFamily="34" charset="0"/>
                <a:cs typeface="Arial" panose="020B0604020202020204" pitchFamily="34" charset="0"/>
              </a:rPr>
              <a:t>.  </a:t>
            </a:r>
            <a:r>
              <a:rPr lang="en-US" sz="1600" i="1" dirty="0">
                <a:solidFill>
                  <a:sysClr val="windowText" lastClr="000000"/>
                </a:solidFill>
                <a:latin typeface="Arial" panose="020B0604020202020204" pitchFamily="34" charset="0"/>
                <a:cs typeface="Arial" panose="020B0604020202020204" pitchFamily="34" charset="0"/>
              </a:rPr>
              <a:t>Cognitive Psychology</a:t>
            </a:r>
            <a:r>
              <a:rPr lang="en-US" sz="1600" dirty="0">
                <a:solidFill>
                  <a:sysClr val="windowText" lastClr="000000"/>
                </a:solidFill>
                <a:latin typeface="Arial" panose="020B0604020202020204" pitchFamily="34" charset="0"/>
                <a:cs typeface="Arial" panose="020B0604020202020204" pitchFamily="34" charset="0"/>
              </a:rPr>
              <a:t>, 8, 382-439</a:t>
            </a:r>
            <a:r>
              <a:rPr lang="en-US" sz="1600" dirty="0" smtClean="0">
                <a:solidFill>
                  <a:sysClr val="windowText" lastClr="000000"/>
                </a:solidFill>
                <a:latin typeface="Arial" panose="020B0604020202020204" pitchFamily="34" charset="0"/>
                <a:cs typeface="Arial" panose="020B0604020202020204" pitchFamily="34" charset="0"/>
              </a:rPr>
              <a:t>.</a:t>
            </a:r>
          </a:p>
          <a:p>
            <a:pPr marL="342900" indent="-342900">
              <a:buAutoNum type="arabicPeriod"/>
            </a:pPr>
            <a:r>
              <a:rPr lang="en-US" sz="1600" dirty="0" err="1">
                <a:latin typeface="Arial" panose="020B0604020202020204" pitchFamily="34" charset="0"/>
                <a:cs typeface="Arial" panose="020B0604020202020204" pitchFamily="34" charset="0"/>
              </a:rPr>
              <a:t>Maxfield</a:t>
            </a:r>
            <a:r>
              <a:rPr lang="en-US" sz="1600" dirty="0">
                <a:latin typeface="Arial" panose="020B0604020202020204" pitchFamily="34" charset="0"/>
                <a:cs typeface="Arial" panose="020B0604020202020204" pitchFamily="34" charset="0"/>
              </a:rPr>
              <a:t>, J. T., &amp; </a:t>
            </a:r>
            <a:r>
              <a:rPr lang="en-US" sz="1600" dirty="0" err="1">
                <a:latin typeface="Arial" panose="020B0604020202020204" pitchFamily="34" charset="0"/>
                <a:cs typeface="Arial" panose="020B0604020202020204" pitchFamily="34" charset="0"/>
              </a:rPr>
              <a:t>Zelinsky</a:t>
            </a:r>
            <a:r>
              <a:rPr lang="en-US" sz="1600" dirty="0">
                <a:latin typeface="Arial" panose="020B0604020202020204" pitchFamily="34" charset="0"/>
                <a:cs typeface="Arial" panose="020B0604020202020204" pitchFamily="34" charset="0"/>
              </a:rPr>
              <a:t>, G. J. (2012). Searching through the hierarchy: How level of target categorization affects visual search. </a:t>
            </a:r>
            <a:r>
              <a:rPr lang="en-US" sz="1600" i="1" dirty="0">
                <a:latin typeface="Arial" panose="020B0604020202020204" pitchFamily="34" charset="0"/>
                <a:cs typeface="Arial" panose="020B0604020202020204" pitchFamily="34" charset="0"/>
              </a:rPr>
              <a:t>Visual Cognition, 20(10)</a:t>
            </a:r>
            <a:r>
              <a:rPr lang="en-US" sz="1600" dirty="0">
                <a:latin typeface="Arial" panose="020B0604020202020204" pitchFamily="34" charset="0"/>
                <a:cs typeface="Arial" panose="020B0604020202020204" pitchFamily="34" charset="0"/>
              </a:rPr>
              <a:t>, 1153-1163</a:t>
            </a:r>
            <a:r>
              <a:rPr lang="en-US" sz="1600" dirty="0" smtClean="0">
                <a:latin typeface="Arial" panose="020B0604020202020204" pitchFamily="34" charset="0"/>
                <a:cs typeface="Arial" panose="020B0604020202020204" pitchFamily="34" charset="0"/>
              </a:rPr>
              <a:t>.</a:t>
            </a:r>
          </a:p>
          <a:p>
            <a:pPr marL="342900" indent="-342900">
              <a:buAutoNum type="arabicPeriod"/>
            </a:pPr>
            <a:r>
              <a:rPr lang="en-US" sz="1600" dirty="0">
                <a:latin typeface="Arial" panose="020B0604020202020204" pitchFamily="34" charset="0"/>
                <a:cs typeface="Arial" panose="020B0604020202020204" pitchFamily="34" charset="0"/>
              </a:rPr>
              <a:t>Lowe, D. G. (1999). Object recognition from local scale-invariant features. </a:t>
            </a:r>
            <a:r>
              <a:rPr lang="en-US" sz="1600" dirty="0" err="1">
                <a:latin typeface="Arial" panose="020B0604020202020204" pitchFamily="34" charset="0"/>
                <a:cs typeface="Arial" panose="020B0604020202020204" pitchFamily="34" charset="0"/>
              </a:rPr>
              <a:t>In</a:t>
            </a:r>
            <a:r>
              <a:rPr lang="en-US" sz="1600" i="1" dirty="0" err="1">
                <a:latin typeface="Arial" panose="020B0604020202020204" pitchFamily="34" charset="0"/>
                <a:cs typeface="Arial" panose="020B0604020202020204" pitchFamily="34" charset="0"/>
              </a:rPr>
              <a:t>Computer</a:t>
            </a:r>
            <a:r>
              <a:rPr lang="en-US" sz="1600" i="1" dirty="0">
                <a:latin typeface="Arial" panose="020B0604020202020204" pitchFamily="34" charset="0"/>
                <a:cs typeface="Arial" panose="020B0604020202020204" pitchFamily="34" charset="0"/>
              </a:rPr>
              <a:t> vision, 1999. The proceedings of the seventh IEEE </a:t>
            </a:r>
            <a:endParaRPr lang="en-US" sz="1600" i="1" dirty="0" smtClean="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 </a:t>
            </a:r>
            <a:r>
              <a:rPr lang="en-US" sz="1600" i="1" dirty="0" smtClean="0">
                <a:latin typeface="Arial" panose="020B0604020202020204" pitchFamily="34" charset="0"/>
                <a:cs typeface="Arial" panose="020B0604020202020204" pitchFamily="34" charset="0"/>
              </a:rPr>
              <a:t>     international </a:t>
            </a:r>
            <a:r>
              <a:rPr lang="en-US" sz="1600" i="1" dirty="0">
                <a:latin typeface="Arial" panose="020B0604020202020204" pitchFamily="34" charset="0"/>
                <a:cs typeface="Arial" panose="020B0604020202020204" pitchFamily="34" charset="0"/>
              </a:rPr>
              <a:t>conference on</a:t>
            </a:r>
            <a:r>
              <a:rPr lang="en-US" sz="1600" dirty="0">
                <a:latin typeface="Arial" panose="020B0604020202020204" pitchFamily="34" charset="0"/>
                <a:cs typeface="Arial" panose="020B0604020202020204" pitchFamily="34" charset="0"/>
              </a:rPr>
              <a:t> (Vol. 2, pp. 1150-1157). </a:t>
            </a:r>
            <a:r>
              <a:rPr lang="en-US" sz="1600" dirty="0" err="1">
                <a:latin typeface="Arial" panose="020B0604020202020204" pitchFamily="34" charset="0"/>
                <a:cs typeface="Arial" panose="020B0604020202020204" pitchFamily="34" charset="0"/>
              </a:rPr>
              <a:t>Ieee</a:t>
            </a:r>
            <a:r>
              <a:rPr lang="en-US" sz="1600" dirty="0" smtClean="0">
                <a:latin typeface="Arial" panose="020B0604020202020204" pitchFamily="34" charset="0"/>
                <a:cs typeface="Arial" panose="020B0604020202020204" pitchFamily="34" charset="0"/>
              </a:rPr>
              <a:t>.</a:t>
            </a:r>
          </a:p>
          <a:p>
            <a:r>
              <a:rPr lang="en-US" sz="1600" dirty="0" smtClean="0">
                <a:latin typeface="Arial" panose="020B0604020202020204" pitchFamily="34" charset="0"/>
                <a:cs typeface="Arial" panose="020B0604020202020204" pitchFamily="34" charset="0"/>
              </a:rPr>
              <a:t>4. </a:t>
            </a:r>
            <a:r>
              <a:rPr lang="en-US" sz="1600" dirty="0">
                <a:latin typeface="Arial" panose="020B0604020202020204" pitchFamily="34" charset="0"/>
                <a:cs typeface="Arial" panose="020B0604020202020204" pitchFamily="34" charset="0"/>
              </a:rPr>
              <a:t>Deng, J., Dong, W., </a:t>
            </a:r>
            <a:r>
              <a:rPr lang="en-US" sz="1600" dirty="0" err="1">
                <a:latin typeface="Arial" panose="020B0604020202020204" pitchFamily="34" charset="0"/>
                <a:cs typeface="Arial" panose="020B0604020202020204" pitchFamily="34" charset="0"/>
              </a:rPr>
              <a:t>Socher</a:t>
            </a:r>
            <a:r>
              <a:rPr lang="en-US" sz="1600" dirty="0">
                <a:latin typeface="Arial" panose="020B0604020202020204" pitchFamily="34" charset="0"/>
                <a:cs typeface="Arial" panose="020B0604020202020204" pitchFamily="34" charset="0"/>
              </a:rPr>
              <a:t>, R., Li, L. J., Li, K., &amp; </a:t>
            </a:r>
            <a:r>
              <a:rPr lang="en-US" sz="1600" dirty="0" err="1">
                <a:latin typeface="Arial" panose="020B0604020202020204" pitchFamily="34" charset="0"/>
                <a:cs typeface="Arial" panose="020B0604020202020204" pitchFamily="34" charset="0"/>
              </a:rPr>
              <a:t>Fei-Fei</a:t>
            </a:r>
            <a:r>
              <a:rPr lang="en-US" sz="1600" dirty="0">
                <a:latin typeface="Arial" panose="020B0604020202020204" pitchFamily="34" charset="0"/>
                <a:cs typeface="Arial" panose="020B0604020202020204" pitchFamily="34" charset="0"/>
              </a:rPr>
              <a:t>, L. (2009, June). </a:t>
            </a:r>
            <a:r>
              <a:rPr lang="en-US" sz="1600" dirty="0" err="1">
                <a:latin typeface="Arial" panose="020B0604020202020204" pitchFamily="34" charset="0"/>
                <a:cs typeface="Arial" panose="020B0604020202020204" pitchFamily="34" charset="0"/>
              </a:rPr>
              <a:t>Imagenet</a:t>
            </a:r>
            <a:r>
              <a:rPr lang="en-US" sz="1600" dirty="0">
                <a:latin typeface="Arial" panose="020B0604020202020204" pitchFamily="34" charset="0"/>
                <a:cs typeface="Arial" panose="020B0604020202020204" pitchFamily="34" charset="0"/>
              </a:rPr>
              <a:t>: A large-scale hierarchical image database. In </a:t>
            </a:r>
            <a:r>
              <a:rPr lang="en-US" sz="1600" i="1" dirty="0">
                <a:latin typeface="Arial" panose="020B0604020202020204" pitchFamily="34" charset="0"/>
                <a:cs typeface="Arial" panose="020B0604020202020204" pitchFamily="34" charset="0"/>
              </a:rPr>
              <a:t>Computer Vision </a:t>
            </a:r>
            <a:endParaRPr lang="en-US" sz="1600" i="1" dirty="0" smtClean="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 </a:t>
            </a:r>
            <a:r>
              <a:rPr lang="en-US" sz="1600" i="1" dirty="0" smtClean="0">
                <a:latin typeface="Arial" panose="020B0604020202020204" pitchFamily="34" charset="0"/>
                <a:cs typeface="Arial" panose="020B0604020202020204" pitchFamily="34" charset="0"/>
              </a:rPr>
              <a:t>   and </a:t>
            </a:r>
            <a:r>
              <a:rPr lang="en-US" sz="1600" i="1" dirty="0">
                <a:latin typeface="Arial" panose="020B0604020202020204" pitchFamily="34" charset="0"/>
                <a:cs typeface="Arial" panose="020B0604020202020204" pitchFamily="34" charset="0"/>
              </a:rPr>
              <a:t>Pattern Recognition, 2009. CVPR 2009. IEEE Conference on</a:t>
            </a:r>
            <a:r>
              <a:rPr lang="en-US" sz="1600" dirty="0">
                <a:latin typeface="Arial" panose="020B0604020202020204" pitchFamily="34" charset="0"/>
                <a:cs typeface="Arial" panose="020B0604020202020204" pitchFamily="34" charset="0"/>
              </a:rPr>
              <a:t> (pp. 248-255). IEEE.</a:t>
            </a:r>
            <a:endParaRPr lang="en-US" sz="1600" dirty="0" smtClean="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5</a:t>
            </a:r>
            <a:r>
              <a:rPr lang="en-US" sz="1600" dirty="0" smtClean="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Fei-Fei</a:t>
            </a:r>
            <a:r>
              <a:rPr lang="en-US" sz="1600" dirty="0">
                <a:latin typeface="Arial" panose="020B0604020202020204" pitchFamily="34" charset="0"/>
                <a:cs typeface="Arial" panose="020B0604020202020204" pitchFamily="34" charset="0"/>
              </a:rPr>
              <a:t>, L., &amp; </a:t>
            </a:r>
            <a:r>
              <a:rPr lang="en-US" sz="1600" dirty="0" err="1">
                <a:latin typeface="Arial" panose="020B0604020202020204" pitchFamily="34" charset="0"/>
                <a:cs typeface="Arial" panose="020B0604020202020204" pitchFamily="34" charset="0"/>
              </a:rPr>
              <a:t>Perona</a:t>
            </a:r>
            <a:r>
              <a:rPr lang="en-US" sz="1600" dirty="0">
                <a:latin typeface="Arial" panose="020B0604020202020204" pitchFamily="34" charset="0"/>
                <a:cs typeface="Arial" panose="020B0604020202020204" pitchFamily="34" charset="0"/>
              </a:rPr>
              <a:t>, P. (2005, June). A </a:t>
            </a:r>
            <a:r>
              <a:rPr lang="en-US" sz="1600" dirty="0" err="1">
                <a:latin typeface="Arial" panose="020B0604020202020204" pitchFamily="34" charset="0"/>
                <a:cs typeface="Arial" panose="020B0604020202020204" pitchFamily="34" charset="0"/>
              </a:rPr>
              <a:t>bayesian</a:t>
            </a:r>
            <a:r>
              <a:rPr lang="en-US" sz="1600" dirty="0">
                <a:latin typeface="Arial" panose="020B0604020202020204" pitchFamily="34" charset="0"/>
                <a:cs typeface="Arial" panose="020B0604020202020204" pitchFamily="34" charset="0"/>
              </a:rPr>
              <a:t> hierarchical model for learning natural scene categories. In </a:t>
            </a:r>
            <a:r>
              <a:rPr lang="en-US" sz="1600" i="1" dirty="0">
                <a:latin typeface="Arial" panose="020B0604020202020204" pitchFamily="34" charset="0"/>
                <a:cs typeface="Arial" panose="020B0604020202020204" pitchFamily="34" charset="0"/>
              </a:rPr>
              <a:t>Computer Vision and Pattern </a:t>
            </a:r>
            <a:endParaRPr lang="en-US" sz="1600" i="1" dirty="0" smtClean="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 </a:t>
            </a:r>
            <a:r>
              <a:rPr lang="en-US" sz="1600" i="1" dirty="0" smtClean="0">
                <a:latin typeface="Arial" panose="020B0604020202020204" pitchFamily="34" charset="0"/>
                <a:cs typeface="Arial" panose="020B0604020202020204" pitchFamily="34" charset="0"/>
              </a:rPr>
              <a:t>   Recognition</a:t>
            </a:r>
            <a:r>
              <a:rPr lang="en-US" sz="1600" i="1" dirty="0">
                <a:latin typeface="Arial" panose="020B0604020202020204" pitchFamily="34" charset="0"/>
                <a:cs typeface="Arial" panose="020B0604020202020204" pitchFamily="34" charset="0"/>
              </a:rPr>
              <a:t>, 2005. CVPR 2005. IEEE Computer Society Conference on</a:t>
            </a:r>
            <a:r>
              <a:rPr lang="en-US" sz="1600" dirty="0">
                <a:latin typeface="Arial" panose="020B0604020202020204" pitchFamily="34" charset="0"/>
                <a:cs typeface="Arial" panose="020B0604020202020204" pitchFamily="34" charset="0"/>
              </a:rPr>
              <a:t> (Vol. 2, pp. 524-531). IEEE</a:t>
            </a:r>
            <a:r>
              <a:rPr lang="en-US" sz="1600" dirty="0" smtClean="0">
                <a:latin typeface="Arial" panose="020B0604020202020204" pitchFamily="34" charset="0"/>
                <a:cs typeface="Arial" panose="020B0604020202020204" pitchFamily="34" charset="0"/>
              </a:rPr>
              <a:t>.</a:t>
            </a:r>
          </a:p>
          <a:p>
            <a:endParaRPr lang="en-US" sz="1600" dirty="0" smtClean="0">
              <a:latin typeface="Arial" pitchFamily="34" charset="0"/>
              <a:cs typeface="Arial" pitchFamily="34" charset="0"/>
            </a:endParaRPr>
          </a:p>
          <a:p>
            <a:r>
              <a:rPr lang="en-US" sz="1600" dirty="0">
                <a:latin typeface="Arial" pitchFamily="34" charset="0"/>
                <a:cs typeface="Arial" pitchFamily="34" charset="0"/>
              </a:rPr>
              <a:t> </a:t>
            </a:r>
            <a:r>
              <a:rPr lang="en-US" sz="1600" dirty="0" smtClean="0">
                <a:latin typeface="Arial" pitchFamily="34" charset="0"/>
                <a:cs typeface="Arial" pitchFamily="34" charset="0"/>
              </a:rPr>
              <a:t>  This </a:t>
            </a:r>
            <a:r>
              <a:rPr lang="en-US" sz="1600" dirty="0">
                <a:latin typeface="Arial" pitchFamily="34" charset="0"/>
                <a:cs typeface="Arial" pitchFamily="34" charset="0"/>
              </a:rPr>
              <a:t>work was funded by NIMH R01-MH063748 awarded to G. </a:t>
            </a:r>
            <a:r>
              <a:rPr lang="en-US" sz="1600" dirty="0" err="1">
                <a:latin typeface="Arial" pitchFamily="34" charset="0"/>
                <a:cs typeface="Arial" pitchFamily="34" charset="0"/>
              </a:rPr>
              <a:t>Zelinsky</a:t>
            </a:r>
            <a:r>
              <a:rPr lang="en-US" sz="1600" dirty="0">
                <a:latin typeface="Arial" pitchFamily="34" charset="0"/>
                <a:cs typeface="Arial" pitchFamily="34" charset="0"/>
              </a:rPr>
              <a:t>.</a:t>
            </a:r>
          </a:p>
          <a:p>
            <a:endParaRPr lang="en-US" sz="1600" dirty="0"/>
          </a:p>
        </p:txBody>
      </p:sp>
      <p:grpSp>
        <p:nvGrpSpPr>
          <p:cNvPr id="45" name="Group 44"/>
          <p:cNvGrpSpPr/>
          <p:nvPr/>
        </p:nvGrpSpPr>
        <p:grpSpPr>
          <a:xfrm>
            <a:off x="828676" y="35183326"/>
            <a:ext cx="15772651" cy="3754874"/>
            <a:chOff x="828676" y="34878526"/>
            <a:chExt cx="15772651" cy="3754874"/>
          </a:xfrm>
        </p:grpSpPr>
        <p:sp>
          <p:nvSpPr>
            <p:cNvPr id="15" name="TextBox 14"/>
            <p:cNvSpPr txBox="1"/>
            <p:nvPr/>
          </p:nvSpPr>
          <p:spPr>
            <a:xfrm>
              <a:off x="828676" y="34878526"/>
              <a:ext cx="7823200" cy="3754874"/>
            </a:xfrm>
            <a:prstGeom prst="rect">
              <a:avLst/>
            </a:prstGeom>
            <a:noFill/>
          </p:spPr>
          <p:txBody>
            <a:bodyPr wrap="square" rtlCol="0">
              <a:spAutoFit/>
            </a:bodyPr>
            <a:lstStyle/>
            <a:p>
              <a:pPr marL="685800" indent="-685800">
                <a:buClr>
                  <a:srgbClr val="C00000"/>
                </a:buClr>
                <a:buFont typeface="Arial" pitchFamily="34" charset="0"/>
                <a:buChar char="›"/>
              </a:pPr>
              <a:r>
                <a:rPr lang="en-US" sz="3400" dirty="0" smtClean="0">
                  <a:latin typeface="Arial" pitchFamily="34" charset="0"/>
                  <a:cs typeface="Arial" pitchFamily="34" charset="0"/>
                </a:rPr>
                <a:t>12 Participants</a:t>
              </a:r>
              <a:r>
                <a:rPr lang="en-US" sz="3400" dirty="0">
                  <a:latin typeface="Arial" pitchFamily="34" charset="0"/>
                  <a:cs typeface="Arial" pitchFamily="34" charset="0"/>
                </a:rPr>
                <a:t> </a:t>
              </a:r>
              <a:r>
                <a:rPr lang="en-US" sz="3400" dirty="0" smtClean="0">
                  <a:latin typeface="Arial" pitchFamily="34" charset="0"/>
                  <a:cs typeface="Arial" pitchFamily="34" charset="0"/>
                </a:rPr>
                <a:t>performed a target present/absent (50/50) categorical search task.  Objects were ~2.5° and were presented in a 6-item array at 8° eccentricity.</a:t>
              </a:r>
            </a:p>
            <a:p>
              <a:pPr>
                <a:buClr>
                  <a:srgbClr val="C00000"/>
                </a:buClr>
              </a:pPr>
              <a:endParaRPr lang="en-US" sz="3400" dirty="0">
                <a:latin typeface="Arial" pitchFamily="34" charset="0"/>
                <a:cs typeface="Arial" pitchFamily="34" charset="0"/>
              </a:endParaRPr>
            </a:p>
            <a:p>
              <a:pPr>
                <a:buClr>
                  <a:srgbClr val="C00000"/>
                </a:buClr>
              </a:pPr>
              <a:endParaRPr lang="en-US" sz="3400" dirty="0">
                <a:latin typeface="Arial" pitchFamily="34" charset="0"/>
                <a:cs typeface="Arial" pitchFamily="34" charset="0"/>
              </a:endParaRPr>
            </a:p>
          </p:txBody>
        </p:sp>
        <p:sp>
          <p:nvSpPr>
            <p:cNvPr id="32" name="TextBox 31"/>
            <p:cNvSpPr txBox="1"/>
            <p:nvPr/>
          </p:nvSpPr>
          <p:spPr>
            <a:xfrm>
              <a:off x="8778127" y="34878526"/>
              <a:ext cx="7823200" cy="3231654"/>
            </a:xfrm>
            <a:prstGeom prst="rect">
              <a:avLst/>
            </a:prstGeom>
            <a:noFill/>
          </p:spPr>
          <p:txBody>
            <a:bodyPr wrap="square" rtlCol="0">
              <a:spAutoFit/>
            </a:bodyPr>
            <a:lstStyle/>
            <a:p>
              <a:pPr marL="571500" indent="-571500">
                <a:buClr>
                  <a:srgbClr val="C00000"/>
                </a:buClr>
                <a:buFont typeface="Arial" pitchFamily="34" charset="0"/>
                <a:buChar char="›"/>
              </a:pPr>
              <a:r>
                <a:rPr lang="en-US" sz="3400" dirty="0" smtClean="0">
                  <a:latin typeface="Arial" pitchFamily="34" charset="0"/>
                  <a:cs typeface="Arial" pitchFamily="34" charset="0"/>
                </a:rPr>
                <a:t>Eye tracking analyses were divided into two epochs:  Guidance (onset of search display until target is fixated) &amp; Verification (target fixation until button press).</a:t>
              </a:r>
              <a:endParaRPr lang="en-US" sz="3400" dirty="0">
                <a:latin typeface="Arial" pitchFamily="34" charset="0"/>
                <a:cs typeface="Arial" pitchFamily="34" charset="0"/>
              </a:endParaRPr>
            </a:p>
            <a:p>
              <a:r>
                <a:rPr lang="en-US" sz="3400" dirty="0">
                  <a:latin typeface="Arial" pitchFamily="34" charset="0"/>
                  <a:cs typeface="Arial" pitchFamily="34" charset="0"/>
                </a:rPr>
                <a:t>                  </a:t>
              </a:r>
              <a:endParaRPr lang="en-US" sz="3400" dirty="0" smtClean="0">
                <a:latin typeface="Arial" pitchFamily="34" charset="0"/>
                <a:cs typeface="Arial" pitchFamily="34" charset="0"/>
              </a:endParaRPr>
            </a:p>
          </p:txBody>
        </p:sp>
      </p:grpSp>
      <p:pic>
        <p:nvPicPr>
          <p:cNvPr id="42" name="Picture 41"/>
          <p:cNvPicPr/>
          <p:nvPr/>
        </p:nvPicPr>
        <p:blipFill>
          <a:blip r:embed="rId5">
            <a:extLst>
              <a:ext uri="{28A0092B-C50C-407E-A947-70E740481C1C}">
                <a14:useLocalDpi xmlns:a14="http://schemas.microsoft.com/office/drawing/2010/main" val="0"/>
              </a:ext>
            </a:extLst>
          </a:blip>
          <a:stretch>
            <a:fillRect/>
          </a:stretch>
        </p:blipFill>
        <p:spPr bwMode="auto">
          <a:xfrm>
            <a:off x="19434830" y="7620000"/>
            <a:ext cx="11218909" cy="7155943"/>
          </a:xfrm>
          <a:prstGeom prst="rect">
            <a:avLst/>
          </a:prstGeom>
          <a:noFill/>
          <a:ln>
            <a:noFill/>
          </a:ln>
        </p:spPr>
      </p:pic>
      <p:graphicFrame>
        <p:nvGraphicFramePr>
          <p:cNvPr id="67" name="Content Placeholder 3"/>
          <p:cNvGraphicFramePr>
            <a:graphicFrameLocks/>
          </p:cNvGraphicFramePr>
          <p:nvPr>
            <p:extLst>
              <p:ext uri="{D42A27DB-BD31-4B8C-83A1-F6EECF244321}">
                <p14:modId xmlns:p14="http://schemas.microsoft.com/office/powerpoint/2010/main" val="1733507454"/>
              </p:ext>
            </p:extLst>
          </p:nvPr>
        </p:nvGraphicFramePr>
        <p:xfrm>
          <a:off x="18388149" y="16971405"/>
          <a:ext cx="10972800" cy="5486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8" name="Content Placeholder 3"/>
          <p:cNvGraphicFramePr>
            <a:graphicFrameLocks/>
          </p:cNvGraphicFramePr>
          <p:nvPr>
            <p:extLst>
              <p:ext uri="{D42A27DB-BD31-4B8C-83A1-F6EECF244321}">
                <p14:modId xmlns:p14="http://schemas.microsoft.com/office/powerpoint/2010/main" val="3838717968"/>
              </p:ext>
            </p:extLst>
          </p:nvPr>
        </p:nvGraphicFramePr>
        <p:xfrm>
          <a:off x="19129686" y="22508716"/>
          <a:ext cx="10972800" cy="54864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69" name="Content Placeholder 3"/>
          <p:cNvGraphicFramePr>
            <a:graphicFrameLocks/>
          </p:cNvGraphicFramePr>
          <p:nvPr>
            <p:extLst>
              <p:ext uri="{D42A27DB-BD31-4B8C-83A1-F6EECF244321}">
                <p14:modId xmlns:p14="http://schemas.microsoft.com/office/powerpoint/2010/main" val="131459538"/>
              </p:ext>
            </p:extLst>
          </p:nvPr>
        </p:nvGraphicFramePr>
        <p:xfrm>
          <a:off x="18253175" y="28046026"/>
          <a:ext cx="11132279" cy="5486400"/>
        </p:xfrm>
        <a:graphic>
          <a:graphicData uri="http://schemas.openxmlformats.org/drawingml/2006/chart">
            <c:chart xmlns:c="http://schemas.openxmlformats.org/drawingml/2006/chart" xmlns:r="http://schemas.openxmlformats.org/officeDocument/2006/relationships" r:id="rId8"/>
          </a:graphicData>
        </a:graphic>
      </p:graphicFrame>
      <p:pic>
        <p:nvPicPr>
          <p:cNvPr id="58" name="Picture 5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339020" y="9010650"/>
            <a:ext cx="4892736" cy="1645920"/>
          </a:xfrm>
          <a:prstGeom prst="rect">
            <a:avLst/>
          </a:prstGeom>
        </p:spPr>
      </p:pic>
      <p:pic>
        <p:nvPicPr>
          <p:cNvPr id="59" name="Picture 5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187620" y="8839200"/>
            <a:ext cx="4769361" cy="4168877"/>
          </a:xfrm>
          <a:prstGeom prst="rect">
            <a:avLst/>
          </a:prstGeom>
        </p:spPr>
      </p:pic>
      <p:pic>
        <p:nvPicPr>
          <p:cNvPr id="60" name="Picture 59"/>
          <p:cNvPicPr>
            <a:picLocks/>
          </p:cNvPicPr>
          <p:nvPr/>
        </p:nvPicPr>
        <p:blipFill>
          <a:blip r:embed="rId11">
            <a:extLst>
              <a:ext uri="{28A0092B-C50C-407E-A947-70E740481C1C}">
                <a14:useLocalDpi xmlns:a14="http://schemas.microsoft.com/office/drawing/2010/main" val="0"/>
              </a:ext>
            </a:extLst>
          </a:blip>
          <a:stretch>
            <a:fillRect/>
          </a:stretch>
        </p:blipFill>
        <p:spPr>
          <a:xfrm>
            <a:off x="41358820" y="13680198"/>
            <a:ext cx="6653050" cy="2702802"/>
          </a:xfrm>
          <a:prstGeom prst="rect">
            <a:avLst/>
          </a:prstGeom>
        </p:spPr>
      </p:pic>
      <p:sp>
        <p:nvSpPr>
          <p:cNvPr id="63" name="Rounded Rectangle 62"/>
          <p:cNvSpPr/>
          <p:nvPr/>
        </p:nvSpPr>
        <p:spPr>
          <a:xfrm>
            <a:off x="2185388" y="29173207"/>
            <a:ext cx="12219476" cy="2194560"/>
          </a:xfrm>
          <a:prstGeom prst="roundRect">
            <a:avLst/>
          </a:prstGeom>
          <a:solidFill>
            <a:srgbClr val="03364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2727328" y="29264647"/>
            <a:ext cx="11210086" cy="2011680"/>
            <a:chOff x="2360183" y="28409855"/>
            <a:chExt cx="11210086" cy="2011680"/>
          </a:xfrm>
        </p:grpSpPr>
        <p:pic>
          <p:nvPicPr>
            <p:cNvPr id="37" name="Picture 3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60183" y="28729895"/>
              <a:ext cx="1969477" cy="1371600"/>
            </a:xfrm>
            <a:prstGeom prst="rect">
              <a:avLst/>
            </a:prstGeom>
          </p:spPr>
        </p:pic>
        <p:pic>
          <p:nvPicPr>
            <p:cNvPr id="20" name="Picture 1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77189" y="28729895"/>
              <a:ext cx="2631098" cy="1371600"/>
            </a:xfrm>
            <a:prstGeom prst="rect">
              <a:avLst/>
            </a:prstGeom>
          </p:spPr>
        </p:pic>
        <p:pic>
          <p:nvPicPr>
            <p:cNvPr id="22" name="Picture 2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455816" y="28775615"/>
              <a:ext cx="2803890" cy="1280160"/>
            </a:xfrm>
            <a:prstGeom prst="rect">
              <a:avLst/>
            </a:prstGeom>
          </p:spPr>
        </p:pic>
        <p:pic>
          <p:nvPicPr>
            <p:cNvPr id="27" name="Picture 2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2007236" y="28409855"/>
              <a:ext cx="1563033" cy="2011680"/>
            </a:xfrm>
            <a:prstGeom prst="rect">
              <a:avLst/>
            </a:prstGeom>
          </p:spPr>
        </p:pic>
      </p:grpSp>
      <p:sp>
        <p:nvSpPr>
          <p:cNvPr id="64" name="TextBox 63"/>
          <p:cNvSpPr txBox="1"/>
          <p:nvPr/>
        </p:nvSpPr>
        <p:spPr>
          <a:xfrm>
            <a:off x="6138911" y="28683607"/>
            <a:ext cx="5214889" cy="477054"/>
          </a:xfrm>
          <a:prstGeom prst="rect">
            <a:avLst/>
          </a:prstGeom>
          <a:noFill/>
        </p:spPr>
        <p:txBody>
          <a:bodyPr wrap="none" rtlCol="0">
            <a:spAutoFit/>
          </a:bodyPr>
          <a:lstStyle/>
          <a:p>
            <a:r>
              <a:rPr lang="en-US" sz="2500" dirty="0" smtClean="0">
                <a:solidFill>
                  <a:srgbClr val="031634"/>
                </a:solidFill>
                <a:latin typeface="Tahoma" panose="020B0604030504040204" pitchFamily="34" charset="0"/>
                <a:ea typeface="Tahoma" panose="020B0604030504040204" pitchFamily="34" charset="0"/>
                <a:cs typeface="Tahoma" panose="020B0604030504040204" pitchFamily="34" charset="0"/>
              </a:rPr>
              <a:t>BASIC (Planes, Cars, Trucks, Boats)</a:t>
            </a:r>
          </a:p>
        </p:txBody>
      </p:sp>
      <p:sp>
        <p:nvSpPr>
          <p:cNvPr id="66" name="Rounded Rectangle 65"/>
          <p:cNvSpPr/>
          <p:nvPr/>
        </p:nvSpPr>
        <p:spPr>
          <a:xfrm>
            <a:off x="4343399" y="32351018"/>
            <a:ext cx="8116993" cy="2194560"/>
          </a:xfrm>
          <a:prstGeom prst="roundRect">
            <a:avLst/>
          </a:prstGeom>
          <a:solidFill>
            <a:srgbClr val="00546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96805" y="32762498"/>
            <a:ext cx="1969477" cy="1371600"/>
          </a:xfrm>
          <a:prstGeom prst="rect">
            <a:avLst/>
          </a:prstGeom>
        </p:spPr>
      </p:pic>
      <p:pic>
        <p:nvPicPr>
          <p:cNvPr id="5" name="Picture 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257593" y="32899658"/>
            <a:ext cx="2043953" cy="1097280"/>
          </a:xfrm>
          <a:prstGeom prst="rect">
            <a:avLst/>
          </a:prstGeom>
        </p:spPr>
      </p:pic>
      <p:pic>
        <p:nvPicPr>
          <p:cNvPr id="18" name="Picture 17"/>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892858" y="32716778"/>
            <a:ext cx="2222576" cy="1463040"/>
          </a:xfrm>
          <a:prstGeom prst="rect">
            <a:avLst/>
          </a:prstGeom>
        </p:spPr>
      </p:pic>
      <p:sp>
        <p:nvSpPr>
          <p:cNvPr id="65" name="TextBox 64"/>
          <p:cNvSpPr txBox="1"/>
          <p:nvPr/>
        </p:nvSpPr>
        <p:spPr>
          <a:xfrm>
            <a:off x="6668007" y="31906596"/>
            <a:ext cx="4228593" cy="477054"/>
          </a:xfrm>
          <a:prstGeom prst="rect">
            <a:avLst/>
          </a:prstGeom>
          <a:noFill/>
        </p:spPr>
        <p:txBody>
          <a:bodyPr wrap="none" rtlCol="0">
            <a:spAutoFit/>
          </a:bodyPr>
          <a:lstStyle/>
          <a:p>
            <a:r>
              <a:rPr lang="en-US" sz="2500" dirty="0" smtClean="0">
                <a:solidFill>
                  <a:srgbClr val="031634"/>
                </a:solidFill>
                <a:latin typeface="Tahoma" panose="020B0604030504040204" pitchFamily="34" charset="0"/>
                <a:ea typeface="Tahoma" panose="020B0604030504040204" pitchFamily="34" charset="0"/>
                <a:cs typeface="Tahoma" panose="020B0604030504040204" pitchFamily="34" charset="0"/>
              </a:rPr>
              <a:t>SUBORDINATE (Fighter jets)</a:t>
            </a:r>
          </a:p>
        </p:txBody>
      </p:sp>
      <p:grpSp>
        <p:nvGrpSpPr>
          <p:cNvPr id="38" name="Group 37"/>
          <p:cNvGrpSpPr/>
          <p:nvPr/>
        </p:nvGrpSpPr>
        <p:grpSpPr>
          <a:xfrm>
            <a:off x="367145" y="25477778"/>
            <a:ext cx="16687800" cy="2667000"/>
            <a:chOff x="367145" y="25755600"/>
            <a:chExt cx="16687800" cy="2667000"/>
          </a:xfrm>
        </p:grpSpPr>
        <p:sp>
          <p:nvSpPr>
            <p:cNvPr id="56" name="Rounded Rectangle 55"/>
            <p:cNvSpPr/>
            <p:nvPr/>
          </p:nvSpPr>
          <p:spPr>
            <a:xfrm>
              <a:off x="367145" y="26228040"/>
              <a:ext cx="16687800" cy="2194560"/>
            </a:xfrm>
            <a:prstGeom prst="roundRect">
              <a:avLst/>
            </a:prstGeom>
            <a:solidFill>
              <a:srgbClr val="031634">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4343400" y="25755600"/>
              <a:ext cx="8369664" cy="477054"/>
            </a:xfrm>
            <a:prstGeom prst="rect">
              <a:avLst/>
            </a:prstGeom>
            <a:noFill/>
          </p:spPr>
          <p:txBody>
            <a:bodyPr wrap="none" rtlCol="0">
              <a:spAutoFit/>
            </a:bodyPr>
            <a:lstStyle/>
            <a:p>
              <a:r>
                <a:rPr lang="en-US" sz="2500" dirty="0" smtClean="0">
                  <a:solidFill>
                    <a:srgbClr val="031634"/>
                  </a:solidFill>
                  <a:latin typeface="Tahoma" panose="020B0604030504040204" pitchFamily="34" charset="0"/>
                  <a:ea typeface="Tahoma" panose="020B0604030504040204" pitchFamily="34" charset="0"/>
                  <a:cs typeface="Tahoma" panose="020B0604030504040204" pitchFamily="34" charset="0"/>
                </a:rPr>
                <a:t>SUPERORDINATE (Vehicles, Furniture, Desserts, Clothing)</a:t>
              </a:r>
            </a:p>
          </p:txBody>
        </p:sp>
        <p:grpSp>
          <p:nvGrpSpPr>
            <p:cNvPr id="36" name="Group 35"/>
            <p:cNvGrpSpPr/>
            <p:nvPr/>
          </p:nvGrpSpPr>
          <p:grpSpPr>
            <a:xfrm>
              <a:off x="456619" y="26365200"/>
              <a:ext cx="16469993" cy="1828800"/>
              <a:chOff x="456619" y="26289000"/>
              <a:chExt cx="16469993" cy="1828800"/>
            </a:xfrm>
          </p:grpSpPr>
          <p:grpSp>
            <p:nvGrpSpPr>
              <p:cNvPr id="50" name="Group 49"/>
              <p:cNvGrpSpPr/>
              <p:nvPr/>
            </p:nvGrpSpPr>
            <p:grpSpPr>
              <a:xfrm>
                <a:off x="456619" y="26289000"/>
                <a:ext cx="16469993" cy="1828800"/>
                <a:chOff x="89474" y="25710972"/>
                <a:chExt cx="16469993" cy="1828800"/>
              </a:xfrm>
            </p:grpSpPr>
            <p:pic>
              <p:nvPicPr>
                <p:cNvPr id="31" name="Picture 3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5591547" y="25710972"/>
                  <a:ext cx="967920" cy="1828800"/>
                </a:xfrm>
                <a:prstGeom prst="rect">
                  <a:avLst/>
                </a:prstGeom>
              </p:spPr>
            </p:pic>
            <p:pic>
              <p:nvPicPr>
                <p:cNvPr id="35" name="Picture 34"/>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1813489" y="25848132"/>
                  <a:ext cx="1793285" cy="1554480"/>
                </a:xfrm>
                <a:prstGeom prst="rect">
                  <a:avLst/>
                </a:prstGeom>
              </p:spPr>
            </p:pic>
            <p:pic>
              <p:nvPicPr>
                <p:cNvPr id="43" name="Picture 42"/>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517567" y="25756692"/>
                  <a:ext cx="1790742" cy="1737360"/>
                </a:xfrm>
                <a:prstGeom prst="rect">
                  <a:avLst/>
                </a:prstGeom>
              </p:spPr>
            </p:pic>
            <p:pic>
              <p:nvPicPr>
                <p:cNvPr id="44" name="Picture 43"/>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302093" y="25802412"/>
                  <a:ext cx="1909452" cy="1645920"/>
                </a:xfrm>
                <a:prstGeom prst="rect">
                  <a:avLst/>
                </a:prstGeom>
              </p:spPr>
            </p:pic>
            <p:pic>
              <p:nvPicPr>
                <p:cNvPr id="47" name="Picture 4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614331" y="25985292"/>
                  <a:ext cx="1893136" cy="1280160"/>
                </a:xfrm>
                <a:prstGeom prst="rect">
                  <a:avLst/>
                </a:prstGeom>
              </p:spPr>
            </p:pic>
            <p:pic>
              <p:nvPicPr>
                <p:cNvPr id="53" name="Picture 5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9474" y="25939572"/>
                  <a:ext cx="1969477" cy="1371600"/>
                </a:xfrm>
                <a:prstGeom prst="rect">
                  <a:avLst/>
                </a:prstGeom>
              </p:spPr>
            </p:pic>
            <p:pic>
              <p:nvPicPr>
                <p:cNvPr id="54" name="Picture 5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364973" y="25939572"/>
                  <a:ext cx="2631098" cy="1371600"/>
                </a:xfrm>
                <a:prstGeom prst="rect">
                  <a:avLst/>
                </a:prstGeom>
              </p:spPr>
            </p:pic>
          </p:grpSp>
          <p:pic>
            <p:nvPicPr>
              <p:cNvPr id="21" name="Picture 2" descr="C:\Users\BECKY\Desktop\blue tshirt copy.JP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14301005" y="26395680"/>
                <a:ext cx="1319995" cy="1645920"/>
              </a:xfrm>
              <a:prstGeom prst="rect">
                <a:avLst/>
              </a:prstGeom>
              <a:noFill/>
              <a:extLst>
                <a:ext uri="{909E8E84-426E-40DD-AFC4-6F175D3DCCD1}">
                  <a14:hiddenFill xmlns:a14="http://schemas.microsoft.com/office/drawing/2010/main">
                    <a:solidFill>
                      <a:srgbClr val="FFFFFF"/>
                    </a:solidFill>
                  </a14:hiddenFill>
                </a:ext>
              </a:extLst>
            </p:spPr>
          </p:pic>
        </p:grpSp>
      </p:grpSp>
      <p:graphicFrame>
        <p:nvGraphicFramePr>
          <p:cNvPr id="62" name="Chart 61"/>
          <p:cNvGraphicFramePr>
            <a:graphicFrameLocks/>
          </p:cNvGraphicFramePr>
          <p:nvPr>
            <p:extLst>
              <p:ext uri="{D42A27DB-BD31-4B8C-83A1-F6EECF244321}">
                <p14:modId xmlns:p14="http://schemas.microsoft.com/office/powerpoint/2010/main" val="3070225727"/>
              </p:ext>
            </p:extLst>
          </p:nvPr>
        </p:nvGraphicFramePr>
        <p:xfrm>
          <a:off x="34241364" y="18015466"/>
          <a:ext cx="13436183" cy="3698753"/>
        </p:xfrm>
        <a:graphic>
          <a:graphicData uri="http://schemas.openxmlformats.org/drawingml/2006/chart">
            <c:chart xmlns:c="http://schemas.openxmlformats.org/drawingml/2006/chart" xmlns:r="http://schemas.openxmlformats.org/officeDocument/2006/relationships" r:id="rId24"/>
          </a:graphicData>
        </a:graphic>
      </p:graphicFrame>
      <p:grpSp>
        <p:nvGrpSpPr>
          <p:cNvPr id="40" name="Group 39"/>
          <p:cNvGrpSpPr/>
          <p:nvPr/>
        </p:nvGrpSpPr>
        <p:grpSpPr>
          <a:xfrm>
            <a:off x="786245" y="22436398"/>
            <a:ext cx="15635866" cy="2708434"/>
            <a:chOff x="786245" y="22285166"/>
            <a:chExt cx="15635866" cy="2708434"/>
          </a:xfrm>
        </p:grpSpPr>
        <p:sp>
          <p:nvSpPr>
            <p:cNvPr id="16" name="TextBox 15"/>
            <p:cNvSpPr txBox="1"/>
            <p:nvPr/>
          </p:nvSpPr>
          <p:spPr>
            <a:xfrm>
              <a:off x="786245" y="22285166"/>
              <a:ext cx="9881755" cy="2708434"/>
            </a:xfrm>
            <a:prstGeom prst="rect">
              <a:avLst/>
            </a:prstGeom>
            <a:noFill/>
          </p:spPr>
          <p:txBody>
            <a:bodyPr wrap="square" rtlCol="0">
              <a:spAutoFit/>
            </a:bodyPr>
            <a:lstStyle/>
            <a:p>
              <a:pPr>
                <a:buClr>
                  <a:srgbClr val="C00000"/>
                </a:buClr>
              </a:pPr>
              <a:r>
                <a:rPr lang="en-US" sz="3400" b="1" dirty="0" smtClean="0">
                  <a:latin typeface="Arial" pitchFamily="34" charset="0"/>
                  <a:cs typeface="Arial" pitchFamily="34" charset="0"/>
                </a:rPr>
                <a:t>Representative Stimuli </a:t>
              </a:r>
              <a:r>
                <a:rPr lang="en-US" sz="3400" dirty="0" smtClean="0">
                  <a:latin typeface="Arial" pitchFamily="34" charset="0"/>
                  <a:cs typeface="Arial" pitchFamily="34" charset="0"/>
                </a:rPr>
                <a:t>(n = 144)</a:t>
              </a:r>
              <a:endParaRPr lang="en-US" sz="3400" b="1" dirty="0" smtClean="0">
                <a:latin typeface="Arial" pitchFamily="34" charset="0"/>
                <a:cs typeface="Arial" pitchFamily="34" charset="0"/>
              </a:endParaRPr>
            </a:p>
            <a:p>
              <a:pPr marL="685800" indent="-685800">
                <a:buClr>
                  <a:srgbClr val="C00000"/>
                </a:buClr>
                <a:buFont typeface="Arial" pitchFamily="34" charset="0"/>
                <a:buChar char="›"/>
              </a:pPr>
              <a:r>
                <a:rPr lang="en-US" sz="3400" dirty="0" smtClean="0">
                  <a:latin typeface="Arial" pitchFamily="34" charset="0"/>
                  <a:cs typeface="Arial" pitchFamily="34" charset="0"/>
                </a:rPr>
                <a:t>48 subordinate level categories with 3 exemplars each (counterbalanced over subjects) were used to construct 16 basic level categories and 4 superordinate categories.</a:t>
              </a:r>
              <a:endParaRPr lang="en-US" sz="3400" dirty="0">
                <a:latin typeface="Arial" pitchFamily="34" charset="0"/>
                <a:cs typeface="Arial" pitchFamily="34" charset="0"/>
              </a:endParaRPr>
            </a:p>
          </p:txBody>
        </p:sp>
        <p:grpSp>
          <p:nvGrpSpPr>
            <p:cNvPr id="33" name="Group 32"/>
            <p:cNvGrpSpPr/>
            <p:nvPr/>
          </p:nvGrpSpPr>
          <p:grpSpPr>
            <a:xfrm>
              <a:off x="12348008" y="22737793"/>
              <a:ext cx="4074103" cy="1803180"/>
              <a:chOff x="12348008" y="22747280"/>
              <a:chExt cx="4074103" cy="1803180"/>
            </a:xfrm>
          </p:grpSpPr>
          <p:grpSp>
            <p:nvGrpSpPr>
              <p:cNvPr id="41" name="Group 40"/>
              <p:cNvGrpSpPr/>
              <p:nvPr/>
            </p:nvGrpSpPr>
            <p:grpSpPr>
              <a:xfrm>
                <a:off x="12460392" y="23467760"/>
                <a:ext cx="3861839" cy="396900"/>
                <a:chOff x="13077276" y="22303480"/>
                <a:chExt cx="3861839" cy="396900"/>
              </a:xfrm>
            </p:grpSpPr>
            <p:sp>
              <p:nvSpPr>
                <p:cNvPr id="71" name="Rectangle 70"/>
                <p:cNvSpPr/>
                <p:nvPr/>
              </p:nvSpPr>
              <p:spPr>
                <a:xfrm>
                  <a:off x="13077276" y="22321220"/>
                  <a:ext cx="685800" cy="37916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15194636" y="22303480"/>
                  <a:ext cx="685800" cy="37916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16253315" y="22303480"/>
                  <a:ext cx="685800" cy="37916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14135956" y="22303480"/>
                  <a:ext cx="685800" cy="37916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p:cNvSpPr/>
              <p:nvPr/>
            </p:nvSpPr>
            <p:spPr>
              <a:xfrm>
                <a:off x="13648968" y="22747280"/>
                <a:ext cx="1511792" cy="37916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pitchFamily="34" charset="0"/>
                    <a:cs typeface="Arial" pitchFamily="34" charset="0"/>
                  </a:rPr>
                  <a:t>Vehicle</a:t>
                </a:r>
                <a:endParaRPr lang="en-US" sz="2000" dirty="0">
                  <a:solidFill>
                    <a:schemeClr val="tx1"/>
                  </a:solidFill>
                  <a:latin typeface="Arial" pitchFamily="34" charset="0"/>
                  <a:cs typeface="Arial" pitchFamily="34" charset="0"/>
                </a:endParaRPr>
              </a:p>
            </p:txBody>
          </p:sp>
          <p:sp>
            <p:nvSpPr>
              <p:cNvPr id="79" name="Rectangle 78"/>
              <p:cNvSpPr/>
              <p:nvPr/>
            </p:nvSpPr>
            <p:spPr>
              <a:xfrm>
                <a:off x="13026652" y="24169460"/>
                <a:ext cx="224767" cy="37916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12690908" y="24169460"/>
                <a:ext cx="224767" cy="37916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14092488" y="24169460"/>
                <a:ext cx="224767" cy="37916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13406688" y="24169460"/>
                <a:ext cx="224767" cy="37916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13749588" y="24169460"/>
                <a:ext cx="224767" cy="37916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12348008" y="24169460"/>
                <a:ext cx="224767" cy="37916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14465368" y="24169460"/>
                <a:ext cx="224767" cy="37916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14808268" y="24169460"/>
                <a:ext cx="224767" cy="37916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15866947" y="24171300"/>
                <a:ext cx="224767" cy="37916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15117041" y="24169460"/>
                <a:ext cx="224767" cy="37916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15524047" y="24171300"/>
                <a:ext cx="224767" cy="37916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16197344" y="24169460"/>
                <a:ext cx="224767" cy="37916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a:stCxn id="77" idx="2"/>
              </p:cNvCxnSpPr>
              <p:nvPr/>
            </p:nvCxnSpPr>
            <p:spPr>
              <a:xfrm flipH="1">
                <a:off x="12803292" y="23126440"/>
                <a:ext cx="1601572" cy="3590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77" idx="2"/>
              </p:cNvCxnSpPr>
              <p:nvPr/>
            </p:nvCxnSpPr>
            <p:spPr>
              <a:xfrm flipH="1">
                <a:off x="13861972" y="23126440"/>
                <a:ext cx="542892" cy="3413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77" idx="2"/>
              </p:cNvCxnSpPr>
              <p:nvPr/>
            </p:nvCxnSpPr>
            <p:spPr>
              <a:xfrm>
                <a:off x="14404864" y="23126440"/>
                <a:ext cx="515788" cy="3413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77" idx="2"/>
              </p:cNvCxnSpPr>
              <p:nvPr/>
            </p:nvCxnSpPr>
            <p:spPr>
              <a:xfrm>
                <a:off x="14404864" y="23126440"/>
                <a:ext cx="1574467" cy="3413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endCxn id="95" idx="0"/>
              </p:cNvCxnSpPr>
              <p:nvPr/>
            </p:nvCxnSpPr>
            <p:spPr>
              <a:xfrm flipH="1">
                <a:off x="12460392" y="23864660"/>
                <a:ext cx="342900"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endCxn id="91" idx="0"/>
              </p:cNvCxnSpPr>
              <p:nvPr/>
            </p:nvCxnSpPr>
            <p:spPr>
              <a:xfrm>
                <a:off x="12803292" y="23864660"/>
                <a:ext cx="0"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endCxn id="79" idx="0"/>
              </p:cNvCxnSpPr>
              <p:nvPr/>
            </p:nvCxnSpPr>
            <p:spPr>
              <a:xfrm>
                <a:off x="12803292" y="23864660"/>
                <a:ext cx="335744"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endCxn id="93" idx="0"/>
              </p:cNvCxnSpPr>
              <p:nvPr/>
            </p:nvCxnSpPr>
            <p:spPr>
              <a:xfrm flipH="1">
                <a:off x="13519072" y="23846920"/>
                <a:ext cx="342900" cy="3225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endCxn id="94" idx="0"/>
              </p:cNvCxnSpPr>
              <p:nvPr/>
            </p:nvCxnSpPr>
            <p:spPr>
              <a:xfrm>
                <a:off x="13861971" y="23864660"/>
                <a:ext cx="1"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92" idx="0"/>
              </p:cNvCxnSpPr>
              <p:nvPr/>
            </p:nvCxnSpPr>
            <p:spPr>
              <a:xfrm>
                <a:off x="13861971" y="23864660"/>
                <a:ext cx="342901"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endCxn id="96" idx="0"/>
              </p:cNvCxnSpPr>
              <p:nvPr/>
            </p:nvCxnSpPr>
            <p:spPr>
              <a:xfrm flipH="1">
                <a:off x="14577752" y="23846920"/>
                <a:ext cx="342900" cy="3225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endCxn id="97" idx="0"/>
              </p:cNvCxnSpPr>
              <p:nvPr/>
            </p:nvCxnSpPr>
            <p:spPr>
              <a:xfrm>
                <a:off x="14920652" y="23846920"/>
                <a:ext cx="0" cy="3225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endCxn id="99" idx="0"/>
              </p:cNvCxnSpPr>
              <p:nvPr/>
            </p:nvCxnSpPr>
            <p:spPr>
              <a:xfrm>
                <a:off x="14920652" y="23846920"/>
                <a:ext cx="308773" cy="3225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endCxn id="100" idx="0"/>
              </p:cNvCxnSpPr>
              <p:nvPr/>
            </p:nvCxnSpPr>
            <p:spPr>
              <a:xfrm flipH="1">
                <a:off x="15636431" y="23846920"/>
                <a:ext cx="342900" cy="3243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endCxn id="98" idx="0"/>
              </p:cNvCxnSpPr>
              <p:nvPr/>
            </p:nvCxnSpPr>
            <p:spPr>
              <a:xfrm>
                <a:off x="15979331" y="23846920"/>
                <a:ext cx="0" cy="3243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4" name="Straight Connector 1023"/>
              <p:cNvCxnSpPr>
                <a:endCxn id="101" idx="0"/>
              </p:cNvCxnSpPr>
              <p:nvPr/>
            </p:nvCxnSpPr>
            <p:spPr>
              <a:xfrm>
                <a:off x="15979331" y="23846920"/>
                <a:ext cx="330397" cy="3225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pic>
        <p:nvPicPr>
          <p:cNvPr id="103" name="Picture 2" descr="http://www5.pbrc.hawaii.edu/logos/nimh_logo_transparent.pn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46850980" y="37060763"/>
            <a:ext cx="1137240" cy="8312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5248871" y="34144803"/>
            <a:ext cx="10369762" cy="830997"/>
          </a:xfrm>
          <a:prstGeom prst="rect">
            <a:avLst/>
          </a:prstGeom>
          <a:noFill/>
        </p:spPr>
        <p:txBody>
          <a:bodyPr wrap="none" rtlCol="0">
            <a:spAutoFit/>
          </a:bodyPr>
          <a:lstStyle/>
          <a:p>
            <a:r>
              <a:rPr lang="en-US" sz="4800" b="1" dirty="0" smtClean="0">
                <a:latin typeface="Arial" panose="020B0604020202020204" pitchFamily="34" charset="0"/>
                <a:cs typeface="Arial" panose="020B0604020202020204" pitchFamily="34" charset="0"/>
              </a:rPr>
              <a:t>References and Acknowledgments</a:t>
            </a:r>
            <a:endParaRPr lang="en-US"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96741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4354</TotalTime>
  <Words>735</Words>
  <Application>Microsoft Office PowerPoint</Application>
  <PresentationFormat>Custom</PresentationFormat>
  <Paragraphs>112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Gulim</vt:lpstr>
      <vt:lpstr>Gulim</vt:lpstr>
      <vt:lpstr>Arial</vt:lpstr>
      <vt:lpstr>Calibri</vt:lpstr>
      <vt:lpstr>Tahoma</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dc:creator>
  <cp:lastModifiedBy>JUSTIN</cp:lastModifiedBy>
  <cp:revision>124</cp:revision>
  <dcterms:created xsi:type="dcterms:W3CDTF">2013-05-05T05:57:15Z</dcterms:created>
  <dcterms:modified xsi:type="dcterms:W3CDTF">2014-05-13T19:44:17Z</dcterms:modified>
</cp:coreProperties>
</file>