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9377600" cy="38404800"/>
  <p:notesSz cx="6858000" cy="9144000"/>
  <p:defaultTextStyle>
    <a:defPPr>
      <a:defRPr lang="en-US"/>
    </a:defPPr>
    <a:lvl1pPr marL="0" algn="l" defTabSz="5015372" rtl="0" eaLnBrk="1" latinLnBrk="0" hangingPunct="1">
      <a:defRPr sz="9940" kern="1200">
        <a:solidFill>
          <a:schemeClr val="tx1"/>
        </a:solidFill>
        <a:latin typeface="+mn-lt"/>
        <a:ea typeface="+mn-ea"/>
        <a:cs typeface="+mn-cs"/>
      </a:defRPr>
    </a:lvl1pPr>
    <a:lvl2pPr marL="2507686" algn="l" defTabSz="5015372" rtl="0" eaLnBrk="1" latinLnBrk="0" hangingPunct="1">
      <a:defRPr sz="9940" kern="1200">
        <a:solidFill>
          <a:schemeClr val="tx1"/>
        </a:solidFill>
        <a:latin typeface="+mn-lt"/>
        <a:ea typeface="+mn-ea"/>
        <a:cs typeface="+mn-cs"/>
      </a:defRPr>
    </a:lvl2pPr>
    <a:lvl3pPr marL="5015372" algn="l" defTabSz="5015372" rtl="0" eaLnBrk="1" latinLnBrk="0" hangingPunct="1">
      <a:defRPr sz="9940" kern="1200">
        <a:solidFill>
          <a:schemeClr val="tx1"/>
        </a:solidFill>
        <a:latin typeface="+mn-lt"/>
        <a:ea typeface="+mn-ea"/>
        <a:cs typeface="+mn-cs"/>
      </a:defRPr>
    </a:lvl3pPr>
    <a:lvl4pPr marL="7523058" algn="l" defTabSz="5015372" rtl="0" eaLnBrk="1" latinLnBrk="0" hangingPunct="1">
      <a:defRPr sz="9940" kern="1200">
        <a:solidFill>
          <a:schemeClr val="tx1"/>
        </a:solidFill>
        <a:latin typeface="+mn-lt"/>
        <a:ea typeface="+mn-ea"/>
        <a:cs typeface="+mn-cs"/>
      </a:defRPr>
    </a:lvl4pPr>
    <a:lvl5pPr marL="10030743" algn="l" defTabSz="5015372" rtl="0" eaLnBrk="1" latinLnBrk="0" hangingPunct="1">
      <a:defRPr sz="9940" kern="1200">
        <a:solidFill>
          <a:schemeClr val="tx1"/>
        </a:solidFill>
        <a:latin typeface="+mn-lt"/>
        <a:ea typeface="+mn-ea"/>
        <a:cs typeface="+mn-cs"/>
      </a:defRPr>
    </a:lvl5pPr>
    <a:lvl6pPr marL="12538429" algn="l" defTabSz="5015372" rtl="0" eaLnBrk="1" latinLnBrk="0" hangingPunct="1">
      <a:defRPr sz="9940" kern="1200">
        <a:solidFill>
          <a:schemeClr val="tx1"/>
        </a:solidFill>
        <a:latin typeface="+mn-lt"/>
        <a:ea typeface="+mn-ea"/>
        <a:cs typeface="+mn-cs"/>
      </a:defRPr>
    </a:lvl6pPr>
    <a:lvl7pPr marL="15046116" algn="l" defTabSz="5015372" rtl="0" eaLnBrk="1" latinLnBrk="0" hangingPunct="1">
      <a:defRPr sz="9940" kern="1200">
        <a:solidFill>
          <a:schemeClr val="tx1"/>
        </a:solidFill>
        <a:latin typeface="+mn-lt"/>
        <a:ea typeface="+mn-ea"/>
        <a:cs typeface="+mn-cs"/>
      </a:defRPr>
    </a:lvl7pPr>
    <a:lvl8pPr marL="17553801" algn="l" defTabSz="5015372" rtl="0" eaLnBrk="1" latinLnBrk="0" hangingPunct="1">
      <a:defRPr sz="9940" kern="1200">
        <a:solidFill>
          <a:schemeClr val="tx1"/>
        </a:solidFill>
        <a:latin typeface="+mn-lt"/>
        <a:ea typeface="+mn-ea"/>
        <a:cs typeface="+mn-cs"/>
      </a:defRPr>
    </a:lvl8pPr>
    <a:lvl9pPr marL="20061486" algn="l" defTabSz="5015372" rtl="0" eaLnBrk="1" latinLnBrk="0" hangingPunct="1">
      <a:defRPr sz="99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12" userDrawn="1">
          <p15:clr>
            <a:srgbClr val="A4A3A4"/>
          </p15:clr>
        </p15:guide>
        <p15:guide id="2" orient="horz" pos="28056" userDrawn="1">
          <p15:clr>
            <a:srgbClr val="A4A3A4"/>
          </p15:clr>
        </p15:guide>
        <p15:guide id="3" pos="11772" userDrawn="1">
          <p15:clr>
            <a:srgbClr val="A4A3A4"/>
          </p15:clr>
        </p15:guide>
        <p15:guide id="4" orient="horz" pos="5600" userDrawn="1">
          <p15:clr>
            <a:srgbClr val="A4A3A4"/>
          </p15:clr>
        </p15:guide>
        <p15:guide id="5" orient="horz" pos="12096" userDrawn="1">
          <p15:clr>
            <a:srgbClr val="A4A3A4"/>
          </p15:clr>
        </p15:guide>
        <p15:guide id="6" orient="horz" pos="24049" userDrawn="1">
          <p15:clr>
            <a:srgbClr val="A4A3A4"/>
          </p15:clr>
        </p15:guide>
        <p15:guide id="7" orient="horz" pos="4800" userDrawn="1">
          <p15:clr>
            <a:srgbClr val="A4A3A4"/>
          </p15:clr>
        </p15:guide>
        <p15:guide id="8" pos="104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zelinsky" initials="g" lastIdx="101" clrIdx="0"/>
  <p:cmAuthor id="1" name="BECKY" initials="B" lastIdx="2" clrIdx="1"/>
  <p:cmAuthor id="2" name="Justin" initials="J" lastIdx="15" clrIdx="2"/>
  <p:cmAuthor id="3" name="Justin Maxfield" initials="JM" lastIdx="20"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649"/>
    <a:srgbClr val="031634"/>
    <a:srgbClr val="005468"/>
    <a:srgbClr val="BE4B48"/>
    <a:srgbClr val="4A7EBB"/>
    <a:srgbClr val="036564"/>
    <a:srgbClr val="014B49"/>
    <a:srgbClr val="CDB380"/>
    <a:srgbClr val="E8D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56" autoAdjust="0"/>
    <p:restoredTop sz="90047" autoAdjust="0"/>
  </p:normalViewPr>
  <p:slideViewPr>
    <p:cSldViewPr showGuides="1">
      <p:cViewPr>
        <p:scale>
          <a:sx n="26" d="100"/>
          <a:sy n="26" d="100"/>
        </p:scale>
        <p:origin x="528" y="18"/>
      </p:cViewPr>
      <p:guideLst>
        <p:guide orient="horz" pos="14112"/>
        <p:guide orient="horz" pos="28056"/>
        <p:guide pos="11772"/>
        <p:guide orient="horz" pos="5600"/>
        <p:guide orient="horz" pos="12096"/>
        <p:guide orient="horz" pos="24049"/>
        <p:guide orient="horz" pos="4800"/>
        <p:guide pos="10464"/>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STIN\Desktop\release\Behavioral%20(Autosa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STIN\Desktop\release\Behavioral%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r>
              <a:rPr lang="en-US" sz="2800" dirty="0">
                <a:solidFill>
                  <a:schemeClr val="tx1"/>
                </a:solidFill>
              </a:rPr>
              <a:t>16 basic level</a:t>
            </a:r>
            <a:r>
              <a:rPr lang="en-US" sz="2800" baseline="0" dirty="0">
                <a:solidFill>
                  <a:schemeClr val="tx1"/>
                </a:solidFill>
              </a:rPr>
              <a:t> categories</a:t>
            </a:r>
            <a:endParaRPr lang="en-US" sz="2800" dirty="0">
              <a:solidFill>
                <a:schemeClr val="tx1"/>
              </a:solidFill>
            </a:endParaRPr>
          </a:p>
        </c:rich>
      </c:tx>
      <c:layout>
        <c:manualLayout>
          <c:xMode val="edge"/>
          <c:yMode val="edge"/>
          <c:x val="0.38448719410273818"/>
          <c:y val="9.3878077510028135E-3"/>
        </c:manualLayout>
      </c:layout>
      <c:overlay val="1"/>
      <c:spPr>
        <a:noFill/>
        <a:ln>
          <a:noFill/>
        </a:ln>
        <a:effectLst/>
      </c:spPr>
      <c:txPr>
        <a:bodyPr rot="0" spcFirstLastPara="1" vertOverflow="ellipsis" vert="horz" wrap="square" anchor="ctr" anchorCtr="1"/>
        <a:lstStyle/>
        <a:p>
          <a:pPr>
            <a:defRPr sz="280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187325">
                <a:solidFill>
                  <a:schemeClr val="accent1"/>
                </a:solidFill>
              </a:ln>
              <a:effectLst/>
            </c:spPr>
          </c:marker>
          <c:trendline>
            <c:spPr>
              <a:ln w="76200" cap="rnd">
                <a:solidFill>
                  <a:schemeClr val="accent1"/>
                </a:solidFill>
                <a:prstDash val="sysDot"/>
              </a:ln>
              <a:effectLst/>
            </c:spPr>
            <c:trendlineType val="linear"/>
            <c:dispRSqr val="0"/>
            <c:dispEq val="0"/>
          </c:trendline>
          <c:xVal>
            <c:numRef>
              <c:f>BoWDistanceCorrelations!$B$126:$B$141</c:f>
              <c:numCache>
                <c:formatCode>General</c:formatCode>
                <c:ptCount val="16"/>
                <c:pt idx="0">
                  <c:v>-2.38573348178856E-2</c:v>
                </c:pt>
                <c:pt idx="1">
                  <c:v>0.11965155641021806</c:v>
                </c:pt>
                <c:pt idx="2">
                  <c:v>3.5298433897941198E-2</c:v>
                </c:pt>
                <c:pt idx="3">
                  <c:v>4.6530022271186584E-2</c:v>
                </c:pt>
                <c:pt idx="4">
                  <c:v>3.7269997651815046E-2</c:v>
                </c:pt>
                <c:pt idx="5">
                  <c:v>8.9447912593169365E-2</c:v>
                </c:pt>
                <c:pt idx="6">
                  <c:v>-1.2713267789136732E-2</c:v>
                </c:pt>
                <c:pt idx="7">
                  <c:v>0.10000068600632728</c:v>
                </c:pt>
                <c:pt idx="8">
                  <c:v>6.6583129739268568E-2</c:v>
                </c:pt>
                <c:pt idx="9">
                  <c:v>7.5577259593780519E-2</c:v>
                </c:pt>
                <c:pt idx="10">
                  <c:v>0.14873218472252098</c:v>
                </c:pt>
                <c:pt idx="11">
                  <c:v>0.1344403652904067</c:v>
                </c:pt>
                <c:pt idx="12">
                  <c:v>0.10992804365451166</c:v>
                </c:pt>
                <c:pt idx="13">
                  <c:v>0.12002086514305488</c:v>
                </c:pt>
                <c:pt idx="14">
                  <c:v>9.3400528687632184E-2</c:v>
                </c:pt>
                <c:pt idx="15">
                  <c:v>0.2</c:v>
                </c:pt>
              </c:numCache>
            </c:numRef>
          </c:xVal>
          <c:yVal>
            <c:numRef>
              <c:f>BoWDistanceCorrelations!$C$126:$C$141</c:f>
              <c:numCache>
                <c:formatCode>General</c:formatCode>
                <c:ptCount val="16"/>
                <c:pt idx="0">
                  <c:v>965.62295081967216</c:v>
                </c:pt>
                <c:pt idx="1">
                  <c:v>811.52459016393448</c:v>
                </c:pt>
                <c:pt idx="2">
                  <c:v>753.8360655737705</c:v>
                </c:pt>
                <c:pt idx="3">
                  <c:v>729.40322580645159</c:v>
                </c:pt>
                <c:pt idx="4">
                  <c:v>870.17647058823525</c:v>
                </c:pt>
                <c:pt idx="5">
                  <c:v>765.51612903225805</c:v>
                </c:pt>
                <c:pt idx="6">
                  <c:v>789.33870967741939</c:v>
                </c:pt>
                <c:pt idx="7">
                  <c:v>691.109375</c:v>
                </c:pt>
                <c:pt idx="8">
                  <c:v>796.31343283582089</c:v>
                </c:pt>
                <c:pt idx="9">
                  <c:v>698.64814814814815</c:v>
                </c:pt>
                <c:pt idx="10">
                  <c:v>760.98245614035091</c:v>
                </c:pt>
                <c:pt idx="11">
                  <c:v>641.90566037735846</c:v>
                </c:pt>
                <c:pt idx="12">
                  <c:v>748.26153846153841</c:v>
                </c:pt>
                <c:pt idx="13">
                  <c:v>879.04225352112678</c:v>
                </c:pt>
                <c:pt idx="14">
                  <c:v>910.80327868852464</c:v>
                </c:pt>
                <c:pt idx="15">
                  <c:v>622.13</c:v>
                </c:pt>
              </c:numCache>
            </c:numRef>
          </c:yVal>
          <c:smooth val="0"/>
          <c:extLst>
            <c:ext xmlns:c16="http://schemas.microsoft.com/office/drawing/2014/chart" uri="{C3380CC4-5D6E-409C-BE32-E72D297353CC}">
              <c16:uniqueId val="{00000000-B2F5-499E-B7B8-7AC29F2AE807}"/>
            </c:ext>
          </c:extLst>
        </c:ser>
        <c:dLbls>
          <c:showLegendKey val="0"/>
          <c:showVal val="0"/>
          <c:showCatName val="0"/>
          <c:showSerName val="0"/>
          <c:showPercent val="0"/>
          <c:showBubbleSize val="0"/>
        </c:dLbls>
        <c:axId val="151893888"/>
        <c:axId val="151906944"/>
      </c:scatterChart>
      <c:valAx>
        <c:axId val="151893888"/>
        <c:scaling>
          <c:orientation val="minMax"/>
          <c:max val="0.2"/>
        </c:scaling>
        <c:delete val="0"/>
        <c:axPos val="b"/>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Target Guidance Score</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151906944"/>
        <c:crosses val="autoZero"/>
        <c:crossBetween val="midCat"/>
      </c:valAx>
      <c:valAx>
        <c:axId val="151906944"/>
        <c:scaling>
          <c:orientation val="minMax"/>
          <c:max val="1000"/>
          <c:min val="600"/>
        </c:scaling>
        <c:delete val="0"/>
        <c:axPos val="l"/>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dirty="0">
                    <a:solidFill>
                      <a:schemeClr val="tx1"/>
                    </a:solidFill>
                  </a:rPr>
                  <a:t>Time</a:t>
                </a:r>
                <a:r>
                  <a:rPr lang="en-US" sz="2800" baseline="0" dirty="0">
                    <a:solidFill>
                      <a:schemeClr val="tx1"/>
                    </a:solidFill>
                  </a:rPr>
                  <a:t> to Target (</a:t>
                </a:r>
                <a:r>
                  <a:rPr lang="en-US" sz="2800" baseline="0" dirty="0" err="1">
                    <a:solidFill>
                      <a:schemeClr val="tx1"/>
                    </a:solidFill>
                  </a:rPr>
                  <a:t>ms</a:t>
                </a:r>
                <a:r>
                  <a:rPr lang="en-US" sz="2800" baseline="0" dirty="0">
                    <a:solidFill>
                      <a:schemeClr val="tx1"/>
                    </a:solidFill>
                  </a:rPr>
                  <a:t>)</a:t>
                </a:r>
                <a:endParaRPr lang="en-US" sz="2800" dirty="0">
                  <a:solidFill>
                    <a:schemeClr val="tx1"/>
                  </a:solidFill>
                </a:endParaRPr>
              </a:p>
            </c:rich>
          </c:tx>
          <c:layout>
            <c:manualLayout>
              <c:xMode val="edge"/>
              <c:yMode val="edge"/>
              <c:x val="2.5727972063239419E-2"/>
              <c:y val="0.1507246021837839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in"/>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151893888"/>
        <c:crossesAt val="-5.000000000000001E-2"/>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85880508297717"/>
          <c:y val="5.8221686235908829E-2"/>
          <c:w val="0.75936982777985584"/>
          <c:h val="0.71612883677618766"/>
        </c:manualLayout>
      </c:layout>
      <c:barChart>
        <c:barDir val="col"/>
        <c:grouping val="clustered"/>
        <c:varyColors val="0"/>
        <c:ser>
          <c:idx val="0"/>
          <c:order val="0"/>
          <c:tx>
            <c:strRef>
              <c:f>BoWDistanceCorrelations!$B$75</c:f>
              <c:strCache>
                <c:ptCount val="1"/>
                <c:pt idx="0">
                  <c:v>CCF Model Distance</c:v>
                </c:pt>
              </c:strCache>
            </c:strRef>
          </c:tx>
          <c:spPr>
            <a:solidFill>
              <a:schemeClr val="accent1"/>
            </a:solidFill>
            <a:ln>
              <a:noFill/>
            </a:ln>
            <a:effectLst/>
          </c:spPr>
          <c:invertIfNegative val="0"/>
          <c:errBars>
            <c:errBarType val="both"/>
            <c:errValType val="cust"/>
            <c:noEndCap val="0"/>
            <c:plus>
              <c:numRef>
                <c:f>BoWDistanceCorrelations!$B$70:$D$70</c:f>
                <c:numCache>
                  <c:formatCode>General</c:formatCode>
                  <c:ptCount val="3"/>
                  <c:pt idx="0">
                    <c:v>3.0372954182744955E-3</c:v>
                  </c:pt>
                  <c:pt idx="1">
                    <c:v>3.821251218798445E-3</c:v>
                  </c:pt>
                  <c:pt idx="2">
                    <c:v>4.3351653064456408E-3</c:v>
                  </c:pt>
                </c:numCache>
              </c:numRef>
            </c:plus>
            <c:minus>
              <c:numRef>
                <c:f>BoWDistanceCorrelations!$B$70:$D$70</c:f>
                <c:numCache>
                  <c:formatCode>General</c:formatCode>
                  <c:ptCount val="3"/>
                  <c:pt idx="0">
                    <c:v>3.0372954182744955E-3</c:v>
                  </c:pt>
                  <c:pt idx="1">
                    <c:v>3.821251218798445E-3</c:v>
                  </c:pt>
                  <c:pt idx="2">
                    <c:v>4.3351653064456408E-3</c:v>
                  </c:pt>
                </c:numCache>
              </c:numRef>
            </c:minus>
            <c:spPr>
              <a:noFill/>
              <a:ln w="9525" cap="flat" cmpd="sng" algn="ctr">
                <a:solidFill>
                  <a:schemeClr val="tx1">
                    <a:lumMod val="65000"/>
                    <a:lumOff val="35000"/>
                  </a:schemeClr>
                </a:solidFill>
                <a:round/>
              </a:ln>
              <a:effectLst/>
            </c:spPr>
          </c:errBars>
          <c:cat>
            <c:strRef>
              <c:f>BoWDistanceCorrelations!$A$76:$A$78</c:f>
              <c:strCache>
                <c:ptCount val="3"/>
                <c:pt idx="0">
                  <c:v>Subordinate</c:v>
                </c:pt>
                <c:pt idx="1">
                  <c:v>Basic</c:v>
                </c:pt>
                <c:pt idx="2">
                  <c:v>Superordinate</c:v>
                </c:pt>
              </c:strCache>
            </c:strRef>
          </c:cat>
          <c:val>
            <c:numRef>
              <c:f>BoWDistanceCorrelations!$B$76:$B$78</c:f>
              <c:numCache>
                <c:formatCode>General</c:formatCode>
                <c:ptCount val="3"/>
                <c:pt idx="0">
                  <c:v>0.71768299999999996</c:v>
                </c:pt>
                <c:pt idx="1">
                  <c:v>0.73499999999999999</c:v>
                </c:pt>
                <c:pt idx="2">
                  <c:v>0.74199999999999999</c:v>
                </c:pt>
              </c:numCache>
            </c:numRef>
          </c:val>
          <c:extLst>
            <c:ext xmlns:c16="http://schemas.microsoft.com/office/drawing/2014/chart" uri="{C3380CC4-5D6E-409C-BE32-E72D297353CC}">
              <c16:uniqueId val="{00000000-7B8D-41EA-B9C1-9236ED52161D}"/>
            </c:ext>
          </c:extLst>
        </c:ser>
        <c:ser>
          <c:idx val="1"/>
          <c:order val="1"/>
          <c:tx>
            <c:strRef>
              <c:f>BoWDistanceCorrelations!$C$75</c:f>
              <c:strCache>
                <c:ptCount val="1"/>
                <c:pt idx="0">
                  <c:v>Pad One</c:v>
                </c:pt>
              </c:strCache>
            </c:strRef>
          </c:tx>
          <c:spPr>
            <a:solidFill>
              <a:schemeClr val="accent2"/>
            </a:solidFill>
            <a:ln>
              <a:noFill/>
            </a:ln>
            <a:effectLst/>
          </c:spPr>
          <c:invertIfNegative val="0"/>
          <c:cat>
            <c:strRef>
              <c:f>BoWDistanceCorrelations!$A$76:$A$78</c:f>
              <c:strCache>
                <c:ptCount val="3"/>
                <c:pt idx="0">
                  <c:v>Subordinate</c:v>
                </c:pt>
                <c:pt idx="1">
                  <c:v>Basic</c:v>
                </c:pt>
                <c:pt idx="2">
                  <c:v>Superordinate</c:v>
                </c:pt>
              </c:strCache>
            </c:strRef>
          </c:cat>
          <c:val>
            <c:numRef>
              <c:f>BoWDistanceCorrelations!$C$76:$C$78</c:f>
              <c:numCache>
                <c:formatCode>General</c:formatCode>
                <c:ptCount val="3"/>
              </c:numCache>
            </c:numRef>
          </c:val>
          <c:extLst>
            <c:ext xmlns:c16="http://schemas.microsoft.com/office/drawing/2014/chart" uri="{C3380CC4-5D6E-409C-BE32-E72D297353CC}">
              <c16:uniqueId val="{00000001-7B8D-41EA-B9C1-9236ED52161D}"/>
            </c:ext>
          </c:extLst>
        </c:ser>
        <c:dLbls>
          <c:showLegendKey val="0"/>
          <c:showVal val="0"/>
          <c:showCatName val="0"/>
          <c:showSerName val="0"/>
          <c:showPercent val="0"/>
          <c:showBubbleSize val="0"/>
        </c:dLbls>
        <c:gapWidth val="219"/>
        <c:overlap val="-27"/>
        <c:axId val="153660032"/>
        <c:axId val="153670400"/>
      </c:barChart>
      <c:barChart>
        <c:barDir val="col"/>
        <c:grouping val="clustered"/>
        <c:varyColors val="0"/>
        <c:ser>
          <c:idx val="2"/>
          <c:order val="2"/>
          <c:tx>
            <c:strRef>
              <c:f>BoWDistanceCorrelations!$D$75</c:f>
              <c:strCache>
                <c:ptCount val="1"/>
                <c:pt idx="0">
                  <c:v>Pad Two</c:v>
                </c:pt>
              </c:strCache>
            </c:strRef>
          </c:tx>
          <c:spPr>
            <a:solidFill>
              <a:schemeClr val="accent3"/>
            </a:solidFill>
            <a:ln>
              <a:noFill/>
            </a:ln>
            <a:effectLst/>
          </c:spPr>
          <c:invertIfNegative val="0"/>
          <c:cat>
            <c:strRef>
              <c:f>BoWDistanceCorrelations!$A$76:$A$78</c:f>
              <c:strCache>
                <c:ptCount val="3"/>
                <c:pt idx="0">
                  <c:v>Subordinate</c:v>
                </c:pt>
                <c:pt idx="1">
                  <c:v>Basic</c:v>
                </c:pt>
                <c:pt idx="2">
                  <c:v>Superordinate</c:v>
                </c:pt>
              </c:strCache>
            </c:strRef>
          </c:cat>
          <c:val>
            <c:numRef>
              <c:f>BoWDistanceCorrelations!$D$76:$D$78</c:f>
              <c:numCache>
                <c:formatCode>General</c:formatCode>
                <c:ptCount val="3"/>
              </c:numCache>
            </c:numRef>
          </c:val>
          <c:extLst>
            <c:ext xmlns:c16="http://schemas.microsoft.com/office/drawing/2014/chart" uri="{C3380CC4-5D6E-409C-BE32-E72D297353CC}">
              <c16:uniqueId val="{00000002-7B8D-41EA-B9C1-9236ED52161D}"/>
            </c:ext>
          </c:extLst>
        </c:ser>
        <c:ser>
          <c:idx val="3"/>
          <c:order val="3"/>
          <c:tx>
            <c:strRef>
              <c:f>BoWDistanceCorrelations!$E$75</c:f>
              <c:strCache>
                <c:ptCount val="1"/>
                <c:pt idx="0">
                  <c:v>Behavior</c:v>
                </c:pt>
              </c:strCache>
            </c:strRef>
          </c:tx>
          <c:spPr>
            <a:solidFill>
              <a:schemeClr val="accent4"/>
            </a:solidFill>
            <a:ln>
              <a:noFill/>
            </a:ln>
            <a:effectLst/>
          </c:spPr>
          <c:invertIfNegative val="0"/>
          <c:errBars>
            <c:errBarType val="both"/>
            <c:errValType val="cust"/>
            <c:noEndCap val="0"/>
            <c:plus>
              <c:numRef>
                <c:f>BoWDistanceCorrelations!$B$72:$D$72</c:f>
                <c:numCache>
                  <c:formatCode>General</c:formatCode>
                  <c:ptCount val="3"/>
                  <c:pt idx="0">
                    <c:v>25.356554322292428</c:v>
                  </c:pt>
                  <c:pt idx="1">
                    <c:v>20.394441378778691</c:v>
                  </c:pt>
                  <c:pt idx="2">
                    <c:v>23.616601902242426</c:v>
                  </c:pt>
                </c:numCache>
              </c:numRef>
            </c:plus>
            <c:minus>
              <c:numRef>
                <c:f>BoWDistanceCorrelations!$B$72:$D$72</c:f>
                <c:numCache>
                  <c:formatCode>General</c:formatCode>
                  <c:ptCount val="3"/>
                  <c:pt idx="0">
                    <c:v>25.356554322292428</c:v>
                  </c:pt>
                  <c:pt idx="1">
                    <c:v>20.394441378778691</c:v>
                  </c:pt>
                  <c:pt idx="2">
                    <c:v>23.616601902242426</c:v>
                  </c:pt>
                </c:numCache>
              </c:numRef>
            </c:minus>
            <c:spPr>
              <a:noFill/>
              <a:ln w="9525" cap="flat" cmpd="sng" algn="ctr">
                <a:solidFill>
                  <a:schemeClr val="tx1">
                    <a:lumMod val="65000"/>
                    <a:lumOff val="35000"/>
                  </a:schemeClr>
                </a:solidFill>
                <a:round/>
              </a:ln>
              <a:effectLst/>
            </c:spPr>
          </c:errBars>
          <c:cat>
            <c:strRef>
              <c:f>BoWDistanceCorrelations!$A$76:$A$78</c:f>
              <c:strCache>
                <c:ptCount val="3"/>
                <c:pt idx="0">
                  <c:v>Subordinate</c:v>
                </c:pt>
                <c:pt idx="1">
                  <c:v>Basic</c:v>
                </c:pt>
                <c:pt idx="2">
                  <c:v>Superordinate</c:v>
                </c:pt>
              </c:strCache>
            </c:strRef>
          </c:cat>
          <c:val>
            <c:numRef>
              <c:f>BoWDistanceCorrelations!$E$76:$E$78</c:f>
              <c:numCache>
                <c:formatCode>General</c:formatCode>
                <c:ptCount val="3"/>
                <c:pt idx="0">
                  <c:v>649</c:v>
                </c:pt>
                <c:pt idx="1">
                  <c:v>675</c:v>
                </c:pt>
                <c:pt idx="2">
                  <c:v>755</c:v>
                </c:pt>
              </c:numCache>
            </c:numRef>
          </c:val>
          <c:extLst>
            <c:ext xmlns:c16="http://schemas.microsoft.com/office/drawing/2014/chart" uri="{C3380CC4-5D6E-409C-BE32-E72D297353CC}">
              <c16:uniqueId val="{00000003-7B8D-41EA-B9C1-9236ED52161D}"/>
            </c:ext>
          </c:extLst>
        </c:ser>
        <c:dLbls>
          <c:showLegendKey val="0"/>
          <c:showVal val="0"/>
          <c:showCatName val="0"/>
          <c:showSerName val="0"/>
          <c:showPercent val="0"/>
          <c:showBubbleSize val="0"/>
        </c:dLbls>
        <c:gapWidth val="219"/>
        <c:overlap val="-27"/>
        <c:axId val="153673728"/>
        <c:axId val="153671936"/>
      </c:barChart>
      <c:catAx>
        <c:axId val="153660032"/>
        <c:scaling>
          <c:orientation val="minMax"/>
        </c:scaling>
        <c:delete val="0"/>
        <c:axPos val="b"/>
        <c:title>
          <c:tx>
            <c:rich>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dirty="0">
                    <a:solidFill>
                      <a:schemeClr val="tx1"/>
                    </a:solidFill>
                  </a:rPr>
                  <a:t>Hierarchical Level</a:t>
                </a:r>
              </a:p>
            </c:rich>
          </c:tx>
          <c:layout>
            <c:manualLayout>
              <c:xMode val="edge"/>
              <c:yMode val="edge"/>
              <c:x val="0.32056695128456592"/>
              <c:y val="0.8903939810701641"/>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53670400"/>
        <c:crosses val="autoZero"/>
        <c:auto val="1"/>
        <c:lblAlgn val="ctr"/>
        <c:lblOffset val="100"/>
        <c:noMultiLvlLbl val="0"/>
      </c:catAx>
      <c:valAx>
        <c:axId val="153670400"/>
        <c:scaling>
          <c:orientation val="minMax"/>
          <c:max val="0.75000000000000011"/>
          <c:min val="0.70000000000000007"/>
        </c:scaling>
        <c:delete val="0"/>
        <c:axPos val="l"/>
        <c:numFmt formatCode="General" sourceLinked="1"/>
        <c:majorTickMark val="in"/>
        <c:minorTickMark val="none"/>
        <c:tickLblPos val="nextTo"/>
        <c:spPr>
          <a:noFill/>
          <a:ln>
            <a:solidFill>
              <a:sysClr val="windowText" lastClr="000000"/>
            </a:solidFill>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153660032"/>
        <c:crosses val="autoZero"/>
        <c:crossBetween val="between"/>
      </c:valAx>
      <c:valAx>
        <c:axId val="153671936"/>
        <c:scaling>
          <c:orientation val="minMax"/>
          <c:min val="500"/>
        </c:scaling>
        <c:delete val="0"/>
        <c:axPos val="r"/>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crossAx val="153673728"/>
        <c:crosses val="max"/>
        <c:crossBetween val="between"/>
      </c:valAx>
      <c:catAx>
        <c:axId val="153673728"/>
        <c:scaling>
          <c:orientation val="minMax"/>
        </c:scaling>
        <c:delete val="1"/>
        <c:axPos val="b"/>
        <c:numFmt formatCode="General" sourceLinked="1"/>
        <c:majorTickMark val="out"/>
        <c:minorTickMark val="none"/>
        <c:tickLblPos val="nextTo"/>
        <c:crossAx val="153671936"/>
        <c:crosses val="autoZero"/>
        <c:auto val="1"/>
        <c:lblAlgn val="ctr"/>
        <c:lblOffset val="100"/>
        <c:noMultiLvlLbl val="0"/>
      </c:catAx>
      <c:spPr>
        <a:noFill/>
        <a:ln>
          <a:noFill/>
        </a:ln>
        <a:effectLst/>
      </c:spPr>
    </c:plotArea>
    <c:legend>
      <c:legendPos val="b"/>
      <c:legendEntry>
        <c:idx val="1"/>
        <c:delete val="1"/>
      </c:legendEntry>
      <c:legendEntry>
        <c:idx val="2"/>
        <c:delete val="1"/>
      </c:legendEntry>
      <c:layout>
        <c:manualLayout>
          <c:xMode val="edge"/>
          <c:yMode val="edge"/>
          <c:x val="0.16549485710414943"/>
          <c:y val="1.9303393503123666E-2"/>
          <c:w val="0.63551123388160013"/>
          <c:h val="7.8125546806649182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CCF Model Distance</c:v>
                </c:pt>
              </c:strCache>
            </c:strRef>
          </c:tx>
          <c:spPr>
            <a:solidFill>
              <a:schemeClr val="accent1"/>
            </a:solidFill>
            <a:ln>
              <a:noFill/>
            </a:ln>
            <a:effectLst/>
          </c:spPr>
          <c:invertIfNegative val="0"/>
          <c:errBars>
            <c:errBarType val="both"/>
            <c:errValType val="cust"/>
            <c:noEndCap val="0"/>
            <c:plus>
              <c:numRef>
                <c:f>Sheet1!$B$5:$B$6</c:f>
                <c:numCache>
                  <c:formatCode>General</c:formatCode>
                  <c:ptCount val="2"/>
                  <c:pt idx="0">
                    <c:v>1.2E-2</c:v>
                  </c:pt>
                  <c:pt idx="1">
                    <c:v>3.8700000000000002E-3</c:v>
                  </c:pt>
                </c:numCache>
              </c:numRef>
            </c:plus>
            <c:minus>
              <c:numRef>
                <c:f>Sheet1!$B$5:$B$6</c:f>
                <c:numCache>
                  <c:formatCode>General</c:formatCode>
                  <c:ptCount val="2"/>
                  <c:pt idx="0">
                    <c:v>1.2E-2</c:v>
                  </c:pt>
                  <c:pt idx="1">
                    <c:v>3.8700000000000002E-3</c:v>
                  </c:pt>
                </c:numCache>
              </c:numRef>
            </c:minus>
            <c:spPr>
              <a:noFill/>
              <a:ln w="9525" cap="flat" cmpd="sng" algn="ctr">
                <a:solidFill>
                  <a:schemeClr val="tx1">
                    <a:lumMod val="65000"/>
                    <a:lumOff val="35000"/>
                  </a:schemeClr>
                </a:solidFill>
                <a:round/>
              </a:ln>
              <a:effectLst/>
            </c:spPr>
          </c:errBars>
          <c:cat>
            <c:strRef>
              <c:f>Sheet1!$A$2:$A$3</c:f>
              <c:strCache>
                <c:ptCount val="2"/>
                <c:pt idx="0">
                  <c:v>Lure</c:v>
                </c:pt>
                <c:pt idx="1">
                  <c:v>Non-Lures</c:v>
                </c:pt>
              </c:strCache>
            </c:strRef>
          </c:cat>
          <c:val>
            <c:numRef>
              <c:f>Sheet1!$B$2:$B$3</c:f>
              <c:numCache>
                <c:formatCode>General</c:formatCode>
                <c:ptCount val="2"/>
                <c:pt idx="0">
                  <c:v>0.73319999999999996</c:v>
                </c:pt>
                <c:pt idx="1">
                  <c:v>0.82799999999999996</c:v>
                </c:pt>
              </c:numCache>
            </c:numRef>
          </c:val>
          <c:extLst>
            <c:ext xmlns:c16="http://schemas.microsoft.com/office/drawing/2014/chart" uri="{C3380CC4-5D6E-409C-BE32-E72D297353CC}">
              <c16:uniqueId val="{00000000-6E07-44E7-8980-9FADF23057ED}"/>
            </c:ext>
          </c:extLst>
        </c:ser>
        <c:ser>
          <c:idx val="2"/>
          <c:order val="2"/>
          <c:tx>
            <c:strRef>
              <c:f>Sheet1!$D$1</c:f>
              <c:strCache>
                <c:ptCount val="1"/>
                <c:pt idx="0">
                  <c:v>pad2</c:v>
                </c:pt>
              </c:strCache>
            </c:strRef>
          </c:tx>
          <c:spPr>
            <a:solidFill>
              <a:schemeClr val="accent3"/>
            </a:solidFill>
            <a:ln>
              <a:noFill/>
            </a:ln>
            <a:effectLst/>
          </c:spPr>
          <c:invertIfNegative val="0"/>
          <c:cat>
            <c:strRef>
              <c:f>Sheet1!$A$2:$A$3</c:f>
              <c:strCache>
                <c:ptCount val="2"/>
                <c:pt idx="0">
                  <c:v>Lure</c:v>
                </c:pt>
                <c:pt idx="1">
                  <c:v>Non-Lures</c:v>
                </c:pt>
              </c:strCache>
            </c:strRef>
          </c:cat>
          <c:val>
            <c:numRef>
              <c:f>Sheet1!$D$2:$D$3</c:f>
              <c:numCache>
                <c:formatCode>General</c:formatCode>
                <c:ptCount val="2"/>
              </c:numCache>
            </c:numRef>
          </c:val>
          <c:extLst>
            <c:ext xmlns:c16="http://schemas.microsoft.com/office/drawing/2014/chart" uri="{C3380CC4-5D6E-409C-BE32-E72D297353CC}">
              <c16:uniqueId val="{00000001-6E07-44E7-8980-9FADF23057ED}"/>
            </c:ext>
          </c:extLst>
        </c:ser>
        <c:dLbls>
          <c:showLegendKey val="0"/>
          <c:showVal val="0"/>
          <c:showCatName val="0"/>
          <c:showSerName val="0"/>
          <c:showPercent val="0"/>
          <c:showBubbleSize val="0"/>
        </c:dLbls>
        <c:gapWidth val="219"/>
        <c:overlap val="-27"/>
        <c:axId val="155081344"/>
        <c:axId val="155087232"/>
      </c:barChart>
      <c:barChart>
        <c:barDir val="col"/>
        <c:grouping val="clustered"/>
        <c:varyColors val="0"/>
        <c:ser>
          <c:idx val="1"/>
          <c:order val="1"/>
          <c:tx>
            <c:strRef>
              <c:f>Sheet1!$C$1</c:f>
              <c:strCache>
                <c:ptCount val="1"/>
                <c:pt idx="0">
                  <c:v>pad1</c:v>
                </c:pt>
              </c:strCache>
            </c:strRef>
          </c:tx>
          <c:spPr>
            <a:solidFill>
              <a:schemeClr val="accent2"/>
            </a:solidFill>
            <a:ln>
              <a:noFill/>
            </a:ln>
            <a:effectLst/>
          </c:spPr>
          <c:invertIfNegative val="0"/>
          <c:cat>
            <c:strRef>
              <c:f>Sheet1!$A$2:$A$3</c:f>
              <c:strCache>
                <c:ptCount val="2"/>
                <c:pt idx="0">
                  <c:v>Lure</c:v>
                </c:pt>
                <c:pt idx="1">
                  <c:v>Non-Lures</c:v>
                </c:pt>
              </c:strCache>
            </c:strRef>
          </c:cat>
          <c:val>
            <c:numRef>
              <c:f>Sheet1!$C$2:$C$3</c:f>
              <c:numCache>
                <c:formatCode>General</c:formatCode>
                <c:ptCount val="2"/>
              </c:numCache>
            </c:numRef>
          </c:val>
          <c:extLst>
            <c:ext xmlns:c16="http://schemas.microsoft.com/office/drawing/2014/chart" uri="{C3380CC4-5D6E-409C-BE32-E72D297353CC}">
              <c16:uniqueId val="{00000002-6E07-44E7-8980-9FADF23057ED}"/>
            </c:ext>
          </c:extLst>
        </c:ser>
        <c:ser>
          <c:idx val="3"/>
          <c:order val="3"/>
          <c:tx>
            <c:strRef>
              <c:f>Sheet1!$E$1</c:f>
              <c:strCache>
                <c:ptCount val="1"/>
                <c:pt idx="0">
                  <c:v>Behavior</c:v>
                </c:pt>
              </c:strCache>
            </c:strRef>
          </c:tx>
          <c:spPr>
            <a:solidFill>
              <a:schemeClr val="accent4"/>
            </a:solidFill>
            <a:ln>
              <a:noFill/>
            </a:ln>
            <a:effectLst/>
          </c:spPr>
          <c:invertIfNegative val="0"/>
          <c:errBars>
            <c:errBarType val="both"/>
            <c:errValType val="cust"/>
            <c:noEndCap val="0"/>
            <c:plus>
              <c:numRef>
                <c:f>Sheet1!$E$5:$E$6</c:f>
                <c:numCache>
                  <c:formatCode>General</c:formatCode>
                  <c:ptCount val="2"/>
                  <c:pt idx="0">
                    <c:v>9.5399999999999999E-2</c:v>
                  </c:pt>
                  <c:pt idx="1">
                    <c:v>0.14299999999999999</c:v>
                  </c:pt>
                </c:numCache>
              </c:numRef>
            </c:plus>
            <c:minus>
              <c:numRef>
                <c:f>Sheet1!$E$5:$E$6</c:f>
                <c:numCache>
                  <c:formatCode>General</c:formatCode>
                  <c:ptCount val="2"/>
                  <c:pt idx="0">
                    <c:v>9.5399999999999999E-2</c:v>
                  </c:pt>
                  <c:pt idx="1">
                    <c:v>0.14299999999999999</c:v>
                  </c:pt>
                </c:numCache>
              </c:numRef>
            </c:minus>
            <c:spPr>
              <a:noFill/>
              <a:ln w="9525" cap="flat" cmpd="sng" algn="ctr">
                <a:solidFill>
                  <a:schemeClr val="tx1">
                    <a:lumMod val="65000"/>
                    <a:lumOff val="35000"/>
                  </a:schemeClr>
                </a:solidFill>
                <a:round/>
              </a:ln>
              <a:effectLst/>
            </c:spPr>
          </c:errBars>
          <c:cat>
            <c:strRef>
              <c:f>Sheet1!$A$2:$A$3</c:f>
              <c:strCache>
                <c:ptCount val="2"/>
                <c:pt idx="0">
                  <c:v>Lure</c:v>
                </c:pt>
                <c:pt idx="1">
                  <c:v>Non-Lures</c:v>
                </c:pt>
              </c:strCache>
            </c:strRef>
          </c:cat>
          <c:val>
            <c:numRef>
              <c:f>Sheet1!$E$2:$E$3</c:f>
              <c:numCache>
                <c:formatCode>General</c:formatCode>
                <c:ptCount val="2"/>
                <c:pt idx="0">
                  <c:v>0.68147000000000002</c:v>
                </c:pt>
                <c:pt idx="1">
                  <c:v>0.22387000000000001</c:v>
                </c:pt>
              </c:numCache>
            </c:numRef>
          </c:val>
          <c:extLst>
            <c:ext xmlns:c16="http://schemas.microsoft.com/office/drawing/2014/chart" uri="{C3380CC4-5D6E-409C-BE32-E72D297353CC}">
              <c16:uniqueId val="{00000003-6E07-44E7-8980-9FADF23057ED}"/>
            </c:ext>
          </c:extLst>
        </c:ser>
        <c:dLbls>
          <c:showLegendKey val="0"/>
          <c:showVal val="0"/>
          <c:showCatName val="0"/>
          <c:showSerName val="0"/>
          <c:showPercent val="0"/>
          <c:showBubbleSize val="0"/>
        </c:dLbls>
        <c:gapWidth val="219"/>
        <c:overlap val="-27"/>
        <c:axId val="155090304"/>
        <c:axId val="155088768"/>
      </c:barChart>
      <c:catAx>
        <c:axId val="15508134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crossAx val="155087232"/>
        <c:crosses val="autoZero"/>
        <c:auto val="1"/>
        <c:lblAlgn val="ctr"/>
        <c:lblOffset val="100"/>
        <c:noMultiLvlLbl val="0"/>
      </c:catAx>
      <c:valAx>
        <c:axId val="155087232"/>
        <c:scaling>
          <c:orientation val="minMax"/>
          <c:max val="0.84000000000000008"/>
        </c:scaling>
        <c:delete val="0"/>
        <c:axPos val="l"/>
        <c:numFmt formatCode="General" sourceLinked="1"/>
        <c:majorTickMark val="in"/>
        <c:minorTickMark val="none"/>
        <c:tickLblPos val="nextTo"/>
        <c:spPr>
          <a:noFill/>
          <a:ln>
            <a:solidFill>
              <a:sysClr val="windowText" lastClr="000000"/>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55081344"/>
        <c:crosses val="autoZero"/>
        <c:crossBetween val="between"/>
        <c:majorUnit val="4.0000000000000008E-2"/>
      </c:valAx>
      <c:valAx>
        <c:axId val="155088768"/>
        <c:scaling>
          <c:orientation val="minMax"/>
          <c:max val="1"/>
          <c:min val="0"/>
        </c:scaling>
        <c:delete val="0"/>
        <c:axPos val="r"/>
        <c:numFmt formatCode="General" sourceLinked="1"/>
        <c:majorTickMark val="in"/>
        <c:minorTickMark val="none"/>
        <c:tickLblPos val="nextTo"/>
        <c:spPr>
          <a:noFill/>
          <a:ln>
            <a:solidFill>
              <a:sysClr val="windowText" lastClr="000000"/>
            </a:solid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55090304"/>
        <c:crosses val="max"/>
        <c:crossBetween val="between"/>
      </c:valAx>
      <c:catAx>
        <c:axId val="155090304"/>
        <c:scaling>
          <c:orientation val="minMax"/>
        </c:scaling>
        <c:delete val="1"/>
        <c:axPos val="b"/>
        <c:numFmt formatCode="General" sourceLinked="1"/>
        <c:majorTickMark val="out"/>
        <c:minorTickMark val="none"/>
        <c:tickLblPos val="nextTo"/>
        <c:crossAx val="155088768"/>
        <c:crosses val="autoZero"/>
        <c:auto val="1"/>
        <c:lblAlgn val="ctr"/>
        <c:lblOffset val="100"/>
        <c:noMultiLvlLbl val="0"/>
      </c:catAx>
      <c:spPr>
        <a:noFill/>
        <a:ln>
          <a:noFill/>
        </a:ln>
        <a:effectLst/>
      </c:spPr>
    </c:plotArea>
    <c:legend>
      <c:legendPos val="t"/>
      <c:legendEntry>
        <c:idx val="1"/>
        <c:delete val="1"/>
      </c:legendEntry>
      <c:legendEntry>
        <c:idx val="2"/>
        <c:delete val="1"/>
      </c:legendEntry>
      <c:layout>
        <c:manualLayout>
          <c:xMode val="edge"/>
          <c:yMode val="edge"/>
          <c:x val="0.20212555094837467"/>
          <c:y val="1.7182781499962118E-2"/>
          <c:w val="0.59630052530579025"/>
          <c:h val="7.7138610494800072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0" dt="2016-05-11T22:19:43.535" idx="99">
    <p:pos x="357" y="21979"/>
    <p:text>This bullet was a fragment, so I finished it.  Also, we (somewhat oddly) don't report the proportion of first fixations on targets, so I took out the bit about target exemplars and make it lures versus non-lures.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0322C-8258-423A-B071-BBFCE1F6B10F}" type="datetimeFigureOut">
              <a:rPr lang="en-US" smtClean="0"/>
              <a:t>5/12/2016</a:t>
            </a:fld>
            <a:endParaRPr lang="en-US"/>
          </a:p>
        </p:txBody>
      </p:sp>
      <p:sp>
        <p:nvSpPr>
          <p:cNvPr id="4" name="Slide Image Placeholder 3"/>
          <p:cNvSpPr>
            <a:spLocks noGrp="1" noRot="1" noChangeAspect="1"/>
          </p:cNvSpPr>
          <p:nvPr>
            <p:ph type="sldImg" idx="2"/>
          </p:nvPr>
        </p:nvSpPr>
        <p:spPr>
          <a:xfrm>
            <a:off x="1444625" y="1143000"/>
            <a:ext cx="3968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3760D-D2C8-48FB-AC98-7F537D8AC670}" type="slidenum">
              <a:rPr lang="en-US" smtClean="0"/>
              <a:t>‹#›</a:t>
            </a:fld>
            <a:endParaRPr lang="en-US"/>
          </a:p>
        </p:txBody>
      </p:sp>
    </p:spTree>
    <p:extLst>
      <p:ext uri="{BB962C8B-B14F-4D97-AF65-F5344CB8AC3E}">
        <p14:creationId xmlns:p14="http://schemas.microsoft.com/office/powerpoint/2010/main" val="2542648188"/>
      </p:ext>
    </p:extLst>
  </p:cSld>
  <p:clrMap bg1="lt1" tx1="dk1" bg2="lt2" tx2="dk2" accent1="accent1" accent2="accent2" accent3="accent3" accent4="accent4" accent5="accent5" accent6="accent6" hlink="hlink" folHlink="folHlink"/>
  <p:notesStyle>
    <a:lvl1pPr marL="0" algn="l" defTabSz="914263" rtl="0" eaLnBrk="1" latinLnBrk="0" hangingPunct="1">
      <a:defRPr sz="1257" kern="1200">
        <a:solidFill>
          <a:schemeClr val="tx1"/>
        </a:solidFill>
        <a:latin typeface="+mn-lt"/>
        <a:ea typeface="+mn-ea"/>
        <a:cs typeface="+mn-cs"/>
      </a:defRPr>
    </a:lvl1pPr>
    <a:lvl2pPr marL="457131" algn="l" defTabSz="914263" rtl="0" eaLnBrk="1" latinLnBrk="0" hangingPunct="1">
      <a:defRPr sz="1257" kern="1200">
        <a:solidFill>
          <a:schemeClr val="tx1"/>
        </a:solidFill>
        <a:latin typeface="+mn-lt"/>
        <a:ea typeface="+mn-ea"/>
        <a:cs typeface="+mn-cs"/>
      </a:defRPr>
    </a:lvl2pPr>
    <a:lvl3pPr marL="914263" algn="l" defTabSz="914263" rtl="0" eaLnBrk="1" latinLnBrk="0" hangingPunct="1">
      <a:defRPr sz="1257" kern="1200">
        <a:solidFill>
          <a:schemeClr val="tx1"/>
        </a:solidFill>
        <a:latin typeface="+mn-lt"/>
        <a:ea typeface="+mn-ea"/>
        <a:cs typeface="+mn-cs"/>
      </a:defRPr>
    </a:lvl3pPr>
    <a:lvl4pPr marL="1371394" algn="l" defTabSz="914263" rtl="0" eaLnBrk="1" latinLnBrk="0" hangingPunct="1">
      <a:defRPr sz="1257" kern="1200">
        <a:solidFill>
          <a:schemeClr val="tx1"/>
        </a:solidFill>
        <a:latin typeface="+mn-lt"/>
        <a:ea typeface="+mn-ea"/>
        <a:cs typeface="+mn-cs"/>
      </a:defRPr>
    </a:lvl4pPr>
    <a:lvl5pPr marL="1828526" algn="l" defTabSz="914263" rtl="0" eaLnBrk="1" latinLnBrk="0" hangingPunct="1">
      <a:defRPr sz="1257" kern="1200">
        <a:solidFill>
          <a:schemeClr val="tx1"/>
        </a:solidFill>
        <a:latin typeface="+mn-lt"/>
        <a:ea typeface="+mn-ea"/>
        <a:cs typeface="+mn-cs"/>
      </a:defRPr>
    </a:lvl5pPr>
    <a:lvl6pPr marL="2285657" algn="l" defTabSz="914263" rtl="0" eaLnBrk="1" latinLnBrk="0" hangingPunct="1">
      <a:defRPr sz="1257" kern="1200">
        <a:solidFill>
          <a:schemeClr val="tx1"/>
        </a:solidFill>
        <a:latin typeface="+mn-lt"/>
        <a:ea typeface="+mn-ea"/>
        <a:cs typeface="+mn-cs"/>
      </a:defRPr>
    </a:lvl6pPr>
    <a:lvl7pPr marL="2742789" algn="l" defTabSz="914263" rtl="0" eaLnBrk="1" latinLnBrk="0" hangingPunct="1">
      <a:defRPr sz="1257" kern="1200">
        <a:solidFill>
          <a:schemeClr val="tx1"/>
        </a:solidFill>
        <a:latin typeface="+mn-lt"/>
        <a:ea typeface="+mn-ea"/>
        <a:cs typeface="+mn-cs"/>
      </a:defRPr>
    </a:lvl7pPr>
    <a:lvl8pPr marL="3199920" algn="l" defTabSz="914263" rtl="0" eaLnBrk="1" latinLnBrk="0" hangingPunct="1">
      <a:defRPr sz="1257" kern="1200">
        <a:solidFill>
          <a:schemeClr val="tx1"/>
        </a:solidFill>
        <a:latin typeface="+mn-lt"/>
        <a:ea typeface="+mn-ea"/>
        <a:cs typeface="+mn-cs"/>
      </a:defRPr>
    </a:lvl8pPr>
    <a:lvl9pPr marL="3657051" algn="l" defTabSz="914263" rtl="0" eaLnBrk="1" latinLnBrk="0" hangingPunct="1">
      <a:defRPr sz="125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1930384"/>
            <a:ext cx="41970960" cy="8232140"/>
          </a:xfrm>
        </p:spPr>
        <p:txBody>
          <a:bodyPr/>
          <a:lstStyle/>
          <a:p>
            <a:r>
              <a:rPr lang="en-US"/>
              <a:t>Click to edit Master title style</a:t>
            </a:r>
          </a:p>
        </p:txBody>
      </p:sp>
      <p:sp>
        <p:nvSpPr>
          <p:cNvPr id="3" name="Subtitle 2"/>
          <p:cNvSpPr>
            <a:spLocks noGrp="1"/>
          </p:cNvSpPr>
          <p:nvPr>
            <p:ph type="subTitle" idx="1"/>
          </p:nvPr>
        </p:nvSpPr>
        <p:spPr>
          <a:xfrm>
            <a:off x="7406640" y="21762720"/>
            <a:ext cx="34564320" cy="9814560"/>
          </a:xfrm>
        </p:spPr>
        <p:txBody>
          <a:bodyPr/>
          <a:lstStyle>
            <a:lvl1pPr marL="0" indent="0" algn="ctr">
              <a:buNone/>
              <a:defRPr>
                <a:solidFill>
                  <a:schemeClr val="tx1">
                    <a:tint val="75000"/>
                  </a:schemeClr>
                </a:solidFill>
              </a:defRPr>
            </a:lvl1pPr>
            <a:lvl2pPr marL="2468820" indent="0" algn="ctr">
              <a:buNone/>
              <a:defRPr>
                <a:solidFill>
                  <a:schemeClr val="tx1">
                    <a:tint val="75000"/>
                  </a:schemeClr>
                </a:solidFill>
              </a:defRPr>
            </a:lvl2pPr>
            <a:lvl3pPr marL="4937642" indent="0" algn="ctr">
              <a:buNone/>
              <a:defRPr>
                <a:solidFill>
                  <a:schemeClr val="tx1">
                    <a:tint val="75000"/>
                  </a:schemeClr>
                </a:solidFill>
              </a:defRPr>
            </a:lvl3pPr>
            <a:lvl4pPr marL="7406462" indent="0" algn="ctr">
              <a:buNone/>
              <a:defRPr>
                <a:solidFill>
                  <a:schemeClr val="tx1">
                    <a:tint val="75000"/>
                  </a:schemeClr>
                </a:solidFill>
              </a:defRPr>
            </a:lvl4pPr>
            <a:lvl5pPr marL="9875282" indent="0" algn="ctr">
              <a:buNone/>
              <a:defRPr>
                <a:solidFill>
                  <a:schemeClr val="tx1">
                    <a:tint val="75000"/>
                  </a:schemeClr>
                </a:solidFill>
              </a:defRPr>
            </a:lvl5pPr>
            <a:lvl6pPr marL="12344103" indent="0" algn="ctr">
              <a:buNone/>
              <a:defRPr>
                <a:solidFill>
                  <a:schemeClr val="tx1">
                    <a:tint val="75000"/>
                  </a:schemeClr>
                </a:solidFill>
              </a:defRPr>
            </a:lvl6pPr>
            <a:lvl7pPr marL="14812925" indent="0" algn="ctr">
              <a:buNone/>
              <a:defRPr>
                <a:solidFill>
                  <a:schemeClr val="tx1">
                    <a:tint val="75000"/>
                  </a:schemeClr>
                </a:solidFill>
              </a:defRPr>
            </a:lvl7pPr>
            <a:lvl8pPr marL="17281745" indent="0" algn="ctr">
              <a:buNone/>
              <a:defRPr>
                <a:solidFill>
                  <a:schemeClr val="tx1">
                    <a:tint val="75000"/>
                  </a:schemeClr>
                </a:solidFill>
              </a:defRPr>
            </a:lvl8pPr>
            <a:lvl9pPr marL="197505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3B0D4-8A60-4B75-8851-049606F4BEA8}"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81195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3B0D4-8A60-4B75-8851-049606F4BEA8}"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233474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318453" y="8614420"/>
            <a:ext cx="59990355" cy="183498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330240" y="8614420"/>
            <a:ext cx="179165250" cy="183498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3B0D4-8A60-4B75-8851-049606F4BEA8}"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220229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3B0D4-8A60-4B75-8851-049606F4BEA8}"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410030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4678644"/>
            <a:ext cx="41970960" cy="7627620"/>
          </a:xfrm>
        </p:spPr>
        <p:txBody>
          <a:bodyPr anchor="t"/>
          <a:lstStyle>
            <a:lvl1pPr algn="l">
              <a:defRPr sz="21599" b="1" cap="all"/>
            </a:lvl1pPr>
          </a:lstStyle>
          <a:p>
            <a:r>
              <a:rPr lang="en-US"/>
              <a:t>Click to edit Master title style</a:t>
            </a:r>
          </a:p>
        </p:txBody>
      </p:sp>
      <p:sp>
        <p:nvSpPr>
          <p:cNvPr id="3" name="Text Placeholder 2"/>
          <p:cNvSpPr>
            <a:spLocks noGrp="1"/>
          </p:cNvSpPr>
          <p:nvPr>
            <p:ph type="body" idx="1"/>
          </p:nvPr>
        </p:nvSpPr>
        <p:spPr>
          <a:xfrm>
            <a:off x="3900490" y="16277600"/>
            <a:ext cx="41970960" cy="8401047"/>
          </a:xfrm>
        </p:spPr>
        <p:txBody>
          <a:bodyPr anchor="b"/>
          <a:lstStyle>
            <a:lvl1pPr marL="0" indent="0">
              <a:buNone/>
              <a:defRPr sz="10800">
                <a:solidFill>
                  <a:schemeClr val="tx1">
                    <a:tint val="75000"/>
                  </a:schemeClr>
                </a:solidFill>
              </a:defRPr>
            </a:lvl1pPr>
            <a:lvl2pPr marL="2468820" indent="0">
              <a:buNone/>
              <a:defRPr sz="9787">
                <a:solidFill>
                  <a:schemeClr val="tx1">
                    <a:tint val="75000"/>
                  </a:schemeClr>
                </a:solidFill>
              </a:defRPr>
            </a:lvl2pPr>
            <a:lvl3pPr marL="4937642" indent="0">
              <a:buNone/>
              <a:defRPr sz="8663">
                <a:solidFill>
                  <a:schemeClr val="tx1">
                    <a:tint val="75000"/>
                  </a:schemeClr>
                </a:solidFill>
              </a:defRPr>
            </a:lvl3pPr>
            <a:lvl4pPr marL="7406462" indent="0">
              <a:buNone/>
              <a:defRPr sz="7538">
                <a:solidFill>
                  <a:schemeClr val="tx1">
                    <a:tint val="75000"/>
                  </a:schemeClr>
                </a:solidFill>
              </a:defRPr>
            </a:lvl4pPr>
            <a:lvl5pPr marL="9875282" indent="0">
              <a:buNone/>
              <a:defRPr sz="7538">
                <a:solidFill>
                  <a:schemeClr val="tx1">
                    <a:tint val="75000"/>
                  </a:schemeClr>
                </a:solidFill>
              </a:defRPr>
            </a:lvl5pPr>
            <a:lvl6pPr marL="12344103" indent="0">
              <a:buNone/>
              <a:defRPr sz="7538">
                <a:solidFill>
                  <a:schemeClr val="tx1">
                    <a:tint val="75000"/>
                  </a:schemeClr>
                </a:solidFill>
              </a:defRPr>
            </a:lvl6pPr>
            <a:lvl7pPr marL="14812925" indent="0">
              <a:buNone/>
              <a:defRPr sz="7538">
                <a:solidFill>
                  <a:schemeClr val="tx1">
                    <a:tint val="75000"/>
                  </a:schemeClr>
                </a:solidFill>
              </a:defRPr>
            </a:lvl7pPr>
            <a:lvl8pPr marL="17281745" indent="0">
              <a:buNone/>
              <a:defRPr sz="7538">
                <a:solidFill>
                  <a:schemeClr val="tx1">
                    <a:tint val="75000"/>
                  </a:schemeClr>
                </a:solidFill>
              </a:defRPr>
            </a:lvl8pPr>
            <a:lvl9pPr marL="19750565" indent="0">
              <a:buNone/>
              <a:defRPr sz="75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3B0D4-8A60-4B75-8851-049606F4BEA8}"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31006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330243" y="50184060"/>
            <a:ext cx="119577800" cy="141928847"/>
          </a:xfrm>
        </p:spPr>
        <p:txBody>
          <a:bodyPr/>
          <a:lstStyle>
            <a:lvl1pPr>
              <a:defRPr sz="15188"/>
            </a:lvl1pPr>
            <a:lvl2pPr>
              <a:defRPr sz="13050"/>
            </a:lvl2pPr>
            <a:lvl3pPr>
              <a:defRPr sz="10800"/>
            </a:lvl3pPr>
            <a:lvl4pPr>
              <a:defRPr sz="9787"/>
            </a:lvl4pPr>
            <a:lvl5pPr>
              <a:defRPr sz="9787"/>
            </a:lvl5pPr>
            <a:lvl6pPr>
              <a:defRPr sz="9787"/>
            </a:lvl6pPr>
            <a:lvl7pPr>
              <a:defRPr sz="9787"/>
            </a:lvl7pPr>
            <a:lvl8pPr>
              <a:defRPr sz="9787"/>
            </a:lvl8pPr>
            <a:lvl9pPr>
              <a:defRPr sz="97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3731001" y="50184060"/>
            <a:ext cx="119577805" cy="141928847"/>
          </a:xfrm>
        </p:spPr>
        <p:txBody>
          <a:bodyPr/>
          <a:lstStyle>
            <a:lvl1pPr>
              <a:defRPr sz="15188"/>
            </a:lvl1pPr>
            <a:lvl2pPr>
              <a:defRPr sz="13050"/>
            </a:lvl2pPr>
            <a:lvl3pPr>
              <a:defRPr sz="10800"/>
            </a:lvl3pPr>
            <a:lvl4pPr>
              <a:defRPr sz="9787"/>
            </a:lvl4pPr>
            <a:lvl5pPr>
              <a:defRPr sz="9787"/>
            </a:lvl5pPr>
            <a:lvl6pPr>
              <a:defRPr sz="9787"/>
            </a:lvl6pPr>
            <a:lvl7pPr>
              <a:defRPr sz="9787"/>
            </a:lvl7pPr>
            <a:lvl8pPr>
              <a:defRPr sz="9787"/>
            </a:lvl8pPr>
            <a:lvl9pPr>
              <a:defRPr sz="97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3B0D4-8A60-4B75-8851-049606F4BEA8}"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111623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537974"/>
            <a:ext cx="4443984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881" y="8596636"/>
            <a:ext cx="21817015" cy="3582667"/>
          </a:xfrm>
        </p:spPr>
        <p:txBody>
          <a:bodyPr anchor="b"/>
          <a:lstStyle>
            <a:lvl1pPr marL="0" indent="0">
              <a:buNone/>
              <a:defRPr sz="13050" b="1"/>
            </a:lvl1pPr>
            <a:lvl2pPr marL="2468820" indent="0">
              <a:buNone/>
              <a:defRPr sz="10800" b="1"/>
            </a:lvl2pPr>
            <a:lvl3pPr marL="4937642" indent="0">
              <a:buNone/>
              <a:defRPr sz="9787" b="1"/>
            </a:lvl3pPr>
            <a:lvl4pPr marL="7406462" indent="0">
              <a:buNone/>
              <a:defRPr sz="8663" b="1"/>
            </a:lvl4pPr>
            <a:lvl5pPr marL="9875282" indent="0">
              <a:buNone/>
              <a:defRPr sz="8663" b="1"/>
            </a:lvl5pPr>
            <a:lvl6pPr marL="12344103" indent="0">
              <a:buNone/>
              <a:defRPr sz="8663" b="1"/>
            </a:lvl6pPr>
            <a:lvl7pPr marL="14812925" indent="0">
              <a:buNone/>
              <a:defRPr sz="8663" b="1"/>
            </a:lvl7pPr>
            <a:lvl8pPr marL="17281745" indent="0">
              <a:buNone/>
              <a:defRPr sz="8663" b="1"/>
            </a:lvl8pPr>
            <a:lvl9pPr marL="19750565" indent="0">
              <a:buNone/>
              <a:defRPr sz="8663" b="1"/>
            </a:lvl9pPr>
          </a:lstStyle>
          <a:p>
            <a:pPr lvl="0"/>
            <a:r>
              <a:rPr lang="en-US"/>
              <a:t>Click to edit Master text styles</a:t>
            </a:r>
          </a:p>
        </p:txBody>
      </p:sp>
      <p:sp>
        <p:nvSpPr>
          <p:cNvPr id="4" name="Content Placeholder 3"/>
          <p:cNvSpPr>
            <a:spLocks noGrp="1"/>
          </p:cNvSpPr>
          <p:nvPr>
            <p:ph sz="half" idx="2"/>
          </p:nvPr>
        </p:nvSpPr>
        <p:spPr>
          <a:xfrm>
            <a:off x="2468881" y="12179300"/>
            <a:ext cx="21817015" cy="22127214"/>
          </a:xfrm>
        </p:spPr>
        <p:txBody>
          <a:bodyPr/>
          <a:lstStyle>
            <a:lvl1pPr>
              <a:defRPr sz="13050"/>
            </a:lvl1pPr>
            <a:lvl2pPr>
              <a:defRPr sz="10800"/>
            </a:lvl2pPr>
            <a:lvl3pPr>
              <a:defRPr sz="9787"/>
            </a:lvl3pPr>
            <a:lvl4pPr>
              <a:defRPr sz="8663"/>
            </a:lvl4pPr>
            <a:lvl5pPr>
              <a:defRPr sz="8663"/>
            </a:lvl5pPr>
            <a:lvl6pPr>
              <a:defRPr sz="8663"/>
            </a:lvl6pPr>
            <a:lvl7pPr>
              <a:defRPr sz="8663"/>
            </a:lvl7pPr>
            <a:lvl8pPr>
              <a:defRPr sz="8663"/>
            </a:lvl8pPr>
            <a:lvl9pPr>
              <a:defRPr sz="86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8" y="8596636"/>
            <a:ext cx="21825585" cy="3582667"/>
          </a:xfrm>
        </p:spPr>
        <p:txBody>
          <a:bodyPr anchor="b"/>
          <a:lstStyle>
            <a:lvl1pPr marL="0" indent="0">
              <a:buNone/>
              <a:defRPr sz="13050" b="1"/>
            </a:lvl1pPr>
            <a:lvl2pPr marL="2468820" indent="0">
              <a:buNone/>
              <a:defRPr sz="10800" b="1"/>
            </a:lvl2pPr>
            <a:lvl3pPr marL="4937642" indent="0">
              <a:buNone/>
              <a:defRPr sz="9787" b="1"/>
            </a:lvl3pPr>
            <a:lvl4pPr marL="7406462" indent="0">
              <a:buNone/>
              <a:defRPr sz="8663" b="1"/>
            </a:lvl4pPr>
            <a:lvl5pPr marL="9875282" indent="0">
              <a:buNone/>
              <a:defRPr sz="8663" b="1"/>
            </a:lvl5pPr>
            <a:lvl6pPr marL="12344103" indent="0">
              <a:buNone/>
              <a:defRPr sz="8663" b="1"/>
            </a:lvl6pPr>
            <a:lvl7pPr marL="14812925" indent="0">
              <a:buNone/>
              <a:defRPr sz="8663" b="1"/>
            </a:lvl7pPr>
            <a:lvl8pPr marL="17281745" indent="0">
              <a:buNone/>
              <a:defRPr sz="8663" b="1"/>
            </a:lvl8pPr>
            <a:lvl9pPr marL="19750565" indent="0">
              <a:buNone/>
              <a:defRPr sz="8663" b="1"/>
            </a:lvl9pPr>
          </a:lstStyle>
          <a:p>
            <a:pPr lvl="0"/>
            <a:r>
              <a:rPr lang="en-US"/>
              <a:t>Click to edit Master text styles</a:t>
            </a:r>
          </a:p>
        </p:txBody>
      </p:sp>
      <p:sp>
        <p:nvSpPr>
          <p:cNvPr id="6" name="Content Placeholder 5"/>
          <p:cNvSpPr>
            <a:spLocks noGrp="1"/>
          </p:cNvSpPr>
          <p:nvPr>
            <p:ph sz="quarter" idx="4"/>
          </p:nvPr>
        </p:nvSpPr>
        <p:spPr>
          <a:xfrm>
            <a:off x="25083138" y="12179300"/>
            <a:ext cx="21825585" cy="22127214"/>
          </a:xfrm>
        </p:spPr>
        <p:txBody>
          <a:bodyPr/>
          <a:lstStyle>
            <a:lvl1pPr>
              <a:defRPr sz="13050"/>
            </a:lvl1pPr>
            <a:lvl2pPr>
              <a:defRPr sz="10800"/>
            </a:lvl2pPr>
            <a:lvl3pPr>
              <a:defRPr sz="9787"/>
            </a:lvl3pPr>
            <a:lvl4pPr>
              <a:defRPr sz="8663"/>
            </a:lvl4pPr>
            <a:lvl5pPr>
              <a:defRPr sz="8663"/>
            </a:lvl5pPr>
            <a:lvl6pPr>
              <a:defRPr sz="8663"/>
            </a:lvl6pPr>
            <a:lvl7pPr>
              <a:defRPr sz="8663"/>
            </a:lvl7pPr>
            <a:lvl8pPr>
              <a:defRPr sz="8663"/>
            </a:lvl8pPr>
            <a:lvl9pPr>
              <a:defRPr sz="86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3B0D4-8A60-4B75-8851-049606F4BEA8}" type="datetimeFigureOut">
              <a:rPr lang="en-US" smtClean="0"/>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184585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3B0D4-8A60-4B75-8851-049606F4BEA8}" type="datetimeFigureOut">
              <a:rPr lang="en-US" smtClean="0"/>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57602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3B0D4-8A60-4B75-8851-049606F4BEA8}" type="datetimeFigureOut">
              <a:rPr lang="en-US" smtClean="0"/>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402276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3" y="1529080"/>
            <a:ext cx="16244890" cy="6507480"/>
          </a:xfrm>
        </p:spPr>
        <p:txBody>
          <a:bodyPr anchor="b"/>
          <a:lstStyle>
            <a:lvl1pPr algn="l">
              <a:defRPr sz="10800" b="1"/>
            </a:lvl1pPr>
          </a:lstStyle>
          <a:p>
            <a:r>
              <a:rPr lang="en-US"/>
              <a:t>Click to edit Master title style</a:t>
            </a:r>
          </a:p>
        </p:txBody>
      </p:sp>
      <p:sp>
        <p:nvSpPr>
          <p:cNvPr id="3" name="Content Placeholder 2"/>
          <p:cNvSpPr>
            <a:spLocks noGrp="1"/>
          </p:cNvSpPr>
          <p:nvPr>
            <p:ph idx="1"/>
          </p:nvPr>
        </p:nvSpPr>
        <p:spPr>
          <a:xfrm>
            <a:off x="19305270" y="1529086"/>
            <a:ext cx="27603450" cy="32777434"/>
          </a:xfrm>
        </p:spPr>
        <p:txBody>
          <a:bodyPr/>
          <a:lstStyle>
            <a:lvl1pPr>
              <a:defRPr sz="17324"/>
            </a:lvl1pPr>
            <a:lvl2pPr>
              <a:defRPr sz="15188"/>
            </a:lvl2pPr>
            <a:lvl3pPr>
              <a:defRPr sz="13050"/>
            </a:lvl3pPr>
            <a:lvl4pPr>
              <a:defRPr sz="10800"/>
            </a:lvl4pPr>
            <a:lvl5pPr>
              <a:defRPr sz="10800"/>
            </a:lvl5pPr>
            <a:lvl6pPr>
              <a:defRPr sz="10800"/>
            </a:lvl6pPr>
            <a:lvl7pPr>
              <a:defRPr sz="10800"/>
            </a:lvl7pPr>
            <a:lvl8pPr>
              <a:defRPr sz="10800"/>
            </a:lvl8pPr>
            <a:lvl9pPr>
              <a:defRPr sz="10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3" y="8036566"/>
            <a:ext cx="16244890" cy="26269954"/>
          </a:xfrm>
        </p:spPr>
        <p:txBody>
          <a:bodyPr/>
          <a:lstStyle>
            <a:lvl1pPr marL="0" indent="0">
              <a:buNone/>
              <a:defRPr sz="7538"/>
            </a:lvl1pPr>
            <a:lvl2pPr marL="2468820" indent="0">
              <a:buNone/>
              <a:defRPr sz="6525"/>
            </a:lvl2pPr>
            <a:lvl3pPr marL="4937642" indent="0">
              <a:buNone/>
              <a:defRPr sz="5399"/>
            </a:lvl3pPr>
            <a:lvl4pPr marL="7406462" indent="0">
              <a:buNone/>
              <a:defRPr sz="4838"/>
            </a:lvl4pPr>
            <a:lvl5pPr marL="9875282" indent="0">
              <a:buNone/>
              <a:defRPr sz="4838"/>
            </a:lvl5pPr>
            <a:lvl6pPr marL="12344103" indent="0">
              <a:buNone/>
              <a:defRPr sz="4838"/>
            </a:lvl6pPr>
            <a:lvl7pPr marL="14812925" indent="0">
              <a:buNone/>
              <a:defRPr sz="4838"/>
            </a:lvl7pPr>
            <a:lvl8pPr marL="17281745" indent="0">
              <a:buNone/>
              <a:defRPr sz="4838"/>
            </a:lvl8pPr>
            <a:lvl9pPr marL="19750565" indent="0">
              <a:buNone/>
              <a:defRPr sz="4838"/>
            </a:lvl9pPr>
          </a:lstStyle>
          <a:p>
            <a:pPr lvl="0"/>
            <a:r>
              <a:rPr lang="en-US"/>
              <a:t>Click to edit Master text styles</a:t>
            </a:r>
          </a:p>
        </p:txBody>
      </p:sp>
      <p:sp>
        <p:nvSpPr>
          <p:cNvPr id="5" name="Date Placeholder 4"/>
          <p:cNvSpPr>
            <a:spLocks noGrp="1"/>
          </p:cNvSpPr>
          <p:nvPr>
            <p:ph type="dt" sz="half" idx="10"/>
          </p:nvPr>
        </p:nvSpPr>
        <p:spPr/>
        <p:txBody>
          <a:bodyPr/>
          <a:lstStyle/>
          <a:p>
            <a:fld id="{FD13B0D4-8A60-4B75-8851-049606F4BEA8}"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298523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6883360"/>
            <a:ext cx="29626560" cy="3173734"/>
          </a:xfrm>
        </p:spPr>
        <p:txBody>
          <a:bodyPr anchor="b"/>
          <a:lstStyle>
            <a:lvl1pPr algn="l">
              <a:defRPr sz="10800" b="1"/>
            </a:lvl1pPr>
          </a:lstStyle>
          <a:p>
            <a:r>
              <a:rPr lang="en-US"/>
              <a:t>Click to edit Master title style</a:t>
            </a:r>
          </a:p>
        </p:txBody>
      </p:sp>
      <p:sp>
        <p:nvSpPr>
          <p:cNvPr id="3" name="Picture Placeholder 2"/>
          <p:cNvSpPr>
            <a:spLocks noGrp="1"/>
          </p:cNvSpPr>
          <p:nvPr>
            <p:ph type="pic" idx="1"/>
          </p:nvPr>
        </p:nvSpPr>
        <p:spPr>
          <a:xfrm>
            <a:off x="9678355" y="3431540"/>
            <a:ext cx="29626560" cy="23042880"/>
          </a:xfrm>
        </p:spPr>
        <p:txBody>
          <a:bodyPr/>
          <a:lstStyle>
            <a:lvl1pPr marL="0" indent="0">
              <a:buNone/>
              <a:defRPr sz="17324"/>
            </a:lvl1pPr>
            <a:lvl2pPr marL="2468820" indent="0">
              <a:buNone/>
              <a:defRPr sz="15188"/>
            </a:lvl2pPr>
            <a:lvl3pPr marL="4937642" indent="0">
              <a:buNone/>
              <a:defRPr sz="13050"/>
            </a:lvl3pPr>
            <a:lvl4pPr marL="7406462" indent="0">
              <a:buNone/>
              <a:defRPr sz="10800"/>
            </a:lvl4pPr>
            <a:lvl5pPr marL="9875282" indent="0">
              <a:buNone/>
              <a:defRPr sz="10800"/>
            </a:lvl5pPr>
            <a:lvl6pPr marL="12344103" indent="0">
              <a:buNone/>
              <a:defRPr sz="10800"/>
            </a:lvl6pPr>
            <a:lvl7pPr marL="14812925" indent="0">
              <a:buNone/>
              <a:defRPr sz="10800"/>
            </a:lvl7pPr>
            <a:lvl8pPr marL="17281745" indent="0">
              <a:buNone/>
              <a:defRPr sz="10800"/>
            </a:lvl8pPr>
            <a:lvl9pPr marL="19750565" indent="0">
              <a:buNone/>
              <a:defRPr sz="10800"/>
            </a:lvl9pPr>
          </a:lstStyle>
          <a:p>
            <a:endParaRPr lang="en-US"/>
          </a:p>
        </p:txBody>
      </p:sp>
      <p:sp>
        <p:nvSpPr>
          <p:cNvPr id="4" name="Text Placeholder 3"/>
          <p:cNvSpPr>
            <a:spLocks noGrp="1"/>
          </p:cNvSpPr>
          <p:nvPr>
            <p:ph type="body" sz="half" idx="2"/>
          </p:nvPr>
        </p:nvSpPr>
        <p:spPr>
          <a:xfrm>
            <a:off x="9678355" y="30057096"/>
            <a:ext cx="29626560" cy="4507227"/>
          </a:xfrm>
        </p:spPr>
        <p:txBody>
          <a:bodyPr/>
          <a:lstStyle>
            <a:lvl1pPr marL="0" indent="0">
              <a:buNone/>
              <a:defRPr sz="7538"/>
            </a:lvl1pPr>
            <a:lvl2pPr marL="2468820" indent="0">
              <a:buNone/>
              <a:defRPr sz="6525"/>
            </a:lvl2pPr>
            <a:lvl3pPr marL="4937642" indent="0">
              <a:buNone/>
              <a:defRPr sz="5399"/>
            </a:lvl3pPr>
            <a:lvl4pPr marL="7406462" indent="0">
              <a:buNone/>
              <a:defRPr sz="4838"/>
            </a:lvl4pPr>
            <a:lvl5pPr marL="9875282" indent="0">
              <a:buNone/>
              <a:defRPr sz="4838"/>
            </a:lvl5pPr>
            <a:lvl6pPr marL="12344103" indent="0">
              <a:buNone/>
              <a:defRPr sz="4838"/>
            </a:lvl6pPr>
            <a:lvl7pPr marL="14812925" indent="0">
              <a:buNone/>
              <a:defRPr sz="4838"/>
            </a:lvl7pPr>
            <a:lvl8pPr marL="17281745" indent="0">
              <a:buNone/>
              <a:defRPr sz="4838"/>
            </a:lvl8pPr>
            <a:lvl9pPr marL="19750565" indent="0">
              <a:buNone/>
              <a:defRPr sz="4838"/>
            </a:lvl9pPr>
          </a:lstStyle>
          <a:p>
            <a:pPr lvl="0"/>
            <a:r>
              <a:rPr lang="en-US"/>
              <a:t>Click to edit Master text styles</a:t>
            </a:r>
          </a:p>
        </p:txBody>
      </p:sp>
      <p:sp>
        <p:nvSpPr>
          <p:cNvPr id="5" name="Date Placeholder 4"/>
          <p:cNvSpPr>
            <a:spLocks noGrp="1"/>
          </p:cNvSpPr>
          <p:nvPr>
            <p:ph type="dt" sz="half" idx="10"/>
          </p:nvPr>
        </p:nvSpPr>
        <p:spPr/>
        <p:txBody>
          <a:bodyPr/>
          <a:lstStyle/>
          <a:p>
            <a:fld id="{FD13B0D4-8A60-4B75-8851-049606F4BEA8}"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5368C-1534-47B7-9EB4-E01E1C326D7E}" type="slidenum">
              <a:rPr lang="en-US" smtClean="0"/>
              <a:t>‹#›</a:t>
            </a:fld>
            <a:endParaRPr lang="en-US"/>
          </a:p>
        </p:txBody>
      </p:sp>
    </p:spTree>
    <p:extLst>
      <p:ext uri="{BB962C8B-B14F-4D97-AF65-F5344CB8AC3E}">
        <p14:creationId xmlns:p14="http://schemas.microsoft.com/office/powerpoint/2010/main" val="412947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537974"/>
            <a:ext cx="44439840" cy="6400800"/>
          </a:xfrm>
          <a:prstGeom prst="rect">
            <a:avLst/>
          </a:prstGeom>
        </p:spPr>
        <p:txBody>
          <a:bodyPr vert="horz" lIns="438911" tIns="219455" rIns="438911" bIns="219455" rtlCol="0" anchor="ctr">
            <a:normAutofit/>
          </a:bodyPr>
          <a:lstStyle/>
          <a:p>
            <a:r>
              <a:rPr lang="en-US"/>
              <a:t>Click to edit Master title style</a:t>
            </a:r>
          </a:p>
        </p:txBody>
      </p:sp>
      <p:sp>
        <p:nvSpPr>
          <p:cNvPr id="3" name="Text Placeholder 2"/>
          <p:cNvSpPr>
            <a:spLocks noGrp="1"/>
          </p:cNvSpPr>
          <p:nvPr>
            <p:ph type="body" idx="1"/>
          </p:nvPr>
        </p:nvSpPr>
        <p:spPr>
          <a:xfrm>
            <a:off x="2468880" y="8961126"/>
            <a:ext cx="44439840" cy="25345394"/>
          </a:xfrm>
          <a:prstGeom prst="rect">
            <a:avLst/>
          </a:prstGeom>
        </p:spPr>
        <p:txBody>
          <a:bodyPr vert="horz" lIns="438911" tIns="219455" rIns="438911" bIns="2194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5595564"/>
            <a:ext cx="11521440" cy="2044700"/>
          </a:xfrm>
          <a:prstGeom prst="rect">
            <a:avLst/>
          </a:prstGeom>
        </p:spPr>
        <p:txBody>
          <a:bodyPr vert="horz" lIns="438911" tIns="219455" rIns="438911" bIns="219455" rtlCol="0" anchor="ctr"/>
          <a:lstStyle>
            <a:lvl1pPr algn="l">
              <a:defRPr sz="6525">
                <a:solidFill>
                  <a:schemeClr val="tx1">
                    <a:tint val="75000"/>
                  </a:schemeClr>
                </a:solidFill>
              </a:defRPr>
            </a:lvl1pPr>
          </a:lstStyle>
          <a:p>
            <a:fld id="{FD13B0D4-8A60-4B75-8851-049606F4BEA8}" type="datetimeFigureOut">
              <a:rPr lang="en-US" smtClean="0"/>
              <a:t>5/12/2016</a:t>
            </a:fld>
            <a:endParaRPr lang="en-US"/>
          </a:p>
        </p:txBody>
      </p:sp>
      <p:sp>
        <p:nvSpPr>
          <p:cNvPr id="5" name="Footer Placeholder 4"/>
          <p:cNvSpPr>
            <a:spLocks noGrp="1"/>
          </p:cNvSpPr>
          <p:nvPr>
            <p:ph type="ftr" sz="quarter" idx="3"/>
          </p:nvPr>
        </p:nvSpPr>
        <p:spPr>
          <a:xfrm>
            <a:off x="16870680" y="35595564"/>
            <a:ext cx="15636240" cy="2044700"/>
          </a:xfrm>
          <a:prstGeom prst="rect">
            <a:avLst/>
          </a:prstGeom>
        </p:spPr>
        <p:txBody>
          <a:bodyPr vert="horz" lIns="438911" tIns="219455" rIns="438911" bIns="219455" rtlCol="0" anchor="ctr"/>
          <a:lstStyle>
            <a:lvl1pPr algn="ctr">
              <a:defRPr sz="65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80" y="35595564"/>
            <a:ext cx="11521440" cy="2044700"/>
          </a:xfrm>
          <a:prstGeom prst="rect">
            <a:avLst/>
          </a:prstGeom>
        </p:spPr>
        <p:txBody>
          <a:bodyPr vert="horz" lIns="438911" tIns="219455" rIns="438911" bIns="219455" rtlCol="0" anchor="ctr"/>
          <a:lstStyle>
            <a:lvl1pPr algn="r">
              <a:defRPr sz="6525">
                <a:solidFill>
                  <a:schemeClr val="tx1">
                    <a:tint val="75000"/>
                  </a:schemeClr>
                </a:solidFill>
              </a:defRPr>
            </a:lvl1pPr>
          </a:lstStyle>
          <a:p>
            <a:fld id="{C7A5368C-1534-47B7-9EB4-E01E1C326D7E}" type="slidenum">
              <a:rPr lang="en-US" smtClean="0"/>
              <a:t>‹#›</a:t>
            </a:fld>
            <a:endParaRPr lang="en-US"/>
          </a:p>
        </p:txBody>
      </p:sp>
    </p:spTree>
    <p:extLst>
      <p:ext uri="{BB962C8B-B14F-4D97-AF65-F5344CB8AC3E}">
        <p14:creationId xmlns:p14="http://schemas.microsoft.com/office/powerpoint/2010/main" val="351850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937642" rtl="0" eaLnBrk="1" latinLnBrk="0" hangingPunct="1">
        <a:spcBef>
          <a:spcPct val="0"/>
        </a:spcBef>
        <a:buNone/>
        <a:defRPr sz="23738" kern="1200">
          <a:solidFill>
            <a:schemeClr val="tx1"/>
          </a:solidFill>
          <a:latin typeface="+mj-lt"/>
          <a:ea typeface="+mj-ea"/>
          <a:cs typeface="+mj-cs"/>
        </a:defRPr>
      </a:lvl1pPr>
    </p:titleStyle>
    <p:bodyStyle>
      <a:lvl1pPr marL="1851616" indent="-1851616" algn="l" defTabSz="4937642" rtl="0" eaLnBrk="1" latinLnBrk="0" hangingPunct="1">
        <a:spcBef>
          <a:spcPct val="20000"/>
        </a:spcBef>
        <a:buFont typeface="Arial" pitchFamily="34" charset="0"/>
        <a:buChar char="•"/>
        <a:defRPr sz="17324" kern="1200">
          <a:solidFill>
            <a:schemeClr val="tx1"/>
          </a:solidFill>
          <a:latin typeface="+mn-lt"/>
          <a:ea typeface="+mn-ea"/>
          <a:cs typeface="+mn-cs"/>
        </a:defRPr>
      </a:lvl1pPr>
      <a:lvl2pPr marL="4011834" indent="-1543014" algn="l" defTabSz="4937642" rtl="0" eaLnBrk="1" latinLnBrk="0" hangingPunct="1">
        <a:spcBef>
          <a:spcPct val="20000"/>
        </a:spcBef>
        <a:buFont typeface="Arial" pitchFamily="34" charset="0"/>
        <a:buChar char="–"/>
        <a:defRPr sz="15188" kern="1200">
          <a:solidFill>
            <a:schemeClr val="tx1"/>
          </a:solidFill>
          <a:latin typeface="+mn-lt"/>
          <a:ea typeface="+mn-ea"/>
          <a:cs typeface="+mn-cs"/>
        </a:defRPr>
      </a:lvl2pPr>
      <a:lvl3pPr marL="6172052" indent="-1234411" algn="l" defTabSz="4937642" rtl="0" eaLnBrk="1" latinLnBrk="0" hangingPunct="1">
        <a:spcBef>
          <a:spcPct val="20000"/>
        </a:spcBef>
        <a:buFont typeface="Arial" pitchFamily="34" charset="0"/>
        <a:buChar char="•"/>
        <a:defRPr sz="13050" kern="1200">
          <a:solidFill>
            <a:schemeClr val="tx1"/>
          </a:solidFill>
          <a:latin typeface="+mn-lt"/>
          <a:ea typeface="+mn-ea"/>
          <a:cs typeface="+mn-cs"/>
        </a:defRPr>
      </a:lvl3pPr>
      <a:lvl4pPr marL="8640873" indent="-1234411" algn="l" defTabSz="4937642" rtl="0" eaLnBrk="1" latinLnBrk="0" hangingPunct="1">
        <a:spcBef>
          <a:spcPct val="20000"/>
        </a:spcBef>
        <a:buFont typeface="Arial" pitchFamily="34" charset="0"/>
        <a:buChar char="–"/>
        <a:defRPr sz="10800" kern="1200">
          <a:solidFill>
            <a:schemeClr val="tx1"/>
          </a:solidFill>
          <a:latin typeface="+mn-lt"/>
          <a:ea typeface="+mn-ea"/>
          <a:cs typeface="+mn-cs"/>
        </a:defRPr>
      </a:lvl4pPr>
      <a:lvl5pPr marL="11109693" indent="-1234411" algn="l" defTabSz="4937642" rtl="0" eaLnBrk="1" latinLnBrk="0" hangingPunct="1">
        <a:spcBef>
          <a:spcPct val="20000"/>
        </a:spcBef>
        <a:buFont typeface="Arial" pitchFamily="34" charset="0"/>
        <a:buChar char="»"/>
        <a:defRPr sz="10800" kern="1200">
          <a:solidFill>
            <a:schemeClr val="tx1"/>
          </a:solidFill>
          <a:latin typeface="+mn-lt"/>
          <a:ea typeface="+mn-ea"/>
          <a:cs typeface="+mn-cs"/>
        </a:defRPr>
      </a:lvl5pPr>
      <a:lvl6pPr marL="13578513" indent="-1234411" algn="l" defTabSz="4937642" rtl="0" eaLnBrk="1" latinLnBrk="0" hangingPunct="1">
        <a:spcBef>
          <a:spcPct val="20000"/>
        </a:spcBef>
        <a:buFont typeface="Arial" pitchFamily="34" charset="0"/>
        <a:buChar char="•"/>
        <a:defRPr sz="10800" kern="1200">
          <a:solidFill>
            <a:schemeClr val="tx1"/>
          </a:solidFill>
          <a:latin typeface="+mn-lt"/>
          <a:ea typeface="+mn-ea"/>
          <a:cs typeface="+mn-cs"/>
        </a:defRPr>
      </a:lvl6pPr>
      <a:lvl7pPr marL="16047334" indent="-1234411" algn="l" defTabSz="4937642" rtl="0" eaLnBrk="1" latinLnBrk="0" hangingPunct="1">
        <a:spcBef>
          <a:spcPct val="20000"/>
        </a:spcBef>
        <a:buFont typeface="Arial" pitchFamily="34" charset="0"/>
        <a:buChar char="•"/>
        <a:defRPr sz="10800" kern="1200">
          <a:solidFill>
            <a:schemeClr val="tx1"/>
          </a:solidFill>
          <a:latin typeface="+mn-lt"/>
          <a:ea typeface="+mn-ea"/>
          <a:cs typeface="+mn-cs"/>
        </a:defRPr>
      </a:lvl7pPr>
      <a:lvl8pPr marL="18516156" indent="-1234411" algn="l" defTabSz="4937642" rtl="0" eaLnBrk="1" latinLnBrk="0" hangingPunct="1">
        <a:spcBef>
          <a:spcPct val="20000"/>
        </a:spcBef>
        <a:buFont typeface="Arial" pitchFamily="34" charset="0"/>
        <a:buChar char="•"/>
        <a:defRPr sz="10800" kern="1200">
          <a:solidFill>
            <a:schemeClr val="tx1"/>
          </a:solidFill>
          <a:latin typeface="+mn-lt"/>
          <a:ea typeface="+mn-ea"/>
          <a:cs typeface="+mn-cs"/>
        </a:defRPr>
      </a:lvl8pPr>
      <a:lvl9pPr marL="20984976" indent="-1234411" algn="l" defTabSz="4937642" rtl="0" eaLnBrk="1" latinLnBrk="0" hangingPunct="1">
        <a:spcBef>
          <a:spcPct val="20000"/>
        </a:spcBef>
        <a:buFont typeface="Arial" pitchFamily="34" charset="0"/>
        <a:buChar char="•"/>
        <a:defRPr sz="10800" kern="1200">
          <a:solidFill>
            <a:schemeClr val="tx1"/>
          </a:solidFill>
          <a:latin typeface="+mn-lt"/>
          <a:ea typeface="+mn-ea"/>
          <a:cs typeface="+mn-cs"/>
        </a:defRPr>
      </a:lvl9pPr>
    </p:bodyStyle>
    <p:otherStyle>
      <a:defPPr>
        <a:defRPr lang="en-US"/>
      </a:defPPr>
      <a:lvl1pPr marL="0" algn="l" defTabSz="4937642" rtl="0" eaLnBrk="1" latinLnBrk="0" hangingPunct="1">
        <a:defRPr sz="9787" kern="1200">
          <a:solidFill>
            <a:schemeClr val="tx1"/>
          </a:solidFill>
          <a:latin typeface="+mn-lt"/>
          <a:ea typeface="+mn-ea"/>
          <a:cs typeface="+mn-cs"/>
        </a:defRPr>
      </a:lvl1pPr>
      <a:lvl2pPr marL="2468820" algn="l" defTabSz="4937642" rtl="0" eaLnBrk="1" latinLnBrk="0" hangingPunct="1">
        <a:defRPr sz="9787" kern="1200">
          <a:solidFill>
            <a:schemeClr val="tx1"/>
          </a:solidFill>
          <a:latin typeface="+mn-lt"/>
          <a:ea typeface="+mn-ea"/>
          <a:cs typeface="+mn-cs"/>
        </a:defRPr>
      </a:lvl2pPr>
      <a:lvl3pPr marL="4937642" algn="l" defTabSz="4937642" rtl="0" eaLnBrk="1" latinLnBrk="0" hangingPunct="1">
        <a:defRPr sz="9787" kern="1200">
          <a:solidFill>
            <a:schemeClr val="tx1"/>
          </a:solidFill>
          <a:latin typeface="+mn-lt"/>
          <a:ea typeface="+mn-ea"/>
          <a:cs typeface="+mn-cs"/>
        </a:defRPr>
      </a:lvl3pPr>
      <a:lvl4pPr marL="7406462" algn="l" defTabSz="4937642" rtl="0" eaLnBrk="1" latinLnBrk="0" hangingPunct="1">
        <a:defRPr sz="9787" kern="1200">
          <a:solidFill>
            <a:schemeClr val="tx1"/>
          </a:solidFill>
          <a:latin typeface="+mn-lt"/>
          <a:ea typeface="+mn-ea"/>
          <a:cs typeface="+mn-cs"/>
        </a:defRPr>
      </a:lvl4pPr>
      <a:lvl5pPr marL="9875282" algn="l" defTabSz="4937642" rtl="0" eaLnBrk="1" latinLnBrk="0" hangingPunct="1">
        <a:defRPr sz="9787" kern="1200">
          <a:solidFill>
            <a:schemeClr val="tx1"/>
          </a:solidFill>
          <a:latin typeface="+mn-lt"/>
          <a:ea typeface="+mn-ea"/>
          <a:cs typeface="+mn-cs"/>
        </a:defRPr>
      </a:lvl5pPr>
      <a:lvl6pPr marL="12344103" algn="l" defTabSz="4937642" rtl="0" eaLnBrk="1" latinLnBrk="0" hangingPunct="1">
        <a:defRPr sz="9787" kern="1200">
          <a:solidFill>
            <a:schemeClr val="tx1"/>
          </a:solidFill>
          <a:latin typeface="+mn-lt"/>
          <a:ea typeface="+mn-ea"/>
          <a:cs typeface="+mn-cs"/>
        </a:defRPr>
      </a:lvl6pPr>
      <a:lvl7pPr marL="14812925" algn="l" defTabSz="4937642" rtl="0" eaLnBrk="1" latinLnBrk="0" hangingPunct="1">
        <a:defRPr sz="9787" kern="1200">
          <a:solidFill>
            <a:schemeClr val="tx1"/>
          </a:solidFill>
          <a:latin typeface="+mn-lt"/>
          <a:ea typeface="+mn-ea"/>
          <a:cs typeface="+mn-cs"/>
        </a:defRPr>
      </a:lvl7pPr>
      <a:lvl8pPr marL="17281745" algn="l" defTabSz="4937642" rtl="0" eaLnBrk="1" latinLnBrk="0" hangingPunct="1">
        <a:defRPr sz="9787" kern="1200">
          <a:solidFill>
            <a:schemeClr val="tx1"/>
          </a:solidFill>
          <a:latin typeface="+mn-lt"/>
          <a:ea typeface="+mn-ea"/>
          <a:cs typeface="+mn-cs"/>
        </a:defRPr>
      </a:lvl8pPr>
      <a:lvl9pPr marL="19750565" algn="l" defTabSz="4937642" rtl="0" eaLnBrk="1" latinLnBrk="0" hangingPunct="1">
        <a:defRPr sz="97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3" Type="http://schemas.openxmlformats.org/officeDocument/2006/relationships/chart" Target="../charts/chart1.xml"/><Relationship Id="rId7" Type="http://schemas.openxmlformats.org/officeDocument/2006/relationships/image" Target="../media/image1.wmf"/><Relationship Id="rId12" Type="http://schemas.openxmlformats.org/officeDocument/2006/relationships/chart" Target="../charts/chart3.xml"/><Relationship Id="rId2" Type="http://schemas.openxmlformats.org/officeDocument/2006/relationships/slideLayout" Target="../slideLayouts/slideLayout2.xml"/><Relationship Id="rId16" Type="http://schemas.openxmlformats.org/officeDocument/2006/relationships/comments" Target="../comments/commen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6.jpeg"/><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chart" Target="../charts/chart2.xml"/><Relationship Id="rId4" Type="http://schemas.openxmlformats.org/officeDocument/2006/relationships/image" Target="../media/image2.wmf"/><Relationship Id="rId9" Type="http://schemas.openxmlformats.org/officeDocument/2006/relationships/image" Target="../media/image5.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Chart 43"/>
          <p:cNvGraphicFramePr>
            <a:graphicFrameLocks/>
          </p:cNvGraphicFramePr>
          <p:nvPr>
            <p:extLst>
              <p:ext uri="{D42A27DB-BD31-4B8C-83A1-F6EECF244321}">
                <p14:modId xmlns:p14="http://schemas.microsoft.com/office/powerpoint/2010/main" val="1861409549"/>
              </p:ext>
            </p:extLst>
          </p:nvPr>
        </p:nvGraphicFramePr>
        <p:xfrm>
          <a:off x="38485035" y="21031200"/>
          <a:ext cx="9378897" cy="5552564"/>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3798" descr="C:\Users\Justin\Desktop\Downloads\UNIVERSITY logos\UNIVERSITY logos\eps\SBU vert1_2clr_pms.e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9804" y="2050199"/>
            <a:ext cx="3348037" cy="31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3514757333"/>
              </p:ext>
            </p:extLst>
          </p:nvPr>
        </p:nvGraphicFramePr>
        <p:xfrm>
          <a:off x="2468565" y="759280"/>
          <a:ext cx="44440475" cy="3027318"/>
        </p:xfrm>
        <a:graphic>
          <a:graphicData uri="http://schemas.openxmlformats.org/drawingml/2006/table">
            <a:tbl>
              <a:tblPr/>
              <a:tblGrid>
                <a:gridCol w="44440475">
                  <a:extLst>
                    <a:ext uri="{9D8B030D-6E8A-4147-A177-3AD203B41FA5}">
                      <a16:colId xmlns:a16="http://schemas.microsoft.com/office/drawing/2014/main" val="20000"/>
                    </a:ext>
                  </a:extLst>
                </a:gridCol>
              </a:tblGrid>
              <a:tr h="3027318">
                <a:tc>
                  <a:txBody>
                    <a:bodyPr/>
                    <a:lstStyle/>
                    <a:p>
                      <a:pPr algn="ctr" eaLnBrk="1" hangingPunct="1"/>
                      <a:r>
                        <a:rPr lang="en-US" altLang="en-US" sz="8300" b="1" dirty="0">
                          <a:solidFill>
                            <a:srgbClr val="033649"/>
                          </a:solidFill>
                          <a:latin typeface="Tahoma" panose="020B0604030504040204" pitchFamily="34" charset="0"/>
                          <a:ea typeface="Tahoma" panose="020B0604030504040204" pitchFamily="34" charset="0"/>
                          <a:cs typeface="Tahoma" panose="020B0604030504040204" pitchFamily="34" charset="0"/>
                        </a:rPr>
                        <a:t>Predicting Categorical Search Behavior on Individual Trials</a:t>
                      </a:r>
                    </a:p>
                    <a:p>
                      <a:pPr algn="ctr" eaLnBrk="1" hangingPunct="1"/>
                      <a:r>
                        <a:rPr lang="en-US" altLang="en-US" sz="8300" b="1" dirty="0">
                          <a:solidFill>
                            <a:srgbClr val="033649"/>
                          </a:solidFill>
                          <a:latin typeface="Tahoma" panose="020B0604030504040204" pitchFamily="34" charset="0"/>
                          <a:ea typeface="Tahoma" panose="020B0604030504040204" pitchFamily="34" charset="0"/>
                          <a:cs typeface="Tahoma" panose="020B0604030504040204" pitchFamily="34" charset="0"/>
                        </a:rPr>
                        <a:t>Using</a:t>
                      </a:r>
                      <a:r>
                        <a:rPr lang="en-US" altLang="en-US" sz="8300" b="1" baseline="0" dirty="0">
                          <a:solidFill>
                            <a:srgbClr val="033649"/>
                          </a:solidFill>
                          <a:latin typeface="Tahoma" panose="020B0604030504040204" pitchFamily="34" charset="0"/>
                          <a:ea typeface="Tahoma" panose="020B0604030504040204" pitchFamily="34" charset="0"/>
                          <a:cs typeface="Tahoma" panose="020B0604030504040204" pitchFamily="34" charset="0"/>
                        </a:rPr>
                        <a:t> Category-Consistent Features</a:t>
                      </a:r>
                      <a:endParaRPr lang="en-US" altLang="en-US" sz="8300" b="1" dirty="0">
                        <a:solidFill>
                          <a:srgbClr val="033649"/>
                        </a:solidFill>
                        <a:latin typeface="Tahoma" panose="020B0604030504040204" pitchFamily="34" charset="0"/>
                        <a:ea typeface="Tahoma" panose="020B0604030504040204" pitchFamily="34" charset="0"/>
                        <a:cs typeface="Tahoma" panose="020B0604030504040204" pitchFamily="34" charset="0"/>
                      </a:endParaRPr>
                    </a:p>
                  </a:txBody>
                  <a:tcPr marT="44088" marB="44088"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03774130"/>
              </p:ext>
            </p:extLst>
          </p:nvPr>
        </p:nvGraphicFramePr>
        <p:xfrm>
          <a:off x="7620001" y="3918860"/>
          <a:ext cx="34137600" cy="2043977"/>
        </p:xfrm>
        <a:graphic>
          <a:graphicData uri="http://schemas.openxmlformats.org/drawingml/2006/table">
            <a:tbl>
              <a:tblPr/>
              <a:tblGrid>
                <a:gridCol w="34137600">
                  <a:extLst>
                    <a:ext uri="{9D8B030D-6E8A-4147-A177-3AD203B41FA5}">
                      <a16:colId xmlns:a16="http://schemas.microsoft.com/office/drawing/2014/main" val="20000"/>
                    </a:ext>
                  </a:extLst>
                </a:gridCol>
              </a:tblGrid>
              <a:tr h="2043977">
                <a:tc>
                  <a:txBody>
                    <a:bodyPr/>
                    <a:lstStyle/>
                    <a:p>
                      <a:pPr algn="ctr"/>
                      <a:r>
                        <a:rPr lang="en-US" sz="6400" b="0" dirty="0">
                          <a:solidFill>
                            <a:srgbClr val="033649"/>
                          </a:solidFill>
                          <a:latin typeface="Tahoma" pitchFamily="34" charset="0"/>
                          <a:ea typeface="Tahoma" pitchFamily="34" charset="0"/>
                          <a:cs typeface="Tahoma" pitchFamily="34" charset="0"/>
                        </a:rPr>
                        <a:t>Justin Maxfield</a:t>
                      </a:r>
                      <a:r>
                        <a:rPr lang="en-US" sz="5300" b="0" baseline="30000" dirty="0">
                          <a:solidFill>
                            <a:srgbClr val="033649"/>
                          </a:solidFill>
                          <a:latin typeface="Tahoma" pitchFamily="34" charset="0"/>
                          <a:ea typeface="Tahoma" pitchFamily="34" charset="0"/>
                          <a:cs typeface="Tahoma" pitchFamily="34" charset="0"/>
                        </a:rPr>
                        <a:t>1</a:t>
                      </a:r>
                      <a:r>
                        <a:rPr lang="en-US" sz="6400" b="0" dirty="0">
                          <a:solidFill>
                            <a:srgbClr val="033649"/>
                          </a:solidFill>
                          <a:latin typeface="Tahoma" pitchFamily="34" charset="0"/>
                          <a:ea typeface="Tahoma" pitchFamily="34" charset="0"/>
                          <a:cs typeface="Tahoma" pitchFamily="34" charset="0"/>
                        </a:rPr>
                        <a:t>, Chen-Ping Yu</a:t>
                      </a:r>
                      <a:r>
                        <a:rPr lang="en-US" sz="5300" b="0" baseline="30000" dirty="0">
                          <a:solidFill>
                            <a:srgbClr val="033649"/>
                          </a:solidFill>
                          <a:latin typeface="Tahoma" pitchFamily="34" charset="0"/>
                          <a:ea typeface="Tahoma" pitchFamily="34" charset="0"/>
                          <a:cs typeface="Tahoma" pitchFamily="34" charset="0"/>
                        </a:rPr>
                        <a:t>2</a:t>
                      </a:r>
                      <a:r>
                        <a:rPr lang="en-US" sz="6400" b="0" dirty="0">
                          <a:solidFill>
                            <a:srgbClr val="033649"/>
                          </a:solidFill>
                          <a:latin typeface="Tahoma" pitchFamily="34" charset="0"/>
                          <a:ea typeface="Tahoma" pitchFamily="34" charset="0"/>
                          <a:cs typeface="Tahoma" pitchFamily="34" charset="0"/>
                        </a:rPr>
                        <a:t>, &amp; Gregory Zelinsky</a:t>
                      </a:r>
                      <a:r>
                        <a:rPr lang="en-US" sz="5300" b="0" baseline="30000" dirty="0">
                          <a:solidFill>
                            <a:srgbClr val="033649"/>
                          </a:solidFill>
                          <a:latin typeface="Tahoma" pitchFamily="34" charset="0"/>
                          <a:ea typeface="Tahoma" pitchFamily="34" charset="0"/>
                          <a:cs typeface="Tahoma" pitchFamily="34" charset="0"/>
                        </a:rPr>
                        <a:t>1,2</a:t>
                      </a:r>
                      <a:endParaRPr lang="en-US" sz="5300" b="0" dirty="0">
                        <a:solidFill>
                          <a:srgbClr val="033649"/>
                        </a:solidFill>
                        <a:latin typeface="Tahoma" pitchFamily="34" charset="0"/>
                        <a:ea typeface="Tahoma" pitchFamily="34" charset="0"/>
                        <a:cs typeface="Tahoma" pitchFamily="34" charset="0"/>
                      </a:endParaRPr>
                    </a:p>
                    <a:p>
                      <a:pPr algn="ctr"/>
                      <a:r>
                        <a:rPr lang="en-US" sz="6400" b="0" baseline="30000" dirty="0">
                          <a:solidFill>
                            <a:srgbClr val="033649"/>
                          </a:solidFill>
                          <a:latin typeface="Tahoma" pitchFamily="34" charset="0"/>
                          <a:ea typeface="Tahoma" pitchFamily="34" charset="0"/>
                          <a:cs typeface="Tahoma" pitchFamily="34" charset="0"/>
                        </a:rPr>
                        <a:t>1</a:t>
                      </a:r>
                      <a:r>
                        <a:rPr lang="en-US" sz="6400" b="0" dirty="0">
                          <a:solidFill>
                            <a:srgbClr val="033649"/>
                          </a:solidFill>
                          <a:latin typeface="Tahoma" pitchFamily="34" charset="0"/>
                          <a:ea typeface="Tahoma" pitchFamily="34" charset="0"/>
                          <a:cs typeface="Tahoma" pitchFamily="34" charset="0"/>
                        </a:rPr>
                        <a:t>Department</a:t>
                      </a:r>
                      <a:r>
                        <a:rPr lang="en-US" sz="6400" b="0" baseline="0" dirty="0">
                          <a:solidFill>
                            <a:srgbClr val="033649"/>
                          </a:solidFill>
                          <a:latin typeface="Tahoma" pitchFamily="34" charset="0"/>
                          <a:ea typeface="Tahoma" pitchFamily="34" charset="0"/>
                          <a:cs typeface="Tahoma" pitchFamily="34" charset="0"/>
                        </a:rPr>
                        <a:t> of Psychology; </a:t>
                      </a:r>
                      <a:r>
                        <a:rPr lang="en-US" sz="6400" b="0" baseline="30000" dirty="0">
                          <a:solidFill>
                            <a:srgbClr val="033649"/>
                          </a:solidFill>
                          <a:latin typeface="Tahoma" pitchFamily="34" charset="0"/>
                          <a:ea typeface="Tahoma" pitchFamily="34" charset="0"/>
                          <a:cs typeface="Tahoma" pitchFamily="34" charset="0"/>
                        </a:rPr>
                        <a:t>2</a:t>
                      </a:r>
                      <a:r>
                        <a:rPr lang="en-US" sz="6400" b="0" baseline="0" dirty="0">
                          <a:solidFill>
                            <a:srgbClr val="033649"/>
                          </a:solidFill>
                          <a:latin typeface="Tahoma" pitchFamily="34" charset="0"/>
                          <a:ea typeface="Tahoma" pitchFamily="34" charset="0"/>
                          <a:cs typeface="Tahoma" pitchFamily="34" charset="0"/>
                        </a:rPr>
                        <a:t>Department of Computer Science; Stony Brook University</a:t>
                      </a:r>
                      <a:endParaRPr lang="en-US" sz="6400" b="0" dirty="0">
                        <a:solidFill>
                          <a:srgbClr val="033649"/>
                        </a:solidFill>
                        <a:latin typeface="Tahoma" pitchFamily="34" charset="0"/>
                        <a:ea typeface="Tahoma" pitchFamily="34" charset="0"/>
                        <a:cs typeface="Tahoma" pitchFamily="34" charset="0"/>
                      </a:endParaRPr>
                    </a:p>
                  </a:txBody>
                  <a:tcPr marT="44088" marB="44088"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8" name="AutoShape 1724"/>
          <p:cNvSpPr>
            <a:spLocks noChangeArrowheads="1"/>
          </p:cNvSpPr>
          <p:nvPr/>
        </p:nvSpPr>
        <p:spPr bwMode="auto">
          <a:xfrm>
            <a:off x="4642684" y="6306913"/>
            <a:ext cx="7315200" cy="1322614"/>
          </a:xfrm>
          <a:prstGeom prst="roundRect">
            <a:avLst>
              <a:gd name="adj" fmla="val 16667"/>
            </a:avLst>
          </a:prstGeom>
          <a:solidFill>
            <a:srgbClr val="031634"/>
          </a:solidFill>
          <a:ln>
            <a:noFill/>
          </a:ln>
          <a:effectLst/>
        </p:spPr>
        <p:txBody>
          <a:bodyPr wrap="none" lIns="90011" tIns="45007" rIns="90011" bIns="45007" anchor="ctr"/>
          <a:lstStyle/>
          <a:p>
            <a:pPr algn="ctr" defTabSz="3645690">
              <a:defRPr/>
            </a:pPr>
            <a:r>
              <a:rPr lang="en-US" altLang="ko-KR" sz="7088" b="1" dirty="0">
                <a:solidFill>
                  <a:schemeClr val="bg1"/>
                </a:solidFill>
                <a:latin typeface="Arial" charset="0"/>
                <a:ea typeface="굴림" pitchFamily="50" charset="-127"/>
              </a:rPr>
              <a:t>Introduction</a:t>
            </a:r>
          </a:p>
        </p:txBody>
      </p:sp>
      <p:sp>
        <p:nvSpPr>
          <p:cNvPr id="10" name="AutoShape 1724"/>
          <p:cNvSpPr>
            <a:spLocks noChangeArrowheads="1"/>
          </p:cNvSpPr>
          <p:nvPr/>
        </p:nvSpPr>
        <p:spPr bwMode="auto">
          <a:xfrm>
            <a:off x="25353807" y="6196695"/>
            <a:ext cx="16992600" cy="1322614"/>
          </a:xfrm>
          <a:prstGeom prst="roundRect">
            <a:avLst>
              <a:gd name="adj" fmla="val 16667"/>
            </a:avLst>
          </a:prstGeom>
          <a:solidFill>
            <a:srgbClr val="031634"/>
          </a:solidFill>
          <a:ln>
            <a:noFill/>
          </a:ln>
        </p:spPr>
        <p:txBody>
          <a:bodyPr wrap="none" lIns="90011" tIns="45007" rIns="90011" bIns="45007" anchor="ctr"/>
          <a:lstStyle/>
          <a:p>
            <a:pPr algn="ctr" defTabSz="3645690">
              <a:defRPr/>
            </a:pPr>
            <a:r>
              <a:rPr lang="en-US" altLang="ko-KR" sz="7088" b="1" dirty="0">
                <a:solidFill>
                  <a:schemeClr val="bg1"/>
                </a:solidFill>
                <a:latin typeface="Arial" charset="0"/>
                <a:ea typeface="굴림" pitchFamily="50" charset="-127"/>
              </a:rPr>
              <a:t>Category-Consistent Feature Model</a:t>
            </a:r>
          </a:p>
        </p:txBody>
      </p:sp>
      <p:sp>
        <p:nvSpPr>
          <p:cNvPr id="11" name="TextBox 10"/>
          <p:cNvSpPr txBox="1"/>
          <p:nvPr/>
        </p:nvSpPr>
        <p:spPr>
          <a:xfrm>
            <a:off x="914400" y="7989572"/>
            <a:ext cx="16642080" cy="9939743"/>
          </a:xfrm>
          <a:prstGeom prst="rect">
            <a:avLst/>
          </a:prstGeom>
          <a:noFill/>
        </p:spPr>
        <p:txBody>
          <a:bodyPr wrap="square" lIns="90011" tIns="45007" rIns="90011" bIns="45007" rtlCol="0">
            <a:spAutoFit/>
          </a:bodyPr>
          <a:lstStyle/>
          <a:p>
            <a:pPr>
              <a:buClr>
                <a:srgbClr val="C00000"/>
              </a:buClr>
            </a:pPr>
            <a:r>
              <a:rPr lang="en-US" sz="3200" dirty="0">
                <a:latin typeface="Arial" pitchFamily="34" charset="0"/>
                <a:cs typeface="Arial" pitchFamily="34" charset="0"/>
              </a:rPr>
              <a:t>Of the countless times each day that we seek out an object in the world, it is almost never the case that we get to see a picture of this object before engaging in our search. Far more common is to have only fuzzy knowledge of the target’s appearance, with often only the features of the target category to guide us.  We are constantly learning and updating visual representations of object categories throughout our lives, and having efficient representations for guiding search to categorical targets is highly consequential; tumors and weapons are both target categories in </a:t>
            </a:r>
            <a:r>
              <a:rPr lang="en-US" sz="3200" b="1" dirty="0">
                <a:latin typeface="Arial" pitchFamily="34" charset="0"/>
                <a:cs typeface="Arial" pitchFamily="34" charset="0"/>
              </a:rPr>
              <a:t>cancer and baggage screening </a:t>
            </a:r>
            <a:r>
              <a:rPr lang="en-US" sz="3200" dirty="0">
                <a:latin typeface="Arial" pitchFamily="34" charset="0"/>
                <a:cs typeface="Arial" pitchFamily="34" charset="0"/>
              </a:rPr>
              <a:t>categorical search tasks, respectively.</a:t>
            </a:r>
          </a:p>
          <a:p>
            <a:pPr>
              <a:buClr>
                <a:srgbClr val="C00000"/>
              </a:buClr>
            </a:pPr>
            <a:endParaRPr lang="en-US" sz="3200" dirty="0">
              <a:latin typeface="Arial" pitchFamily="34" charset="0"/>
              <a:cs typeface="Arial" pitchFamily="34" charset="0"/>
            </a:endParaRPr>
          </a:p>
          <a:p>
            <a:pPr>
              <a:buClr>
                <a:srgbClr val="C00000"/>
              </a:buClr>
            </a:pPr>
            <a:r>
              <a:rPr lang="en-US" sz="3200" dirty="0">
                <a:latin typeface="Arial" pitchFamily="34" charset="0"/>
                <a:cs typeface="Arial" pitchFamily="34" charset="0"/>
              </a:rPr>
              <a:t>Recently, we introduced a computational model that is able to quantify categorical representations (Yu, Maxfield, &amp; Zelinsky, 2016, </a:t>
            </a:r>
            <a:r>
              <a:rPr lang="en-US" sz="3200" i="1" dirty="0">
                <a:latin typeface="Arial" pitchFamily="34" charset="0"/>
                <a:cs typeface="Arial" pitchFamily="34" charset="0"/>
              </a:rPr>
              <a:t>Psychological Science</a:t>
            </a:r>
            <a:r>
              <a:rPr lang="en-US" sz="3200" dirty="0">
                <a:latin typeface="Arial" pitchFamily="34" charset="0"/>
                <a:cs typeface="Arial" pitchFamily="34" charset="0"/>
              </a:rPr>
              <a:t>).  The </a:t>
            </a:r>
            <a:r>
              <a:rPr lang="en-US" sz="3200" b="1" i="1" dirty="0">
                <a:latin typeface="Arial" pitchFamily="34" charset="0"/>
                <a:cs typeface="Arial" pitchFamily="34" charset="0"/>
              </a:rPr>
              <a:t>Category-Consistent Feature</a:t>
            </a:r>
            <a:r>
              <a:rPr lang="en-US" sz="3200" b="1" dirty="0">
                <a:latin typeface="Arial" pitchFamily="34" charset="0"/>
                <a:cs typeface="Arial" pitchFamily="34" charset="0"/>
              </a:rPr>
              <a:t> (CCF) </a:t>
            </a:r>
            <a:r>
              <a:rPr lang="en-US" sz="3200" dirty="0">
                <a:latin typeface="Arial" pitchFamily="34" charset="0"/>
                <a:cs typeface="Arial" pitchFamily="34" charset="0"/>
              </a:rPr>
              <a:t>model</a:t>
            </a:r>
            <a:r>
              <a:rPr lang="en-US" sz="3200" b="1" dirty="0">
                <a:latin typeface="Arial" pitchFamily="34" charset="0"/>
                <a:cs typeface="Arial" pitchFamily="34" charset="0"/>
              </a:rPr>
              <a:t> </a:t>
            </a:r>
            <a:r>
              <a:rPr lang="en-US" sz="3200" dirty="0">
                <a:latin typeface="Arial" pitchFamily="34" charset="0"/>
                <a:cs typeface="Arial" pitchFamily="34" charset="0"/>
              </a:rPr>
              <a:t>is a new and validated tool for studying the visual representation of common object categories. It adopts a generative approach, learning categories from exposure to many category exemplars.  Our CCF model successfully predicted differences in search guidance and target verification across three levels of a category hierarchy. Specifically, it captured a subordinate-level advantage in the initial guidance of gaze to a target, followed by a basic-level advantage when verifying the target object.  Here we ask whether the CCF model can </a:t>
            </a:r>
            <a:r>
              <a:rPr lang="en-US" sz="3200" b="1" dirty="0">
                <a:latin typeface="Arial" pitchFamily="34" charset="0"/>
                <a:cs typeface="Arial" pitchFamily="34" charset="0"/>
              </a:rPr>
              <a:t>also predict search guidance on individual trials</a:t>
            </a:r>
            <a:r>
              <a:rPr lang="en-US" sz="3200" dirty="0">
                <a:latin typeface="Arial" pitchFamily="34" charset="0"/>
                <a:cs typeface="Arial" pitchFamily="34" charset="0"/>
              </a:rPr>
              <a:t>, essentially using the model to create </a:t>
            </a:r>
            <a:r>
              <a:rPr lang="en-US" sz="3200" b="1" dirty="0">
                <a:latin typeface="Arial" pitchFamily="34" charset="0"/>
                <a:cs typeface="Arial" pitchFamily="34" charset="0"/>
              </a:rPr>
              <a:t>categorical priority maps </a:t>
            </a:r>
            <a:r>
              <a:rPr lang="en-US" sz="3200" dirty="0">
                <a:latin typeface="Arial" pitchFamily="34" charset="0"/>
                <a:cs typeface="Arial" pitchFamily="34" charset="0"/>
              </a:rPr>
              <a:t>for guiding search to specific object categories.  </a:t>
            </a:r>
          </a:p>
        </p:txBody>
      </p:sp>
      <p:grpSp>
        <p:nvGrpSpPr>
          <p:cNvPr id="12" name="Group 11"/>
          <p:cNvGrpSpPr/>
          <p:nvPr/>
        </p:nvGrpSpPr>
        <p:grpSpPr>
          <a:xfrm>
            <a:off x="896902" y="29977578"/>
            <a:ext cx="6431375" cy="6427489"/>
            <a:chOff x="826218" y="34878526"/>
            <a:chExt cx="6431375" cy="6665526"/>
          </a:xfrm>
        </p:grpSpPr>
        <p:sp>
          <p:nvSpPr>
            <p:cNvPr id="13" name="TextBox 12"/>
            <p:cNvSpPr txBox="1"/>
            <p:nvPr/>
          </p:nvSpPr>
          <p:spPr>
            <a:xfrm>
              <a:off x="828676" y="34878526"/>
              <a:ext cx="6428917" cy="4943233"/>
            </a:xfrm>
            <a:prstGeom prst="rect">
              <a:avLst/>
            </a:prstGeom>
            <a:noFill/>
          </p:spPr>
          <p:txBody>
            <a:bodyPr wrap="square" rtlCol="0">
              <a:spAutoFit/>
            </a:bodyPr>
            <a:lstStyle/>
            <a:p>
              <a:pPr marL="675069" indent="-675069">
                <a:buClr>
                  <a:srgbClr val="C00000"/>
                </a:buClr>
                <a:buFont typeface="Arial" pitchFamily="34" charset="0"/>
                <a:buChar char="›"/>
              </a:pPr>
              <a:r>
                <a:rPr lang="en-US" sz="3375" dirty="0">
                  <a:latin typeface="Arial" pitchFamily="34" charset="0"/>
                  <a:cs typeface="Arial" pitchFamily="34" charset="0"/>
                </a:rPr>
                <a:t>Participants (n=26) performed a target present/absent (50/50) categorical search task.  Objects were ~2.5° and were presented in a 6-item array at 8° eccentricity.</a:t>
              </a:r>
            </a:p>
            <a:p>
              <a:pPr>
                <a:buClr>
                  <a:srgbClr val="C00000"/>
                </a:buClr>
              </a:pPr>
              <a:endParaRPr lang="en-US" sz="3375" dirty="0">
                <a:latin typeface="Arial" pitchFamily="34" charset="0"/>
                <a:cs typeface="Arial" pitchFamily="34" charset="0"/>
              </a:endParaRPr>
            </a:p>
            <a:p>
              <a:pPr>
                <a:buClr>
                  <a:srgbClr val="C00000"/>
                </a:buClr>
              </a:pPr>
              <a:endParaRPr lang="en-US" sz="3375" dirty="0">
                <a:latin typeface="Arial" pitchFamily="34" charset="0"/>
                <a:cs typeface="Arial" pitchFamily="34" charset="0"/>
              </a:endParaRPr>
            </a:p>
          </p:txBody>
        </p:sp>
        <p:sp>
          <p:nvSpPr>
            <p:cNvPr id="14" name="TextBox 13"/>
            <p:cNvSpPr txBox="1"/>
            <p:nvPr/>
          </p:nvSpPr>
          <p:spPr>
            <a:xfrm>
              <a:off x="826218" y="38755261"/>
              <a:ext cx="6260382" cy="2788791"/>
            </a:xfrm>
            <a:prstGeom prst="rect">
              <a:avLst/>
            </a:prstGeom>
            <a:noFill/>
          </p:spPr>
          <p:txBody>
            <a:bodyPr wrap="square" rtlCol="0">
              <a:spAutoFit/>
            </a:bodyPr>
            <a:lstStyle/>
            <a:p>
              <a:pPr marL="562559" indent="-562559">
                <a:buClr>
                  <a:srgbClr val="C00000"/>
                </a:buClr>
                <a:buFont typeface="Arial" pitchFamily="34" charset="0"/>
                <a:buChar char="›"/>
              </a:pPr>
              <a:r>
                <a:rPr lang="en-US" sz="3375" dirty="0">
                  <a:latin typeface="Arial" pitchFamily="34" charset="0"/>
                  <a:cs typeface="Arial" pitchFamily="34" charset="0"/>
                </a:rPr>
                <a:t>We measured categorical guidance as: time to fixate the target and the proportion of first search fixations on lures versus non-lures.                  </a:t>
              </a:r>
            </a:p>
          </p:txBody>
        </p:sp>
      </p:grpSp>
      <p:sp>
        <p:nvSpPr>
          <p:cNvPr id="76" name="AutoShape 1724"/>
          <p:cNvSpPr>
            <a:spLocks noChangeArrowheads="1"/>
          </p:cNvSpPr>
          <p:nvPr/>
        </p:nvSpPr>
        <p:spPr bwMode="auto">
          <a:xfrm>
            <a:off x="3751757" y="18402300"/>
            <a:ext cx="10118135" cy="1322614"/>
          </a:xfrm>
          <a:prstGeom prst="roundRect">
            <a:avLst>
              <a:gd name="adj" fmla="val 16667"/>
            </a:avLst>
          </a:prstGeom>
          <a:solidFill>
            <a:srgbClr val="031634"/>
          </a:solidFill>
          <a:ln>
            <a:noFill/>
          </a:ln>
        </p:spPr>
        <p:txBody>
          <a:bodyPr wrap="none" lIns="90011" tIns="45007" rIns="90011" bIns="45007" anchor="ctr"/>
          <a:lstStyle/>
          <a:p>
            <a:pPr algn="ctr" defTabSz="3645690">
              <a:defRPr/>
            </a:pPr>
            <a:r>
              <a:rPr lang="en-US" altLang="ko-KR" sz="7088" b="1" dirty="0">
                <a:solidFill>
                  <a:schemeClr val="bg1"/>
                </a:solidFill>
                <a:latin typeface="Arial" charset="0"/>
                <a:ea typeface="굴림" pitchFamily="50" charset="-127"/>
              </a:rPr>
              <a:t>Behavioral Methods</a:t>
            </a:r>
          </a:p>
        </p:txBody>
      </p:sp>
      <p:pic>
        <p:nvPicPr>
          <p:cNvPr id="78" name="Picture 77"/>
          <p:cNvPicPr/>
          <p:nvPr/>
        </p:nvPicPr>
        <p:blipFill>
          <a:blip r:embed="rId5">
            <a:extLst>
              <a:ext uri="{28A0092B-C50C-407E-A947-70E740481C1C}">
                <a14:useLocalDpi xmlns:a14="http://schemas.microsoft.com/office/drawing/2010/main" val="0"/>
              </a:ext>
            </a:extLst>
          </a:blip>
          <a:stretch>
            <a:fillRect/>
          </a:stretch>
        </p:blipFill>
        <p:spPr bwMode="auto">
          <a:xfrm>
            <a:off x="7298201" y="30109859"/>
            <a:ext cx="10818561" cy="6654134"/>
          </a:xfrm>
          <a:prstGeom prst="rect">
            <a:avLst/>
          </a:prstGeom>
          <a:noFill/>
          <a:ln>
            <a:noFill/>
          </a:ln>
        </p:spPr>
      </p:pic>
      <p:sp>
        <p:nvSpPr>
          <p:cNvPr id="89" name="TextBox 88"/>
          <p:cNvSpPr txBox="1"/>
          <p:nvPr/>
        </p:nvSpPr>
        <p:spPr>
          <a:xfrm>
            <a:off x="18807657" y="16823425"/>
            <a:ext cx="29726226" cy="2456925"/>
          </a:xfrm>
          <a:prstGeom prst="rect">
            <a:avLst/>
          </a:prstGeom>
          <a:noFill/>
        </p:spPr>
        <p:txBody>
          <a:bodyPr wrap="square" lIns="90011" tIns="45007" rIns="90011" bIns="45007" rtlCol="0">
            <a:spAutoFit/>
          </a:bodyPr>
          <a:lstStyle/>
          <a:p>
            <a:pPr>
              <a:buClr>
                <a:srgbClr val="C00000"/>
              </a:buClr>
            </a:pPr>
            <a:r>
              <a:rPr lang="en-US" sz="3000" dirty="0">
                <a:latin typeface="Arial" pitchFamily="34" charset="0"/>
                <a:cs typeface="Arial" pitchFamily="34" charset="0"/>
              </a:rPr>
              <a:t>(</a:t>
            </a:r>
            <a:r>
              <a:rPr lang="en-US" sz="3000" dirty="0" err="1">
                <a:latin typeface="Arial" pitchFamily="34" charset="0"/>
                <a:cs typeface="Arial" pitchFamily="34" charset="0"/>
              </a:rPr>
              <a:t>i</a:t>
            </a:r>
            <a:r>
              <a:rPr lang="en-US" sz="3000" dirty="0">
                <a:latin typeface="Arial" pitchFamily="34" charset="0"/>
                <a:cs typeface="Arial" pitchFamily="34" charset="0"/>
              </a:rPr>
              <a:t>) SIFT and color histogram features are extracted from 100 exemplars for each of the 48 subordinate-level categories. (ii) Bag-of-Words is used to create a common 1064-dimensional feature space.  (iii) </a:t>
            </a:r>
            <a:r>
              <a:rPr lang="en-US" sz="3000" dirty="0" err="1">
                <a:latin typeface="Arial" pitchFamily="34" charset="0"/>
                <a:cs typeface="Arial" pitchFamily="34" charset="0"/>
              </a:rPr>
              <a:t>BoW</a:t>
            </a:r>
            <a:r>
              <a:rPr lang="en-US" sz="3000" dirty="0">
                <a:latin typeface="Arial" pitchFamily="34" charset="0"/>
                <a:cs typeface="Arial" pitchFamily="34" charset="0"/>
              </a:rPr>
              <a:t> histograms were averaged by category; features (bins) in these averaged histograms now have a mean frequency and variability across exemplars. (iv)  Features having low frequency and high variability are removed from the averaged histograms, leaving 68 histograms of CCF features. (v) Chi-squared distances are computed between each search display object and the CCFs of the cued target category. Lower scores indicate greater similarity and higher priority.</a:t>
            </a:r>
          </a:p>
          <a:p>
            <a:pPr>
              <a:buClr>
                <a:srgbClr val="C00000"/>
              </a:buClr>
            </a:pPr>
            <a:endParaRPr lang="en-US" sz="3375" dirty="0">
              <a:latin typeface="Arial" pitchFamily="34" charset="0"/>
              <a:cs typeface="Arial" pitchFamily="34" charset="0"/>
            </a:endParaRPr>
          </a:p>
        </p:txBody>
      </p:sp>
      <p:sp>
        <p:nvSpPr>
          <p:cNvPr id="91" name="AutoShape 1724"/>
          <p:cNvSpPr>
            <a:spLocks noChangeArrowheads="1"/>
          </p:cNvSpPr>
          <p:nvPr/>
        </p:nvSpPr>
        <p:spPr bwMode="auto">
          <a:xfrm>
            <a:off x="30263190" y="18997030"/>
            <a:ext cx="7315200" cy="1322614"/>
          </a:xfrm>
          <a:prstGeom prst="roundRect">
            <a:avLst>
              <a:gd name="adj" fmla="val 16667"/>
            </a:avLst>
          </a:prstGeom>
          <a:solidFill>
            <a:srgbClr val="031634"/>
          </a:solidFill>
          <a:ln>
            <a:noFill/>
          </a:ln>
          <a:effectLst/>
        </p:spPr>
        <p:txBody>
          <a:bodyPr wrap="none" lIns="90011" tIns="45007" rIns="90011" bIns="45007" anchor="ctr"/>
          <a:lstStyle/>
          <a:p>
            <a:pPr algn="ctr" defTabSz="3645690">
              <a:defRPr/>
            </a:pPr>
            <a:r>
              <a:rPr lang="en-US" altLang="ko-KR" sz="7088" b="1" dirty="0">
                <a:solidFill>
                  <a:schemeClr val="bg1"/>
                </a:solidFill>
                <a:latin typeface="Arial" charset="0"/>
                <a:ea typeface="굴림" pitchFamily="50" charset="-127"/>
              </a:rPr>
              <a:t>Results</a:t>
            </a:r>
          </a:p>
        </p:txBody>
      </p:sp>
      <p:sp>
        <p:nvSpPr>
          <p:cNvPr id="92" name="AutoShape 1724"/>
          <p:cNvSpPr>
            <a:spLocks noChangeArrowheads="1"/>
          </p:cNvSpPr>
          <p:nvPr/>
        </p:nvSpPr>
        <p:spPr bwMode="auto">
          <a:xfrm>
            <a:off x="30013171" y="31048036"/>
            <a:ext cx="7315200" cy="1322614"/>
          </a:xfrm>
          <a:prstGeom prst="roundRect">
            <a:avLst>
              <a:gd name="adj" fmla="val 16667"/>
            </a:avLst>
          </a:prstGeom>
          <a:solidFill>
            <a:srgbClr val="031634"/>
          </a:solidFill>
          <a:ln>
            <a:noFill/>
          </a:ln>
          <a:effectLst/>
        </p:spPr>
        <p:txBody>
          <a:bodyPr wrap="none" lIns="90011" tIns="45007" rIns="90011" bIns="45007" anchor="ctr"/>
          <a:lstStyle/>
          <a:p>
            <a:pPr algn="ctr" defTabSz="3645690">
              <a:defRPr/>
            </a:pPr>
            <a:r>
              <a:rPr lang="en-US" altLang="ko-KR" sz="7088" b="1" dirty="0">
                <a:solidFill>
                  <a:schemeClr val="bg1"/>
                </a:solidFill>
                <a:latin typeface="Arial" charset="0"/>
                <a:ea typeface="굴림" pitchFamily="50" charset="-127"/>
              </a:rPr>
              <a:t>Discussion</a:t>
            </a:r>
          </a:p>
        </p:txBody>
      </p:sp>
      <p:sp>
        <p:nvSpPr>
          <p:cNvPr id="99" name="Rounded Rectangle 98"/>
          <p:cNvSpPr/>
          <p:nvPr/>
        </p:nvSpPr>
        <p:spPr>
          <a:xfrm>
            <a:off x="19307700" y="20685325"/>
            <a:ext cx="29226187" cy="990041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lIns="90011" tIns="45007" rIns="90011" bIns="45007" rtlCol="0" anchor="ctr"/>
          <a:lstStyle/>
          <a:p>
            <a:pPr algn="ctr"/>
            <a:endParaRPr lang="en-US" sz="11185"/>
          </a:p>
        </p:txBody>
      </p:sp>
      <p:grpSp>
        <p:nvGrpSpPr>
          <p:cNvPr id="113" name="Group 112"/>
          <p:cNvGrpSpPr/>
          <p:nvPr/>
        </p:nvGrpSpPr>
        <p:grpSpPr>
          <a:xfrm>
            <a:off x="36500149" y="8990089"/>
            <a:ext cx="12033739" cy="6038796"/>
            <a:chOff x="36048461" y="8611853"/>
            <a:chExt cx="12033739" cy="6262456"/>
          </a:xfrm>
        </p:grpSpPr>
        <p:graphicFrame>
          <p:nvGraphicFramePr>
            <p:cNvPr id="100" name="Object 99"/>
            <p:cNvGraphicFramePr>
              <a:graphicFrameLocks noChangeAspect="1"/>
            </p:cNvGraphicFramePr>
            <p:nvPr>
              <p:extLst>
                <p:ext uri="{D42A27DB-BD31-4B8C-83A1-F6EECF244321}">
                  <p14:modId xmlns:p14="http://schemas.microsoft.com/office/powerpoint/2010/main" val="3301169214"/>
                </p:ext>
              </p:extLst>
            </p:nvPr>
          </p:nvGraphicFramePr>
          <p:xfrm>
            <a:off x="36048461" y="8611853"/>
            <a:ext cx="12033739" cy="6262456"/>
          </p:xfrm>
          <a:graphic>
            <a:graphicData uri="http://schemas.openxmlformats.org/presentationml/2006/ole">
              <mc:AlternateContent xmlns:mc="http://schemas.openxmlformats.org/markup-compatibility/2006">
                <mc:Choice xmlns:v="urn:schemas-microsoft-com:vml" Requires="v">
                  <p:oleObj spid="_x0000_s1149" name="Image" r:id="rId6" imgW="2800800" imgH="1456920" progId="Photoshop.Image.12">
                    <p:embed/>
                  </p:oleObj>
                </mc:Choice>
                <mc:Fallback>
                  <p:oleObj name="Image" r:id="rId6" imgW="2800800" imgH="1456920" progId="Photoshop.Image.12">
                    <p:embed/>
                    <p:pic>
                      <p:nvPicPr>
                        <p:cNvPr id="0" name=""/>
                        <p:cNvPicPr/>
                        <p:nvPr/>
                      </p:nvPicPr>
                      <p:blipFill>
                        <a:blip r:embed="rId7"/>
                        <a:stretch>
                          <a:fillRect/>
                        </a:stretch>
                      </p:blipFill>
                      <p:spPr>
                        <a:xfrm>
                          <a:off x="36048461" y="8611853"/>
                          <a:ext cx="12033739" cy="6262456"/>
                        </a:xfrm>
                        <a:prstGeom prst="rect">
                          <a:avLst/>
                        </a:prstGeom>
                      </p:spPr>
                    </p:pic>
                  </p:oleObj>
                </mc:Fallback>
              </mc:AlternateContent>
            </a:graphicData>
          </a:graphic>
        </p:graphicFrame>
        <p:cxnSp>
          <p:nvCxnSpPr>
            <p:cNvPr id="102" name="Straight Arrow Connector 101"/>
            <p:cNvCxnSpPr/>
            <p:nvPr/>
          </p:nvCxnSpPr>
          <p:spPr>
            <a:xfrm flipH="1">
              <a:off x="40469606" y="10295747"/>
              <a:ext cx="2265017" cy="1089337"/>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flipV="1">
              <a:off x="40469606" y="12042822"/>
              <a:ext cx="2722218" cy="1241934"/>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40530631" y="11758787"/>
              <a:ext cx="2203992" cy="88461"/>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rot="20190089">
              <a:off x="41941274" y="9807136"/>
              <a:ext cx="825867" cy="724197"/>
            </a:xfrm>
            <a:prstGeom prst="rect">
              <a:avLst/>
            </a:prstGeom>
            <a:noFill/>
          </p:spPr>
          <p:txBody>
            <a:bodyPr wrap="none" rtlCol="0">
              <a:spAutoFit/>
            </a:bodyPr>
            <a:lstStyle/>
            <a:p>
              <a:r>
                <a:rPr lang="en-US" sz="3938" dirty="0"/>
                <a:t>.72</a:t>
              </a:r>
            </a:p>
          </p:txBody>
        </p:sp>
        <p:sp>
          <p:nvSpPr>
            <p:cNvPr id="110" name="TextBox 109"/>
            <p:cNvSpPr txBox="1"/>
            <p:nvPr/>
          </p:nvSpPr>
          <p:spPr>
            <a:xfrm>
              <a:off x="41900740" y="11217993"/>
              <a:ext cx="825867" cy="724197"/>
            </a:xfrm>
            <a:prstGeom prst="rect">
              <a:avLst/>
            </a:prstGeom>
            <a:noFill/>
          </p:spPr>
          <p:txBody>
            <a:bodyPr wrap="none" rtlCol="0">
              <a:spAutoFit/>
            </a:bodyPr>
            <a:lstStyle/>
            <a:p>
              <a:r>
                <a:rPr lang="en-US" sz="3938" dirty="0"/>
                <a:t>.94</a:t>
              </a:r>
            </a:p>
          </p:txBody>
        </p:sp>
        <p:sp>
          <p:nvSpPr>
            <p:cNvPr id="111" name="TextBox 110"/>
            <p:cNvSpPr txBox="1"/>
            <p:nvPr/>
          </p:nvSpPr>
          <p:spPr>
            <a:xfrm rot="1546760">
              <a:off x="42464763" y="12496832"/>
              <a:ext cx="825867" cy="724197"/>
            </a:xfrm>
            <a:prstGeom prst="rect">
              <a:avLst/>
            </a:prstGeom>
            <a:noFill/>
          </p:spPr>
          <p:txBody>
            <a:bodyPr wrap="none" rtlCol="0">
              <a:spAutoFit/>
            </a:bodyPr>
            <a:lstStyle/>
            <a:p>
              <a:r>
                <a:rPr lang="en-US" sz="3938" dirty="0"/>
                <a:t>.91</a:t>
              </a:r>
            </a:p>
          </p:txBody>
        </p:sp>
      </p:grpSp>
      <p:sp>
        <p:nvSpPr>
          <p:cNvPr id="115" name="TextBox 114"/>
          <p:cNvSpPr txBox="1"/>
          <p:nvPr/>
        </p:nvSpPr>
        <p:spPr>
          <a:xfrm>
            <a:off x="19890313" y="26517600"/>
            <a:ext cx="8755406" cy="4522876"/>
          </a:xfrm>
          <a:prstGeom prst="rect">
            <a:avLst/>
          </a:prstGeom>
          <a:noFill/>
        </p:spPr>
        <p:txBody>
          <a:bodyPr wrap="square" lIns="90011" tIns="45007" rIns="90011" bIns="45007" rtlCol="0">
            <a:spAutoFit/>
          </a:bodyPr>
          <a:lstStyle/>
          <a:p>
            <a:pPr algn="ctr">
              <a:buClr>
                <a:srgbClr val="C00000"/>
              </a:buClr>
            </a:pPr>
            <a:r>
              <a:rPr lang="en-US" sz="3200" dirty="0">
                <a:latin typeface="Arial" pitchFamily="34" charset="0"/>
                <a:cs typeface="Arial" pitchFamily="34" charset="0"/>
              </a:rPr>
              <a:t>Analyzing distances between the cued target category and the target exemplar in the search displays revealed the same subordinate-level advantage found in guidance behavior (</a:t>
            </a:r>
            <a:r>
              <a:rPr lang="en-US" sz="3200" i="1" dirty="0">
                <a:latin typeface="Arial" pitchFamily="34" charset="0"/>
                <a:cs typeface="Arial" pitchFamily="34" charset="0"/>
              </a:rPr>
              <a:t>p</a:t>
            </a:r>
            <a:r>
              <a:rPr lang="en-US" sz="3200" dirty="0">
                <a:latin typeface="Arial" pitchFamily="34" charset="0"/>
                <a:cs typeface="Arial" pitchFamily="34" charset="0"/>
              </a:rPr>
              <a:t> &lt; .001)</a:t>
            </a:r>
            <a:r>
              <a:rPr lang="en-US" sz="3200" i="1" dirty="0">
                <a:latin typeface="Arial" pitchFamily="34" charset="0"/>
                <a:cs typeface="Arial" pitchFamily="34" charset="0"/>
              </a:rPr>
              <a:t>.</a:t>
            </a:r>
            <a:r>
              <a:rPr lang="en-US" sz="3200" dirty="0">
                <a:latin typeface="Arial" pitchFamily="34" charset="0"/>
                <a:cs typeface="Arial" pitchFamily="34" charset="0"/>
              </a:rPr>
              <a:t>  This extends the method from Yu et al., which explained guidance in terms of the number of CCFs rather than distance.</a:t>
            </a:r>
          </a:p>
          <a:p>
            <a:pPr>
              <a:buClr>
                <a:srgbClr val="C00000"/>
              </a:buClr>
            </a:pPr>
            <a:endParaRPr lang="en-US" sz="3200" dirty="0">
              <a:latin typeface="Arial" pitchFamily="34" charset="0"/>
              <a:cs typeface="Arial" pitchFamily="34" charset="0"/>
            </a:endParaRPr>
          </a:p>
          <a:p>
            <a:pPr>
              <a:buClr>
                <a:srgbClr val="C00000"/>
              </a:buClr>
            </a:pPr>
            <a:endParaRPr lang="en-US" sz="3200" dirty="0">
              <a:latin typeface="Arial" pitchFamily="34" charset="0"/>
              <a:cs typeface="Arial" pitchFamily="34" charset="0"/>
            </a:endParaRPr>
          </a:p>
        </p:txBody>
      </p:sp>
      <p:sp>
        <p:nvSpPr>
          <p:cNvPr id="122" name="TextBox 121"/>
          <p:cNvSpPr txBox="1"/>
          <p:nvPr/>
        </p:nvSpPr>
        <p:spPr>
          <a:xfrm>
            <a:off x="19307700" y="32518117"/>
            <a:ext cx="29226187" cy="4765250"/>
          </a:xfrm>
          <a:prstGeom prst="rect">
            <a:avLst/>
          </a:prstGeom>
          <a:noFill/>
        </p:spPr>
        <p:txBody>
          <a:bodyPr wrap="square" lIns="90011" tIns="45007" rIns="90011" bIns="45007" rtlCol="0">
            <a:spAutoFit/>
          </a:bodyPr>
          <a:lstStyle/>
          <a:p>
            <a:pPr marL="675069" indent="-675069">
              <a:buClr>
                <a:srgbClr val="C00000"/>
              </a:buClr>
              <a:buFont typeface="Arial" pitchFamily="34" charset="0"/>
              <a:buChar char="›"/>
            </a:pPr>
            <a:r>
              <a:rPr lang="en-US" sz="3375" dirty="0">
                <a:latin typeface="Arial" pitchFamily="34" charset="0"/>
                <a:cs typeface="Arial" pitchFamily="34" charset="0"/>
              </a:rPr>
              <a:t>Object categories likely differ with respect to the “goodness” of their visual representations in guiding behavior. Recently, we introduced our CCF model that predicted search guidance to targets at different levels of the category hierarchy. This work extends our CCF model to the prediction of guidance by individual target categories.  Although these predictions were only reliable at the basic level, future work using more powerful CCFs will aim to predict performance at the subordinate and superordinate levels as well.</a:t>
            </a:r>
          </a:p>
          <a:p>
            <a:pPr marL="675069" indent="-675069">
              <a:buClr>
                <a:srgbClr val="C00000"/>
              </a:buClr>
              <a:buFont typeface="Arial" pitchFamily="34" charset="0"/>
              <a:buChar char="›"/>
            </a:pPr>
            <a:r>
              <a:rPr lang="en-US" sz="3375" dirty="0">
                <a:latin typeface="Arial" pitchFamily="34" charset="0"/>
                <a:cs typeface="Arial" pitchFamily="34" charset="0"/>
              </a:rPr>
              <a:t>These finer-grained behavioral predictions stem from the computation of target-distractor distances on a trial-by-trial basis using a CCF-derived </a:t>
            </a:r>
            <a:r>
              <a:rPr lang="en-US" sz="3375" i="1" dirty="0">
                <a:latin typeface="Arial" pitchFamily="34" charset="0"/>
                <a:cs typeface="Arial" pitchFamily="34" charset="0"/>
              </a:rPr>
              <a:t>categorical </a:t>
            </a:r>
            <a:r>
              <a:rPr lang="en-US" sz="3375" i="1">
                <a:latin typeface="Arial" pitchFamily="34" charset="0"/>
                <a:cs typeface="Arial" pitchFamily="34" charset="0"/>
              </a:rPr>
              <a:t>target map</a:t>
            </a:r>
            <a:r>
              <a:rPr lang="en-US" sz="3375">
                <a:latin typeface="Arial" pitchFamily="34" charset="0"/>
                <a:cs typeface="Arial" pitchFamily="34" charset="0"/>
              </a:rPr>
              <a:t>. </a:t>
            </a:r>
            <a:r>
              <a:rPr lang="en-US" sz="3375" dirty="0">
                <a:latin typeface="Arial" pitchFamily="34" charset="0"/>
                <a:cs typeface="Arial" pitchFamily="34" charset="0"/>
              </a:rPr>
              <a:t>By computing the distance between target category CCFs and the visual features of all objects appearing in a search display, this method takes into account the role of search display distractors on guidance efficiency—another extension to our CCF model. </a:t>
            </a:r>
          </a:p>
          <a:p>
            <a:pPr marL="675069" indent="-675069">
              <a:buClr>
                <a:srgbClr val="C00000"/>
              </a:buClr>
              <a:buFont typeface="Arial" pitchFamily="34" charset="0"/>
              <a:buChar char="›"/>
            </a:pPr>
            <a:r>
              <a:rPr lang="en-US" sz="3375" dirty="0">
                <a:latin typeface="Arial" pitchFamily="34" charset="0"/>
                <a:cs typeface="Arial" pitchFamily="34" charset="0"/>
              </a:rPr>
              <a:t>Future work will continue to develop the CCF model by learning features using deep neural networks inspired by the ventral stream.  </a:t>
            </a:r>
          </a:p>
          <a:p>
            <a:pPr>
              <a:buClr>
                <a:srgbClr val="C00000"/>
              </a:buClr>
            </a:pPr>
            <a:endParaRPr lang="en-US" sz="3375" dirty="0">
              <a:latin typeface="Arial" pitchFamily="34" charset="0"/>
              <a:cs typeface="Arial" pitchFamily="34" charset="0"/>
            </a:endParaRPr>
          </a:p>
        </p:txBody>
      </p:sp>
      <p:pic>
        <p:nvPicPr>
          <p:cNvPr id="104" name="Picture 10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3592" y="23309425"/>
            <a:ext cx="8334153" cy="6221270"/>
          </a:xfrm>
          <a:prstGeom prst="rect">
            <a:avLst/>
          </a:prstGeom>
        </p:spPr>
      </p:pic>
      <p:sp>
        <p:nvSpPr>
          <p:cNvPr id="105" name="TextBox 104"/>
          <p:cNvSpPr txBox="1"/>
          <p:nvPr/>
        </p:nvSpPr>
        <p:spPr>
          <a:xfrm>
            <a:off x="476861" y="20497800"/>
            <a:ext cx="18048083" cy="3207131"/>
          </a:xfrm>
          <a:prstGeom prst="rect">
            <a:avLst/>
          </a:prstGeom>
          <a:noFill/>
        </p:spPr>
        <p:txBody>
          <a:bodyPr wrap="square" lIns="90011" tIns="45007" rIns="90011" bIns="45007" rtlCol="0">
            <a:spAutoFit/>
          </a:bodyPr>
          <a:lstStyle/>
          <a:p>
            <a:pPr marL="675069" indent="-675069">
              <a:buClr>
                <a:srgbClr val="C00000"/>
              </a:buClr>
              <a:buFont typeface="Arial" pitchFamily="34" charset="0"/>
              <a:buChar char="›"/>
            </a:pPr>
            <a:r>
              <a:rPr lang="en-US" sz="3200" dirty="0">
                <a:latin typeface="Arial" pitchFamily="34" charset="0"/>
                <a:cs typeface="Arial" pitchFamily="34" charset="0"/>
              </a:rPr>
              <a:t>Stimuli were images of objects from 68 categories spanning three hierarchical levels: 4 superordinate categories, each having 4 basic categories, which each had 3 subordinate categories. There were 3 exemplars at each subordinate level for a total of 144 unique, high-typicality objects serving as targets in the search task.</a:t>
            </a:r>
          </a:p>
          <a:p>
            <a:pPr>
              <a:buClr>
                <a:srgbClr val="C00000"/>
              </a:buClr>
            </a:pPr>
            <a:endParaRPr lang="en-US" sz="3375" dirty="0">
              <a:latin typeface="Arial" pitchFamily="34" charset="0"/>
              <a:cs typeface="Arial" pitchFamily="34" charset="0"/>
            </a:endParaRPr>
          </a:p>
          <a:p>
            <a:pPr>
              <a:buClr>
                <a:srgbClr val="C00000"/>
              </a:buClr>
            </a:pPr>
            <a:r>
              <a:rPr lang="en-US" sz="3375" dirty="0">
                <a:latin typeface="Arial" pitchFamily="34" charset="0"/>
                <a:cs typeface="Arial" pitchFamily="34" charset="0"/>
              </a:rPr>
              <a:t>         </a:t>
            </a:r>
          </a:p>
        </p:txBody>
      </p:sp>
      <p:pic>
        <p:nvPicPr>
          <p:cNvPr id="107" name="Picture 106"/>
          <p:cNvPicPr>
            <a:picLocks noChangeAspect="1"/>
          </p:cNvPicPr>
          <p:nvPr/>
        </p:nvPicPr>
        <p:blipFill rotWithShape="1">
          <a:blip r:embed="rId9" cstate="print">
            <a:extLst>
              <a:ext uri="{28A0092B-C50C-407E-A947-70E740481C1C}">
                <a14:useLocalDpi xmlns:a14="http://schemas.microsoft.com/office/drawing/2010/main" val="0"/>
              </a:ext>
            </a:extLst>
          </a:blip>
          <a:srcRect r="7464" b="93691"/>
          <a:stretch/>
        </p:blipFill>
        <p:spPr>
          <a:xfrm>
            <a:off x="9235441" y="22588481"/>
            <a:ext cx="9363722" cy="808264"/>
          </a:xfrm>
          <a:prstGeom prst="rect">
            <a:avLst/>
          </a:prstGeom>
        </p:spPr>
      </p:pic>
      <p:sp>
        <p:nvSpPr>
          <p:cNvPr id="3" name="TextBox 2"/>
          <p:cNvSpPr txBox="1"/>
          <p:nvPr/>
        </p:nvSpPr>
        <p:spPr>
          <a:xfrm>
            <a:off x="39147750" y="7620000"/>
            <a:ext cx="9434313" cy="766143"/>
          </a:xfrm>
          <a:prstGeom prst="rect">
            <a:avLst/>
          </a:prstGeom>
          <a:noFill/>
        </p:spPr>
        <p:txBody>
          <a:bodyPr wrap="none" lIns="90011" tIns="45007" rIns="90011" bIns="45007" rtlCol="0">
            <a:spAutoFit/>
          </a:bodyPr>
          <a:lstStyle/>
          <a:p>
            <a:r>
              <a:rPr lang="en-US" sz="4388" dirty="0"/>
              <a:t>Categorical Target Map from CCF Model</a:t>
            </a:r>
          </a:p>
        </p:txBody>
      </p:sp>
      <p:sp>
        <p:nvSpPr>
          <p:cNvPr id="42" name="Rectangle 41"/>
          <p:cNvSpPr/>
          <p:nvPr/>
        </p:nvSpPr>
        <p:spPr>
          <a:xfrm>
            <a:off x="45612120" y="22052056"/>
            <a:ext cx="4114800" cy="461665"/>
          </a:xfrm>
          <a:prstGeom prst="rect">
            <a:avLst/>
          </a:prstGeom>
        </p:spPr>
        <p:txBody>
          <a:bodyPr wrap="square">
            <a:spAutoFit/>
          </a:bodyPr>
          <a:lstStyle/>
          <a:p>
            <a:r>
              <a:rPr lang="en-US" sz="2400" i="1" dirty="0"/>
              <a:t>r</a:t>
            </a:r>
            <a:r>
              <a:rPr lang="en-US" sz="2400" dirty="0"/>
              <a:t> = -.54; </a:t>
            </a:r>
            <a:r>
              <a:rPr lang="en-US" sz="2400" i="1" dirty="0"/>
              <a:t>p</a:t>
            </a:r>
            <a:r>
              <a:rPr lang="en-US" sz="2400" dirty="0"/>
              <a:t> = .032</a:t>
            </a:r>
          </a:p>
        </p:txBody>
      </p:sp>
      <p:sp>
        <p:nvSpPr>
          <p:cNvPr id="15" name="TextBox 14"/>
          <p:cNvSpPr txBox="1"/>
          <p:nvPr/>
        </p:nvSpPr>
        <p:spPr>
          <a:xfrm>
            <a:off x="38392415" y="7699172"/>
            <a:ext cx="755335" cy="600164"/>
          </a:xfrm>
          <a:prstGeom prst="rect">
            <a:avLst/>
          </a:prstGeom>
          <a:noFill/>
        </p:spPr>
        <p:txBody>
          <a:bodyPr wrap="none" rtlCol="0">
            <a:spAutoFit/>
          </a:bodyPr>
          <a:lstStyle/>
          <a:p>
            <a:r>
              <a:rPr lang="en-US" sz="3300" b="1" dirty="0">
                <a:latin typeface="Cambria" panose="02040503050406030204" pitchFamily="18" charset="0"/>
                <a:ea typeface="Tahoma" panose="020B0604030504040204" pitchFamily="34" charset="0"/>
                <a:cs typeface="Arial" panose="020B0604020202020204" pitchFamily="34" charset="0"/>
              </a:rPr>
              <a:t>(v)</a:t>
            </a:r>
          </a:p>
        </p:txBody>
      </p:sp>
      <p:graphicFrame>
        <p:nvGraphicFramePr>
          <p:cNvPr id="45" name="Chart 44"/>
          <p:cNvGraphicFramePr>
            <a:graphicFrameLocks/>
          </p:cNvGraphicFramePr>
          <p:nvPr>
            <p:extLst>
              <p:ext uri="{D42A27DB-BD31-4B8C-83A1-F6EECF244321}">
                <p14:modId xmlns:p14="http://schemas.microsoft.com/office/powerpoint/2010/main" val="1891882852"/>
              </p:ext>
            </p:extLst>
          </p:nvPr>
        </p:nvGraphicFramePr>
        <p:xfrm>
          <a:off x="20013698" y="21646817"/>
          <a:ext cx="8030884" cy="4818531"/>
        </p:xfrm>
        <a:graphic>
          <a:graphicData uri="http://schemas.openxmlformats.org/drawingml/2006/chart">
            <c:chart xmlns:c="http://schemas.openxmlformats.org/drawingml/2006/chart" xmlns:r="http://schemas.openxmlformats.org/officeDocument/2006/relationships" r:id="rId10"/>
          </a:graphicData>
        </a:graphic>
      </p:graphicFrame>
      <p:grpSp>
        <p:nvGrpSpPr>
          <p:cNvPr id="46" name="Group 2"/>
          <p:cNvGrpSpPr>
            <a:grpSpLocks noChangeAspect="1"/>
          </p:cNvGrpSpPr>
          <p:nvPr/>
        </p:nvGrpSpPr>
        <p:grpSpPr bwMode="auto">
          <a:xfrm>
            <a:off x="3692792" y="2427248"/>
            <a:ext cx="3472394" cy="2362618"/>
            <a:chOff x="38938201" y="2351088"/>
            <a:chExt cx="3581399" cy="2545910"/>
          </a:xfrm>
        </p:grpSpPr>
        <p:sp>
          <p:nvSpPr>
            <p:cNvPr id="47" name="Text Box 163"/>
            <p:cNvSpPr txBox="1">
              <a:spLocks noChangeArrowheads="1"/>
            </p:cNvSpPr>
            <p:nvPr/>
          </p:nvSpPr>
          <p:spPr bwMode="auto">
            <a:xfrm>
              <a:off x="38938201" y="4200525"/>
              <a:ext cx="3581399" cy="69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spcBef>
                  <a:spcPct val="20000"/>
                </a:spcBef>
                <a:buChar char="•"/>
                <a:defRPr sz="15400">
                  <a:solidFill>
                    <a:schemeClr val="tx1"/>
                  </a:solidFill>
                  <a:latin typeface="Arial" charset="0"/>
                </a:defRPr>
              </a:lvl1pPr>
              <a:lvl2pPr marL="742950" indent="-285750" defTabSz="4389438" eaLnBrk="0" hangingPunct="0">
                <a:spcBef>
                  <a:spcPct val="20000"/>
                </a:spcBef>
                <a:buChar char="–"/>
                <a:defRPr sz="13400">
                  <a:solidFill>
                    <a:schemeClr val="tx1"/>
                  </a:solidFill>
                  <a:latin typeface="Arial" charset="0"/>
                </a:defRPr>
              </a:lvl2pPr>
              <a:lvl3pPr marL="1143000" indent="-228600" defTabSz="4389438" eaLnBrk="0" hangingPunct="0">
                <a:spcBef>
                  <a:spcPct val="20000"/>
                </a:spcBef>
                <a:buChar char="•"/>
                <a:defRPr sz="11500">
                  <a:solidFill>
                    <a:schemeClr val="tx1"/>
                  </a:solidFill>
                  <a:latin typeface="Arial" charset="0"/>
                </a:defRPr>
              </a:lvl3pPr>
              <a:lvl4pPr marL="1600200" indent="-228600" defTabSz="4389438" eaLnBrk="0" hangingPunct="0">
                <a:spcBef>
                  <a:spcPct val="20000"/>
                </a:spcBef>
                <a:buChar char="–"/>
                <a:defRPr sz="9600">
                  <a:solidFill>
                    <a:schemeClr val="tx1"/>
                  </a:solidFill>
                  <a:latin typeface="Arial" charset="0"/>
                </a:defRPr>
              </a:lvl4pPr>
              <a:lvl5pPr marL="2057400" indent="-228600" defTabSz="4389438" eaLnBrk="0" hangingPunct="0">
                <a:spcBef>
                  <a:spcPct val="20000"/>
                </a:spcBef>
                <a:buChar char="»"/>
                <a:defRPr sz="9600">
                  <a:solidFill>
                    <a:schemeClr val="tx1"/>
                  </a:solidFill>
                  <a:latin typeface="Arial" charset="0"/>
                </a:defRPr>
              </a:lvl5pPr>
              <a:lvl6pPr marL="2514600" indent="-228600" defTabSz="4389438" eaLnBrk="0" fontAlgn="base" hangingPunct="0">
                <a:spcBef>
                  <a:spcPct val="20000"/>
                </a:spcBef>
                <a:spcAft>
                  <a:spcPct val="0"/>
                </a:spcAft>
                <a:buChar char="»"/>
                <a:defRPr sz="9600">
                  <a:solidFill>
                    <a:schemeClr val="tx1"/>
                  </a:solidFill>
                  <a:latin typeface="Arial" charset="0"/>
                </a:defRPr>
              </a:lvl6pPr>
              <a:lvl7pPr marL="2971800" indent="-228600" defTabSz="4389438" eaLnBrk="0" fontAlgn="base" hangingPunct="0">
                <a:spcBef>
                  <a:spcPct val="20000"/>
                </a:spcBef>
                <a:spcAft>
                  <a:spcPct val="0"/>
                </a:spcAft>
                <a:buChar char="»"/>
                <a:defRPr sz="9600">
                  <a:solidFill>
                    <a:schemeClr val="tx1"/>
                  </a:solidFill>
                  <a:latin typeface="Arial" charset="0"/>
                </a:defRPr>
              </a:lvl7pPr>
              <a:lvl8pPr marL="3429000" indent="-228600" defTabSz="4389438" eaLnBrk="0" fontAlgn="base" hangingPunct="0">
                <a:spcBef>
                  <a:spcPct val="20000"/>
                </a:spcBef>
                <a:spcAft>
                  <a:spcPct val="0"/>
                </a:spcAft>
                <a:buChar char="»"/>
                <a:defRPr sz="9600">
                  <a:solidFill>
                    <a:schemeClr val="tx1"/>
                  </a:solidFill>
                  <a:latin typeface="Arial" charset="0"/>
                </a:defRPr>
              </a:lvl8pPr>
              <a:lvl9pPr marL="3886200" indent="-228600" defTabSz="4389438" eaLnBrk="0" fontAlgn="base" hangingPunct="0">
                <a:spcBef>
                  <a:spcPct val="20000"/>
                </a:spcBef>
                <a:spcAft>
                  <a:spcPct val="0"/>
                </a:spcAft>
                <a:buChar char="»"/>
                <a:defRPr sz="9600">
                  <a:solidFill>
                    <a:schemeClr val="tx1"/>
                  </a:solidFill>
                  <a:latin typeface="Arial" charset="0"/>
                </a:defRPr>
              </a:lvl9pPr>
            </a:lstStyle>
            <a:p>
              <a:pPr algn="ctr" eaLnBrk="1" hangingPunct="1">
                <a:spcBef>
                  <a:spcPct val="0"/>
                </a:spcBef>
                <a:buFontTx/>
                <a:buNone/>
              </a:pPr>
              <a:r>
                <a:rPr lang="en-US" altLang="en-US" sz="1800" b="1" dirty="0">
                  <a:cs typeface="Arial" charset="0"/>
                </a:rPr>
                <a:t>EYE MOVEMENTS AND</a:t>
              </a:r>
            </a:p>
            <a:p>
              <a:pPr algn="ctr" eaLnBrk="1" hangingPunct="1">
                <a:spcBef>
                  <a:spcPct val="0"/>
                </a:spcBef>
                <a:buFontTx/>
                <a:buNone/>
              </a:pPr>
              <a:r>
                <a:rPr lang="en-US" altLang="en-US" sz="1800" b="1" dirty="0">
                  <a:cs typeface="Arial" charset="0"/>
                </a:rPr>
                <a:t>VISUAL COGNITON</a:t>
              </a:r>
              <a:endParaRPr lang="en-US" altLang="en-US" sz="1800" dirty="0">
                <a:cs typeface="Arial" charset="0"/>
              </a:endParaRPr>
            </a:p>
          </p:txBody>
        </p:sp>
        <p:pic>
          <p:nvPicPr>
            <p:cNvPr id="48" name="Picture 4" descr="Blue Cog"/>
            <p:cNvPicPr>
              <a:picLocks noChangeAspect="1" noChangeArrowheads="1"/>
            </p:cNvPicPr>
            <p:nvPr/>
          </p:nvPicPr>
          <p:blipFill>
            <a:blip r:embed="rId11"/>
            <a:srcRect/>
            <a:stretch>
              <a:fillRect/>
            </a:stretch>
          </p:blipFill>
          <p:spPr bwMode="auto">
            <a:xfrm>
              <a:off x="39339838" y="2351088"/>
              <a:ext cx="2754312" cy="1724024"/>
            </a:xfrm>
            <a:prstGeom prst="rect">
              <a:avLst/>
            </a:prstGeom>
            <a:noFill/>
            <a:effectLst>
              <a:outerShdw blurRad="50800" dist="38100" dir="2700000" algn="tl" rotWithShape="0">
                <a:prstClr val="black">
                  <a:alpha val="40000"/>
                </a:prstClr>
              </a:outerShdw>
            </a:effectLst>
            <a:extLst/>
          </p:spPr>
        </p:pic>
        <p:sp>
          <p:nvSpPr>
            <p:cNvPr id="49" name="TextBox 1"/>
            <p:cNvSpPr txBox="1">
              <a:spLocks noChangeArrowheads="1"/>
            </p:cNvSpPr>
            <p:nvPr/>
          </p:nvSpPr>
          <p:spPr bwMode="auto">
            <a:xfrm>
              <a:off x="39461871" y="3735278"/>
              <a:ext cx="3015970" cy="43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15400">
                  <a:solidFill>
                    <a:schemeClr val="tx1"/>
                  </a:solidFill>
                  <a:latin typeface="Arial" charset="0"/>
                </a:defRPr>
              </a:lvl1pPr>
              <a:lvl2pPr marL="742950" indent="-285750" eaLnBrk="0" hangingPunct="0">
                <a:spcBef>
                  <a:spcPct val="20000"/>
                </a:spcBef>
                <a:buChar char="–"/>
                <a:defRPr sz="13400">
                  <a:solidFill>
                    <a:schemeClr val="tx1"/>
                  </a:solidFill>
                  <a:latin typeface="Arial" charset="0"/>
                </a:defRPr>
              </a:lvl2pPr>
              <a:lvl3pPr marL="1143000" indent="-228600" eaLnBrk="0" hangingPunct="0">
                <a:spcBef>
                  <a:spcPct val="20000"/>
                </a:spcBef>
                <a:buChar char="•"/>
                <a:defRPr sz="11500">
                  <a:solidFill>
                    <a:schemeClr val="tx1"/>
                  </a:solidFill>
                  <a:latin typeface="Arial" charset="0"/>
                </a:defRPr>
              </a:lvl3pPr>
              <a:lvl4pPr marL="1600200" indent="-228600" eaLnBrk="0" hangingPunct="0">
                <a:spcBef>
                  <a:spcPct val="20000"/>
                </a:spcBef>
                <a:buChar char="–"/>
                <a:defRPr sz="9600">
                  <a:solidFill>
                    <a:schemeClr val="tx1"/>
                  </a:solidFill>
                  <a:latin typeface="Arial" charset="0"/>
                </a:defRPr>
              </a:lvl4pPr>
              <a:lvl5pPr marL="2057400" indent="-228600" eaLnBrk="0" hangingPunct="0">
                <a:spcBef>
                  <a:spcPct val="20000"/>
                </a:spcBef>
                <a:buChar char="»"/>
                <a:defRPr sz="9600">
                  <a:solidFill>
                    <a:schemeClr val="tx1"/>
                  </a:solidFill>
                  <a:latin typeface="Arial" charset="0"/>
                </a:defRPr>
              </a:lvl5pPr>
              <a:lvl6pPr marL="2514600" indent="-228600" eaLnBrk="0" fontAlgn="base" hangingPunct="0">
                <a:spcBef>
                  <a:spcPct val="20000"/>
                </a:spcBef>
                <a:spcAft>
                  <a:spcPct val="0"/>
                </a:spcAft>
                <a:buChar char="»"/>
                <a:defRPr sz="9600">
                  <a:solidFill>
                    <a:schemeClr val="tx1"/>
                  </a:solidFill>
                  <a:latin typeface="Arial" charset="0"/>
                </a:defRPr>
              </a:lvl6pPr>
              <a:lvl7pPr marL="2971800" indent="-228600" eaLnBrk="0" fontAlgn="base" hangingPunct="0">
                <a:spcBef>
                  <a:spcPct val="20000"/>
                </a:spcBef>
                <a:spcAft>
                  <a:spcPct val="0"/>
                </a:spcAft>
                <a:buChar char="»"/>
                <a:defRPr sz="9600">
                  <a:solidFill>
                    <a:schemeClr val="tx1"/>
                  </a:solidFill>
                  <a:latin typeface="Arial" charset="0"/>
                </a:defRPr>
              </a:lvl7pPr>
              <a:lvl8pPr marL="3429000" indent="-228600" eaLnBrk="0" fontAlgn="base" hangingPunct="0">
                <a:spcBef>
                  <a:spcPct val="20000"/>
                </a:spcBef>
                <a:spcAft>
                  <a:spcPct val="0"/>
                </a:spcAft>
                <a:buChar char="»"/>
                <a:defRPr sz="9600">
                  <a:solidFill>
                    <a:schemeClr val="tx1"/>
                  </a:solidFill>
                  <a:latin typeface="Arial" charset="0"/>
                </a:defRPr>
              </a:lvl8pPr>
              <a:lvl9pPr marL="3886200" indent="-228600" eaLnBrk="0" fontAlgn="base" hangingPunct="0">
                <a:spcBef>
                  <a:spcPct val="20000"/>
                </a:spcBef>
                <a:spcAft>
                  <a:spcPct val="0"/>
                </a:spcAft>
                <a:buChar char="»"/>
                <a:defRPr sz="9600">
                  <a:solidFill>
                    <a:schemeClr val="tx1"/>
                  </a:solidFill>
                  <a:latin typeface="Arial" charset="0"/>
                </a:defRPr>
              </a:lvl9pPr>
            </a:lstStyle>
            <a:p>
              <a:pPr eaLnBrk="1" hangingPunct="1">
                <a:spcBef>
                  <a:spcPct val="0"/>
                </a:spcBef>
                <a:buFontTx/>
                <a:buNone/>
              </a:pPr>
              <a:r>
                <a:rPr lang="en-US" altLang="en-US" sz="2000" dirty="0">
                  <a:latin typeface="Miriam Fixed" pitchFamily="49" charset="-79"/>
                  <a:cs typeface="Miriam Fixed" pitchFamily="49" charset="-79"/>
                </a:rPr>
                <a:t>THE EYE COG LAB</a:t>
              </a:r>
            </a:p>
          </p:txBody>
        </p:sp>
      </p:grpSp>
      <p:sp>
        <p:nvSpPr>
          <p:cNvPr id="4" name="TextBox 3"/>
          <p:cNvSpPr txBox="1"/>
          <p:nvPr/>
        </p:nvSpPr>
        <p:spPr>
          <a:xfrm rot="16200000">
            <a:off x="18112123" y="23374435"/>
            <a:ext cx="3287760" cy="523220"/>
          </a:xfrm>
          <a:prstGeom prst="rect">
            <a:avLst/>
          </a:prstGeom>
          <a:noFill/>
        </p:spPr>
        <p:txBody>
          <a:bodyPr wrap="none" rtlCol="0">
            <a:spAutoFit/>
          </a:bodyPr>
          <a:lstStyle/>
          <a:p>
            <a:r>
              <a:rPr lang="en-US" sz="2800" dirty="0"/>
              <a:t>Chi-Squared Distance</a:t>
            </a:r>
          </a:p>
        </p:txBody>
      </p:sp>
      <p:sp>
        <p:nvSpPr>
          <p:cNvPr id="118" name="TextBox 117"/>
          <p:cNvSpPr txBox="1"/>
          <p:nvPr/>
        </p:nvSpPr>
        <p:spPr>
          <a:xfrm>
            <a:off x="28854372" y="26517600"/>
            <a:ext cx="9528469" cy="4522876"/>
          </a:xfrm>
          <a:prstGeom prst="rect">
            <a:avLst/>
          </a:prstGeom>
          <a:noFill/>
        </p:spPr>
        <p:txBody>
          <a:bodyPr wrap="square" lIns="90011" tIns="45007" rIns="90011" bIns="45007" rtlCol="0">
            <a:spAutoFit/>
          </a:bodyPr>
          <a:lstStyle/>
          <a:p>
            <a:pPr algn="ctr">
              <a:buClr>
                <a:srgbClr val="C00000"/>
              </a:buClr>
            </a:pPr>
            <a:r>
              <a:rPr lang="en-US" sz="3200" dirty="0">
                <a:latin typeface="Arial" pitchFamily="34" charset="0"/>
                <a:cs typeface="Arial" pitchFamily="34" charset="0"/>
              </a:rPr>
              <a:t>We also analyzed the target-absent data, dividing these into trials having a lure (a sibling of the target category) and those that did not. We found that lures had a smaller mean distance to the target category than random-category distractors (</a:t>
            </a:r>
            <a:r>
              <a:rPr lang="en-US" sz="3200" i="1" dirty="0">
                <a:latin typeface="Arial" pitchFamily="34" charset="0"/>
                <a:cs typeface="Arial" pitchFamily="34" charset="0"/>
              </a:rPr>
              <a:t>p</a:t>
            </a:r>
            <a:r>
              <a:rPr lang="en-US" sz="3200" dirty="0">
                <a:latin typeface="Arial" pitchFamily="34" charset="0"/>
                <a:cs typeface="Arial" pitchFamily="34" charset="0"/>
              </a:rPr>
              <a:t> &lt; .001), consistent with the fact that lures were fixated preferentially (</a:t>
            </a:r>
            <a:r>
              <a:rPr lang="en-US" sz="3200" i="1" dirty="0">
                <a:latin typeface="Arial" pitchFamily="34" charset="0"/>
                <a:cs typeface="Arial" pitchFamily="34" charset="0"/>
              </a:rPr>
              <a:t>p</a:t>
            </a:r>
            <a:r>
              <a:rPr lang="en-US" sz="3200" dirty="0">
                <a:latin typeface="Arial" pitchFamily="34" charset="0"/>
                <a:cs typeface="Arial" pitchFamily="34" charset="0"/>
              </a:rPr>
              <a:t> &lt; .001).</a:t>
            </a:r>
          </a:p>
          <a:p>
            <a:pPr algn="ctr">
              <a:buClr>
                <a:srgbClr val="C00000"/>
              </a:buClr>
            </a:pPr>
            <a:endParaRPr lang="en-US" sz="3200" dirty="0">
              <a:latin typeface="Arial" pitchFamily="34" charset="0"/>
              <a:cs typeface="Arial" pitchFamily="34" charset="0"/>
            </a:endParaRPr>
          </a:p>
          <a:p>
            <a:pPr algn="ctr">
              <a:buClr>
                <a:srgbClr val="C00000"/>
              </a:buClr>
            </a:pPr>
            <a:endParaRPr lang="en-US" sz="3200" dirty="0">
              <a:latin typeface="Arial" pitchFamily="34" charset="0"/>
              <a:cs typeface="Arial" pitchFamily="34" charset="0"/>
            </a:endParaRPr>
          </a:p>
        </p:txBody>
      </p:sp>
      <p:graphicFrame>
        <p:nvGraphicFramePr>
          <p:cNvPr id="50" name="Chart 49"/>
          <p:cNvGraphicFramePr>
            <a:graphicFrameLocks/>
          </p:cNvGraphicFramePr>
          <p:nvPr>
            <p:extLst>
              <p:ext uri="{D42A27DB-BD31-4B8C-83A1-F6EECF244321}">
                <p14:modId xmlns:p14="http://schemas.microsoft.com/office/powerpoint/2010/main" val="1946208256"/>
              </p:ext>
            </p:extLst>
          </p:nvPr>
        </p:nvGraphicFramePr>
        <p:xfrm>
          <a:off x="29424129" y="21072219"/>
          <a:ext cx="8278797" cy="4967279"/>
        </p:xfrm>
        <a:graphic>
          <a:graphicData uri="http://schemas.openxmlformats.org/drawingml/2006/chart">
            <c:chart xmlns:c="http://schemas.openxmlformats.org/drawingml/2006/chart" xmlns:r="http://schemas.openxmlformats.org/officeDocument/2006/relationships" r:id="rId12"/>
          </a:graphicData>
        </a:graphic>
      </p:graphicFrame>
      <p:sp>
        <p:nvSpPr>
          <p:cNvPr id="51" name="TextBox 50"/>
          <p:cNvSpPr txBox="1"/>
          <p:nvPr/>
        </p:nvSpPr>
        <p:spPr>
          <a:xfrm rot="16200000">
            <a:off x="27582267" y="23294248"/>
            <a:ext cx="3287760" cy="523220"/>
          </a:xfrm>
          <a:prstGeom prst="rect">
            <a:avLst/>
          </a:prstGeom>
          <a:noFill/>
        </p:spPr>
        <p:txBody>
          <a:bodyPr wrap="none" rtlCol="0">
            <a:spAutoFit/>
          </a:bodyPr>
          <a:lstStyle/>
          <a:p>
            <a:r>
              <a:rPr lang="en-US" sz="2800" dirty="0"/>
              <a:t>Chi-Squared Distance</a:t>
            </a:r>
          </a:p>
        </p:txBody>
      </p:sp>
      <p:sp>
        <p:nvSpPr>
          <p:cNvPr id="52" name="TextBox 51"/>
          <p:cNvSpPr txBox="1"/>
          <p:nvPr/>
        </p:nvSpPr>
        <p:spPr>
          <a:xfrm rot="16200000">
            <a:off x="35666090" y="23256904"/>
            <a:ext cx="4462126" cy="461665"/>
          </a:xfrm>
          <a:prstGeom prst="rect">
            <a:avLst/>
          </a:prstGeom>
          <a:noFill/>
        </p:spPr>
        <p:txBody>
          <a:bodyPr wrap="square" rtlCol="0">
            <a:spAutoFit/>
          </a:bodyPr>
          <a:lstStyle/>
          <a:p>
            <a:r>
              <a:rPr lang="en-US" sz="2400" dirty="0"/>
              <a:t>Proportion of First Fixated Object</a:t>
            </a:r>
          </a:p>
        </p:txBody>
      </p:sp>
      <p:sp>
        <p:nvSpPr>
          <p:cNvPr id="53" name="TextBox 52"/>
          <p:cNvSpPr txBox="1"/>
          <p:nvPr/>
        </p:nvSpPr>
        <p:spPr>
          <a:xfrm rot="16200000">
            <a:off x="26878909" y="23296827"/>
            <a:ext cx="3003002" cy="523220"/>
          </a:xfrm>
          <a:prstGeom prst="rect">
            <a:avLst/>
          </a:prstGeom>
          <a:noFill/>
        </p:spPr>
        <p:txBody>
          <a:bodyPr wrap="none" rtlCol="0">
            <a:spAutoFit/>
          </a:bodyPr>
          <a:lstStyle/>
          <a:p>
            <a:r>
              <a:rPr lang="en-US" sz="2800" dirty="0"/>
              <a:t>Time to Target (</a:t>
            </a:r>
            <a:r>
              <a:rPr lang="en-US" sz="2800" dirty="0" err="1"/>
              <a:t>ms</a:t>
            </a:r>
            <a:r>
              <a:rPr lang="en-US" sz="2800" dirty="0"/>
              <a:t>)</a:t>
            </a:r>
          </a:p>
        </p:txBody>
      </p:sp>
      <p:pic>
        <p:nvPicPr>
          <p:cNvPr id="2" name="Picture 1"/>
          <p:cNvPicPr>
            <a:picLocks noChangeAspect="1"/>
          </p:cNvPicPr>
          <p:nvPr/>
        </p:nvPicPr>
        <p:blipFill rotWithShape="1">
          <a:blip r:embed="rId9" cstate="print">
            <a:extLst>
              <a:ext uri="{28A0092B-C50C-407E-A947-70E740481C1C}">
                <a14:useLocalDpi xmlns:a14="http://schemas.microsoft.com/office/drawing/2010/main" val="0"/>
              </a:ext>
            </a:extLst>
          </a:blip>
          <a:srcRect r="7464" b="47450"/>
          <a:stretch/>
        </p:blipFill>
        <p:spPr>
          <a:xfrm>
            <a:off x="0" y="22655894"/>
            <a:ext cx="9500903" cy="6732933"/>
          </a:xfrm>
          <a:prstGeom prst="rect">
            <a:avLst/>
          </a:prstGeom>
        </p:spPr>
      </p:pic>
      <p:sp>
        <p:nvSpPr>
          <p:cNvPr id="9" name="Rectangle 8"/>
          <p:cNvSpPr/>
          <p:nvPr/>
        </p:nvSpPr>
        <p:spPr>
          <a:xfrm>
            <a:off x="39169114" y="11650063"/>
            <a:ext cx="171450" cy="222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0176468" y="11908082"/>
            <a:ext cx="171450" cy="222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0524879" y="11761525"/>
            <a:ext cx="171450" cy="222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9439655" y="11796620"/>
            <a:ext cx="171450" cy="222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9721920" y="12683444"/>
            <a:ext cx="511680" cy="2229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16200000">
            <a:off x="38742890" y="12223835"/>
            <a:ext cx="51168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38679843" y="26566724"/>
            <a:ext cx="9854040" cy="4522876"/>
          </a:xfrm>
          <a:prstGeom prst="rect">
            <a:avLst/>
          </a:prstGeom>
          <a:noFill/>
        </p:spPr>
        <p:txBody>
          <a:bodyPr wrap="square" lIns="90011" tIns="45007" rIns="90011" bIns="45007" rtlCol="0">
            <a:spAutoFit/>
          </a:bodyPr>
          <a:lstStyle/>
          <a:p>
            <a:pPr algn="ctr">
              <a:buClr>
                <a:srgbClr val="C00000"/>
              </a:buClr>
            </a:pPr>
            <a:r>
              <a:rPr lang="en-US" sz="3200" dirty="0">
                <a:latin typeface="Arial" pitchFamily="34" charset="0"/>
                <a:cs typeface="Arial" pitchFamily="34" charset="0"/>
              </a:rPr>
              <a:t>For each trial, distances were found between the target category and each distractor, which we averaged over distractors and subtracted from the cue-target distance to obtain a </a:t>
            </a:r>
            <a:r>
              <a:rPr lang="en-US" sz="3200" i="1" dirty="0">
                <a:latin typeface="Arial" pitchFamily="34" charset="0"/>
                <a:cs typeface="Arial" pitchFamily="34" charset="0"/>
              </a:rPr>
              <a:t>target guidance score </a:t>
            </a:r>
            <a:r>
              <a:rPr lang="en-US" sz="3200" dirty="0">
                <a:latin typeface="Arial" pitchFamily="34" charset="0"/>
                <a:cs typeface="Arial" pitchFamily="34" charset="0"/>
              </a:rPr>
              <a:t>(TGS). We found that mean TGS, (by individual category), correlated reliably at the basic level (but not at the subordinate or superordinate levels).</a:t>
            </a:r>
          </a:p>
          <a:p>
            <a:pPr algn="ctr">
              <a:buClr>
                <a:srgbClr val="C00000"/>
              </a:buClr>
            </a:pPr>
            <a:endParaRPr lang="en-US" sz="3200" dirty="0">
              <a:latin typeface="Arial" pitchFamily="34" charset="0"/>
              <a:cs typeface="Arial" pitchFamily="34" charset="0"/>
            </a:endParaRPr>
          </a:p>
          <a:p>
            <a:pPr algn="ctr">
              <a:buClr>
                <a:srgbClr val="C00000"/>
              </a:buClr>
            </a:pPr>
            <a:endParaRPr lang="en-US" sz="3200" dirty="0">
              <a:latin typeface="Arial" pitchFamily="34" charset="0"/>
              <a:cs typeface="Arial" pitchFamily="34" charset="0"/>
            </a:endParaRPr>
          </a:p>
        </p:txBody>
      </p:sp>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669520" y="24271394"/>
            <a:ext cx="476916" cy="900842"/>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191907" y="21530536"/>
            <a:ext cx="687897" cy="679989"/>
          </a:xfrm>
          <a:prstGeom prst="rect">
            <a:avLst/>
          </a:prstGeom>
        </p:spPr>
      </p:pic>
      <p:pic>
        <p:nvPicPr>
          <p:cNvPr id="18" name="Picture 17"/>
          <p:cNvPicPr>
            <a:picLocks noChangeAspect="1"/>
          </p:cNvPicPr>
          <p:nvPr/>
        </p:nvPicPr>
        <p:blipFill>
          <a:blip r:embed="rId15"/>
          <a:stretch>
            <a:fillRect/>
          </a:stretch>
        </p:blipFill>
        <p:spPr>
          <a:xfrm>
            <a:off x="19017836" y="7619644"/>
            <a:ext cx="17272749" cy="9144397"/>
          </a:xfrm>
          <a:prstGeom prst="rect">
            <a:avLst/>
          </a:prstGeom>
        </p:spPr>
      </p:pic>
      <p:sp>
        <p:nvSpPr>
          <p:cNvPr id="19" name="Rectangle 18"/>
          <p:cNvSpPr/>
          <p:nvPr/>
        </p:nvSpPr>
        <p:spPr>
          <a:xfrm>
            <a:off x="38902669" y="11668682"/>
            <a:ext cx="207369" cy="1033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p:cNvSpPr/>
          <p:nvPr/>
        </p:nvSpPr>
        <p:spPr>
          <a:xfrm rot="5400000">
            <a:off x="39835059" y="11991821"/>
            <a:ext cx="207369" cy="1515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67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15792</TotalTime>
  <Words>940</Words>
  <Application>Microsoft Office PowerPoint</Application>
  <PresentationFormat>Custom</PresentationFormat>
  <Paragraphs>41</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vt:lpstr>
      <vt:lpstr>굴림</vt:lpstr>
      <vt:lpstr>Miriam Fixed</vt:lpstr>
      <vt:lpstr>Tahoma</vt:lpstr>
      <vt:lpstr>Office Theme</vt:lpstr>
      <vt:lpstr>Image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Justin Maxfield</cp:lastModifiedBy>
  <cp:revision>237</cp:revision>
  <dcterms:created xsi:type="dcterms:W3CDTF">2013-05-05T05:57:15Z</dcterms:created>
  <dcterms:modified xsi:type="dcterms:W3CDTF">2016-05-12T06:44:14Z</dcterms:modified>
</cp:coreProperties>
</file>