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84" r:id="rId4"/>
    <p:sldId id="268" r:id="rId5"/>
    <p:sldId id="260" r:id="rId6"/>
    <p:sldId id="288" r:id="rId7"/>
    <p:sldId id="289" r:id="rId8"/>
    <p:sldId id="290" r:id="rId9"/>
    <p:sldId id="285" r:id="rId10"/>
    <p:sldId id="286" r:id="rId11"/>
    <p:sldId id="291" r:id="rId12"/>
    <p:sldId id="269" r:id="rId13"/>
    <p:sldId id="272" r:id="rId14"/>
    <p:sldId id="270" r:id="rId15"/>
    <p:sldId id="271" r:id="rId16"/>
    <p:sldId id="273" r:id="rId17"/>
    <p:sldId id="274" r:id="rId18"/>
    <p:sldId id="275" r:id="rId19"/>
    <p:sldId id="276" r:id="rId20"/>
    <p:sldId id="283" r:id="rId21"/>
    <p:sldId id="277" r:id="rId22"/>
    <p:sldId id="278" r:id="rId23"/>
    <p:sldId id="279" r:id="rId24"/>
    <p:sldId id="280" r:id="rId25"/>
    <p:sldId id="287" r:id="rId26"/>
    <p:sldId id="262" r:id="rId27"/>
    <p:sldId id="263" r:id="rId28"/>
    <p:sldId id="264" r:id="rId29"/>
    <p:sldId id="265" r:id="rId30"/>
    <p:sldId id="266" r:id="rId31"/>
    <p:sldId id="267" r:id="rId32"/>
    <p:sldId id="28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102"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5271E1-7475-4F18-937A-E4BDFECF1708}"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5A6522BD-85A9-4F29-993A-B03DB981B51D}">
      <dgm:prSet phldrT="[Text]"/>
      <dgm:spPr/>
      <dgm:t>
        <a:bodyPr/>
        <a:lstStyle/>
        <a:p>
          <a:r>
            <a:rPr lang="ro-RO"/>
            <a:t>Analiza cerinţelor</a:t>
          </a:r>
          <a:endParaRPr lang="en-US"/>
        </a:p>
      </dgm:t>
    </dgm:pt>
    <dgm:pt modelId="{32D9A6ED-0B06-4817-89BC-9C905CA82437}" type="parTrans" cxnId="{D2BA47B0-1F14-4461-93C3-3C5EA2A96CAC}">
      <dgm:prSet/>
      <dgm:spPr/>
      <dgm:t>
        <a:bodyPr/>
        <a:lstStyle/>
        <a:p>
          <a:endParaRPr lang="en-US"/>
        </a:p>
      </dgm:t>
    </dgm:pt>
    <dgm:pt modelId="{DAAEA7FA-D2BA-4A65-A006-C450EA9C2D1C}" type="sibTrans" cxnId="{D2BA47B0-1F14-4461-93C3-3C5EA2A96CAC}">
      <dgm:prSet/>
      <dgm:spPr/>
      <dgm:t>
        <a:bodyPr/>
        <a:lstStyle/>
        <a:p>
          <a:endParaRPr lang="en-US"/>
        </a:p>
      </dgm:t>
    </dgm:pt>
    <dgm:pt modelId="{B7FB0AD6-AA0A-4804-B9E8-8A3A934FD265}">
      <dgm:prSet phldrT="[Text]"/>
      <dgm:spPr/>
      <dgm:t>
        <a:bodyPr/>
        <a:lstStyle/>
        <a:p>
          <a:r>
            <a:rPr lang="ro-RO"/>
            <a:t>Proiectare </a:t>
          </a:r>
          <a:endParaRPr lang="en-US"/>
        </a:p>
      </dgm:t>
    </dgm:pt>
    <dgm:pt modelId="{2A568196-262F-4718-86E1-C3A6667665E2}" type="parTrans" cxnId="{0DD8FCBF-14D4-4271-A4BC-E2739A0FC180}">
      <dgm:prSet/>
      <dgm:spPr/>
      <dgm:t>
        <a:bodyPr/>
        <a:lstStyle/>
        <a:p>
          <a:endParaRPr lang="en-US"/>
        </a:p>
      </dgm:t>
    </dgm:pt>
    <dgm:pt modelId="{E00B2BF6-1A9D-4ACD-84AF-3188B47ABCB7}" type="sibTrans" cxnId="{0DD8FCBF-14D4-4271-A4BC-E2739A0FC180}">
      <dgm:prSet/>
      <dgm:spPr/>
      <dgm:t>
        <a:bodyPr/>
        <a:lstStyle/>
        <a:p>
          <a:endParaRPr lang="en-US"/>
        </a:p>
      </dgm:t>
    </dgm:pt>
    <dgm:pt modelId="{542DD1B4-E882-43AE-8DB8-72CE2ABF60D7}">
      <dgm:prSet phldrT="[Text]"/>
      <dgm:spPr/>
      <dgm:t>
        <a:bodyPr/>
        <a:lstStyle/>
        <a:p>
          <a:r>
            <a:rPr lang="ro-RO"/>
            <a:t>Implementare </a:t>
          </a:r>
          <a:endParaRPr lang="en-US"/>
        </a:p>
      </dgm:t>
    </dgm:pt>
    <dgm:pt modelId="{F826EB84-339D-4480-81A9-C0C0001D44A5}" type="parTrans" cxnId="{3AC2AFD8-2BB2-47E3-83E5-5CEF48935205}">
      <dgm:prSet/>
      <dgm:spPr/>
      <dgm:t>
        <a:bodyPr/>
        <a:lstStyle/>
        <a:p>
          <a:endParaRPr lang="en-US"/>
        </a:p>
      </dgm:t>
    </dgm:pt>
    <dgm:pt modelId="{0909A22E-6BC0-4F2E-BFD5-A235939F4DDF}" type="sibTrans" cxnId="{3AC2AFD8-2BB2-47E3-83E5-5CEF48935205}">
      <dgm:prSet/>
      <dgm:spPr/>
      <dgm:t>
        <a:bodyPr/>
        <a:lstStyle/>
        <a:p>
          <a:endParaRPr lang="en-US"/>
        </a:p>
      </dgm:t>
    </dgm:pt>
    <dgm:pt modelId="{8279BA67-8EAD-4E2D-B263-5BE886D68424}">
      <dgm:prSet phldrT="[Text]"/>
      <dgm:spPr/>
      <dgm:t>
        <a:bodyPr/>
        <a:lstStyle/>
        <a:p>
          <a:r>
            <a:rPr lang="ro-RO"/>
            <a:t>Testare</a:t>
          </a:r>
          <a:endParaRPr lang="en-US"/>
        </a:p>
      </dgm:t>
    </dgm:pt>
    <dgm:pt modelId="{11531F21-A664-4DE2-B67C-362BE8E06F6B}" type="parTrans" cxnId="{1662DA24-D960-44E5-969F-78BE96AEF2CE}">
      <dgm:prSet/>
      <dgm:spPr/>
      <dgm:t>
        <a:bodyPr/>
        <a:lstStyle/>
        <a:p>
          <a:endParaRPr lang="en-US"/>
        </a:p>
      </dgm:t>
    </dgm:pt>
    <dgm:pt modelId="{314EB1EC-3CAA-4529-936D-9759C53ED8E4}" type="sibTrans" cxnId="{1662DA24-D960-44E5-969F-78BE96AEF2CE}">
      <dgm:prSet/>
      <dgm:spPr/>
      <dgm:t>
        <a:bodyPr/>
        <a:lstStyle/>
        <a:p>
          <a:endParaRPr lang="en-US"/>
        </a:p>
      </dgm:t>
    </dgm:pt>
    <dgm:pt modelId="{8E83F524-88C0-4D60-AF73-7799EE08D6D1}" type="pres">
      <dgm:prSet presAssocID="{FE5271E1-7475-4F18-937A-E4BDFECF1708}" presName="cycle" presStyleCnt="0">
        <dgm:presLayoutVars>
          <dgm:dir/>
          <dgm:resizeHandles val="exact"/>
        </dgm:presLayoutVars>
      </dgm:prSet>
      <dgm:spPr/>
      <dgm:t>
        <a:bodyPr/>
        <a:lstStyle/>
        <a:p>
          <a:endParaRPr lang="en-US"/>
        </a:p>
      </dgm:t>
    </dgm:pt>
    <dgm:pt modelId="{F5AF8B40-B112-481B-B517-7830B143A37C}" type="pres">
      <dgm:prSet presAssocID="{5A6522BD-85A9-4F29-993A-B03DB981B51D}" presName="node" presStyleLbl="node1" presStyleIdx="0" presStyleCnt="4">
        <dgm:presLayoutVars>
          <dgm:bulletEnabled val="1"/>
        </dgm:presLayoutVars>
      </dgm:prSet>
      <dgm:spPr/>
      <dgm:t>
        <a:bodyPr/>
        <a:lstStyle/>
        <a:p>
          <a:endParaRPr lang="en-US"/>
        </a:p>
      </dgm:t>
    </dgm:pt>
    <dgm:pt modelId="{88DE6F38-81BC-4FF4-8668-DF5E29DDD56A}" type="pres">
      <dgm:prSet presAssocID="{5A6522BD-85A9-4F29-993A-B03DB981B51D}" presName="spNode" presStyleCnt="0"/>
      <dgm:spPr/>
    </dgm:pt>
    <dgm:pt modelId="{A15120E8-A051-4D73-AFCA-65B00A9FDD51}" type="pres">
      <dgm:prSet presAssocID="{DAAEA7FA-D2BA-4A65-A006-C450EA9C2D1C}" presName="sibTrans" presStyleLbl="sibTrans1D1" presStyleIdx="0" presStyleCnt="4"/>
      <dgm:spPr/>
      <dgm:t>
        <a:bodyPr/>
        <a:lstStyle/>
        <a:p>
          <a:endParaRPr lang="en-US"/>
        </a:p>
      </dgm:t>
    </dgm:pt>
    <dgm:pt modelId="{CF76DB0E-5DEC-4898-BD61-64283A1C4956}" type="pres">
      <dgm:prSet presAssocID="{B7FB0AD6-AA0A-4804-B9E8-8A3A934FD265}" presName="node" presStyleLbl="node1" presStyleIdx="1" presStyleCnt="4">
        <dgm:presLayoutVars>
          <dgm:bulletEnabled val="1"/>
        </dgm:presLayoutVars>
      </dgm:prSet>
      <dgm:spPr/>
      <dgm:t>
        <a:bodyPr/>
        <a:lstStyle/>
        <a:p>
          <a:endParaRPr lang="en-US"/>
        </a:p>
      </dgm:t>
    </dgm:pt>
    <dgm:pt modelId="{0A9DD82E-3E81-4138-9F8F-6A04ECE0161C}" type="pres">
      <dgm:prSet presAssocID="{B7FB0AD6-AA0A-4804-B9E8-8A3A934FD265}" presName="spNode" presStyleCnt="0"/>
      <dgm:spPr/>
    </dgm:pt>
    <dgm:pt modelId="{ADF40AE7-530A-4E23-B273-1C311986CE1C}" type="pres">
      <dgm:prSet presAssocID="{E00B2BF6-1A9D-4ACD-84AF-3188B47ABCB7}" presName="sibTrans" presStyleLbl="sibTrans1D1" presStyleIdx="1" presStyleCnt="4"/>
      <dgm:spPr/>
      <dgm:t>
        <a:bodyPr/>
        <a:lstStyle/>
        <a:p>
          <a:endParaRPr lang="en-US"/>
        </a:p>
      </dgm:t>
    </dgm:pt>
    <dgm:pt modelId="{6AF974D3-4610-4A04-81F5-609FC40AC515}" type="pres">
      <dgm:prSet presAssocID="{542DD1B4-E882-43AE-8DB8-72CE2ABF60D7}" presName="node" presStyleLbl="node1" presStyleIdx="2" presStyleCnt="4">
        <dgm:presLayoutVars>
          <dgm:bulletEnabled val="1"/>
        </dgm:presLayoutVars>
      </dgm:prSet>
      <dgm:spPr/>
      <dgm:t>
        <a:bodyPr/>
        <a:lstStyle/>
        <a:p>
          <a:endParaRPr lang="en-US"/>
        </a:p>
      </dgm:t>
    </dgm:pt>
    <dgm:pt modelId="{3BB677C1-4FB4-49D3-A0D6-B3AE44BFFDA9}" type="pres">
      <dgm:prSet presAssocID="{542DD1B4-E882-43AE-8DB8-72CE2ABF60D7}" presName="spNode" presStyleCnt="0"/>
      <dgm:spPr/>
    </dgm:pt>
    <dgm:pt modelId="{E7446035-83B3-4754-A5B1-560B3C121DB2}" type="pres">
      <dgm:prSet presAssocID="{0909A22E-6BC0-4F2E-BFD5-A235939F4DDF}" presName="sibTrans" presStyleLbl="sibTrans1D1" presStyleIdx="2" presStyleCnt="4"/>
      <dgm:spPr/>
      <dgm:t>
        <a:bodyPr/>
        <a:lstStyle/>
        <a:p>
          <a:endParaRPr lang="en-US"/>
        </a:p>
      </dgm:t>
    </dgm:pt>
    <dgm:pt modelId="{6B46D135-5436-4200-947A-B7ABD81CB320}" type="pres">
      <dgm:prSet presAssocID="{8279BA67-8EAD-4E2D-B263-5BE886D68424}" presName="node" presStyleLbl="node1" presStyleIdx="3" presStyleCnt="4">
        <dgm:presLayoutVars>
          <dgm:bulletEnabled val="1"/>
        </dgm:presLayoutVars>
      </dgm:prSet>
      <dgm:spPr/>
      <dgm:t>
        <a:bodyPr/>
        <a:lstStyle/>
        <a:p>
          <a:endParaRPr lang="en-US"/>
        </a:p>
      </dgm:t>
    </dgm:pt>
    <dgm:pt modelId="{59090CFA-5272-48AE-A99C-AFC780AC3567}" type="pres">
      <dgm:prSet presAssocID="{8279BA67-8EAD-4E2D-B263-5BE886D68424}" presName="spNode" presStyleCnt="0"/>
      <dgm:spPr/>
    </dgm:pt>
    <dgm:pt modelId="{1C36572F-AD1D-4FCE-B8ED-E517FD3F5F4F}" type="pres">
      <dgm:prSet presAssocID="{314EB1EC-3CAA-4529-936D-9759C53ED8E4}" presName="sibTrans" presStyleLbl="sibTrans1D1" presStyleIdx="3" presStyleCnt="4"/>
      <dgm:spPr/>
      <dgm:t>
        <a:bodyPr/>
        <a:lstStyle/>
        <a:p>
          <a:endParaRPr lang="en-US"/>
        </a:p>
      </dgm:t>
    </dgm:pt>
  </dgm:ptLst>
  <dgm:cxnLst>
    <dgm:cxn modelId="{D2BA47B0-1F14-4461-93C3-3C5EA2A96CAC}" srcId="{FE5271E1-7475-4F18-937A-E4BDFECF1708}" destId="{5A6522BD-85A9-4F29-993A-B03DB981B51D}" srcOrd="0" destOrd="0" parTransId="{32D9A6ED-0B06-4817-89BC-9C905CA82437}" sibTransId="{DAAEA7FA-D2BA-4A65-A006-C450EA9C2D1C}"/>
    <dgm:cxn modelId="{3AC2AFD8-2BB2-47E3-83E5-5CEF48935205}" srcId="{FE5271E1-7475-4F18-937A-E4BDFECF1708}" destId="{542DD1B4-E882-43AE-8DB8-72CE2ABF60D7}" srcOrd="2" destOrd="0" parTransId="{F826EB84-339D-4480-81A9-C0C0001D44A5}" sibTransId="{0909A22E-6BC0-4F2E-BFD5-A235939F4DDF}"/>
    <dgm:cxn modelId="{0DD8FCBF-14D4-4271-A4BC-E2739A0FC180}" srcId="{FE5271E1-7475-4F18-937A-E4BDFECF1708}" destId="{B7FB0AD6-AA0A-4804-B9E8-8A3A934FD265}" srcOrd="1" destOrd="0" parTransId="{2A568196-262F-4718-86E1-C3A6667665E2}" sibTransId="{E00B2BF6-1A9D-4ACD-84AF-3188B47ABCB7}"/>
    <dgm:cxn modelId="{E74AE758-41C3-41FD-8128-1676427011AD}" type="presOf" srcId="{542DD1B4-E882-43AE-8DB8-72CE2ABF60D7}" destId="{6AF974D3-4610-4A04-81F5-609FC40AC515}" srcOrd="0" destOrd="0" presId="urn:microsoft.com/office/officeart/2005/8/layout/cycle5"/>
    <dgm:cxn modelId="{FA983766-982B-473D-B770-6DF5ECD6A4B2}" type="presOf" srcId="{0909A22E-6BC0-4F2E-BFD5-A235939F4DDF}" destId="{E7446035-83B3-4754-A5B1-560B3C121DB2}" srcOrd="0" destOrd="0" presId="urn:microsoft.com/office/officeart/2005/8/layout/cycle5"/>
    <dgm:cxn modelId="{0AC78D5F-A674-4D77-A6C7-06C47BE50648}" type="presOf" srcId="{8279BA67-8EAD-4E2D-B263-5BE886D68424}" destId="{6B46D135-5436-4200-947A-B7ABD81CB320}" srcOrd="0" destOrd="0" presId="urn:microsoft.com/office/officeart/2005/8/layout/cycle5"/>
    <dgm:cxn modelId="{79B393A8-7299-46A3-BB42-31383E035628}" type="presOf" srcId="{B7FB0AD6-AA0A-4804-B9E8-8A3A934FD265}" destId="{CF76DB0E-5DEC-4898-BD61-64283A1C4956}" srcOrd="0" destOrd="0" presId="urn:microsoft.com/office/officeart/2005/8/layout/cycle5"/>
    <dgm:cxn modelId="{9B4924DC-C120-4C80-8086-68322FFD4BBB}" type="presOf" srcId="{314EB1EC-3CAA-4529-936D-9759C53ED8E4}" destId="{1C36572F-AD1D-4FCE-B8ED-E517FD3F5F4F}" srcOrd="0" destOrd="0" presId="urn:microsoft.com/office/officeart/2005/8/layout/cycle5"/>
    <dgm:cxn modelId="{53E48478-6478-4789-8235-81453D645CAC}" type="presOf" srcId="{DAAEA7FA-D2BA-4A65-A006-C450EA9C2D1C}" destId="{A15120E8-A051-4D73-AFCA-65B00A9FDD51}" srcOrd="0" destOrd="0" presId="urn:microsoft.com/office/officeart/2005/8/layout/cycle5"/>
    <dgm:cxn modelId="{5CEAB9D5-78AD-4CCD-B7A5-DE4F0899E97C}" type="presOf" srcId="{FE5271E1-7475-4F18-937A-E4BDFECF1708}" destId="{8E83F524-88C0-4D60-AF73-7799EE08D6D1}" srcOrd="0" destOrd="0" presId="urn:microsoft.com/office/officeart/2005/8/layout/cycle5"/>
    <dgm:cxn modelId="{1662DA24-D960-44E5-969F-78BE96AEF2CE}" srcId="{FE5271E1-7475-4F18-937A-E4BDFECF1708}" destId="{8279BA67-8EAD-4E2D-B263-5BE886D68424}" srcOrd="3" destOrd="0" parTransId="{11531F21-A664-4DE2-B67C-362BE8E06F6B}" sibTransId="{314EB1EC-3CAA-4529-936D-9759C53ED8E4}"/>
    <dgm:cxn modelId="{5BDA5425-4A6A-48F7-911B-BB86F12923D3}" type="presOf" srcId="{E00B2BF6-1A9D-4ACD-84AF-3188B47ABCB7}" destId="{ADF40AE7-530A-4E23-B273-1C311986CE1C}" srcOrd="0" destOrd="0" presId="urn:microsoft.com/office/officeart/2005/8/layout/cycle5"/>
    <dgm:cxn modelId="{09EE476E-CBB7-46E7-85D7-BD516F5AADA6}" type="presOf" srcId="{5A6522BD-85A9-4F29-993A-B03DB981B51D}" destId="{F5AF8B40-B112-481B-B517-7830B143A37C}" srcOrd="0" destOrd="0" presId="urn:microsoft.com/office/officeart/2005/8/layout/cycle5"/>
    <dgm:cxn modelId="{15BD9381-D95D-4790-8056-9743F62CCC82}" type="presParOf" srcId="{8E83F524-88C0-4D60-AF73-7799EE08D6D1}" destId="{F5AF8B40-B112-481B-B517-7830B143A37C}" srcOrd="0" destOrd="0" presId="urn:microsoft.com/office/officeart/2005/8/layout/cycle5"/>
    <dgm:cxn modelId="{2031E9B5-944E-4F46-83EA-B7D102D9E681}" type="presParOf" srcId="{8E83F524-88C0-4D60-AF73-7799EE08D6D1}" destId="{88DE6F38-81BC-4FF4-8668-DF5E29DDD56A}" srcOrd="1" destOrd="0" presId="urn:microsoft.com/office/officeart/2005/8/layout/cycle5"/>
    <dgm:cxn modelId="{DD4CC3ED-A4D0-4669-BC52-38D928F8CE6A}" type="presParOf" srcId="{8E83F524-88C0-4D60-AF73-7799EE08D6D1}" destId="{A15120E8-A051-4D73-AFCA-65B00A9FDD51}" srcOrd="2" destOrd="0" presId="urn:microsoft.com/office/officeart/2005/8/layout/cycle5"/>
    <dgm:cxn modelId="{4804E4AC-4E11-45F9-A5FA-D739A87F9E88}" type="presParOf" srcId="{8E83F524-88C0-4D60-AF73-7799EE08D6D1}" destId="{CF76DB0E-5DEC-4898-BD61-64283A1C4956}" srcOrd="3" destOrd="0" presId="urn:microsoft.com/office/officeart/2005/8/layout/cycle5"/>
    <dgm:cxn modelId="{203F6A39-3A34-462C-A6E0-C6C321248860}" type="presParOf" srcId="{8E83F524-88C0-4D60-AF73-7799EE08D6D1}" destId="{0A9DD82E-3E81-4138-9F8F-6A04ECE0161C}" srcOrd="4" destOrd="0" presId="urn:microsoft.com/office/officeart/2005/8/layout/cycle5"/>
    <dgm:cxn modelId="{877BD63F-7A9D-4C7F-A555-FD0CEE88AB17}" type="presParOf" srcId="{8E83F524-88C0-4D60-AF73-7799EE08D6D1}" destId="{ADF40AE7-530A-4E23-B273-1C311986CE1C}" srcOrd="5" destOrd="0" presId="urn:microsoft.com/office/officeart/2005/8/layout/cycle5"/>
    <dgm:cxn modelId="{7BFB9669-26CF-46EA-8786-5E6693D8C984}" type="presParOf" srcId="{8E83F524-88C0-4D60-AF73-7799EE08D6D1}" destId="{6AF974D3-4610-4A04-81F5-609FC40AC515}" srcOrd="6" destOrd="0" presId="urn:microsoft.com/office/officeart/2005/8/layout/cycle5"/>
    <dgm:cxn modelId="{C2437278-BC2F-4E8F-838D-77B5EFF4AB41}" type="presParOf" srcId="{8E83F524-88C0-4D60-AF73-7799EE08D6D1}" destId="{3BB677C1-4FB4-49D3-A0D6-B3AE44BFFDA9}" srcOrd="7" destOrd="0" presId="urn:microsoft.com/office/officeart/2005/8/layout/cycle5"/>
    <dgm:cxn modelId="{D086BB60-2284-4450-BECD-055E399FC518}" type="presParOf" srcId="{8E83F524-88C0-4D60-AF73-7799EE08D6D1}" destId="{E7446035-83B3-4754-A5B1-560B3C121DB2}" srcOrd="8" destOrd="0" presId="urn:microsoft.com/office/officeart/2005/8/layout/cycle5"/>
    <dgm:cxn modelId="{173C217A-9B70-4B91-8029-F05A60DBF3C5}" type="presParOf" srcId="{8E83F524-88C0-4D60-AF73-7799EE08D6D1}" destId="{6B46D135-5436-4200-947A-B7ABD81CB320}" srcOrd="9" destOrd="0" presId="urn:microsoft.com/office/officeart/2005/8/layout/cycle5"/>
    <dgm:cxn modelId="{67CA1B95-8B44-4D88-973F-1A8C4906A251}" type="presParOf" srcId="{8E83F524-88C0-4D60-AF73-7799EE08D6D1}" destId="{59090CFA-5272-48AE-A99C-AFC780AC3567}" srcOrd="10" destOrd="0" presId="urn:microsoft.com/office/officeart/2005/8/layout/cycle5"/>
    <dgm:cxn modelId="{FF32675A-B581-4432-8652-A640E4826611}" type="presParOf" srcId="{8E83F524-88C0-4D60-AF73-7799EE08D6D1}" destId="{1C36572F-AD1D-4FCE-B8ED-E517FD3F5F4F}" srcOrd="11"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AF8B40-B112-481B-B517-7830B143A37C}">
      <dsp:nvSpPr>
        <dsp:cNvPr id="0" name=""/>
        <dsp:cNvSpPr/>
      </dsp:nvSpPr>
      <dsp:spPr>
        <a:xfrm>
          <a:off x="4627359" y="901"/>
          <a:ext cx="1435447" cy="933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ro-RO" sz="1600" kern="1200"/>
            <a:t>Analiza cerinţelor</a:t>
          </a:r>
          <a:endParaRPr lang="en-US" sz="1600" kern="1200"/>
        </a:p>
      </dsp:txBody>
      <dsp:txXfrm>
        <a:off x="4672906" y="46448"/>
        <a:ext cx="1344353" cy="841946"/>
      </dsp:txXfrm>
    </dsp:sp>
    <dsp:sp modelId="{A15120E8-A051-4D73-AFCA-65B00A9FDD51}">
      <dsp:nvSpPr>
        <dsp:cNvPr id="0" name=""/>
        <dsp:cNvSpPr/>
      </dsp:nvSpPr>
      <dsp:spPr>
        <a:xfrm>
          <a:off x="3804823" y="467422"/>
          <a:ext cx="3080519" cy="3080519"/>
        </a:xfrm>
        <a:custGeom>
          <a:avLst/>
          <a:gdLst/>
          <a:ahLst/>
          <a:cxnLst/>
          <a:rect l="0" t="0" r="0" b="0"/>
          <a:pathLst>
            <a:path>
              <a:moveTo>
                <a:pt x="2455773" y="301617"/>
              </a:moveTo>
              <a:arcTo wR="1540259" hR="1540259" stAng="18388145" swAng="163225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CF76DB0E-5DEC-4898-BD61-64283A1C4956}">
      <dsp:nvSpPr>
        <dsp:cNvPr id="0" name=""/>
        <dsp:cNvSpPr/>
      </dsp:nvSpPr>
      <dsp:spPr>
        <a:xfrm>
          <a:off x="6167619" y="1541161"/>
          <a:ext cx="1435447" cy="933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ro-RO" sz="1600" kern="1200"/>
            <a:t>Proiectare </a:t>
          </a:r>
          <a:endParaRPr lang="en-US" sz="1600" kern="1200"/>
        </a:p>
      </dsp:txBody>
      <dsp:txXfrm>
        <a:off x="6213166" y="1586708"/>
        <a:ext cx="1344353" cy="841946"/>
      </dsp:txXfrm>
    </dsp:sp>
    <dsp:sp modelId="{ADF40AE7-530A-4E23-B273-1C311986CE1C}">
      <dsp:nvSpPr>
        <dsp:cNvPr id="0" name=""/>
        <dsp:cNvSpPr/>
      </dsp:nvSpPr>
      <dsp:spPr>
        <a:xfrm>
          <a:off x="3804823" y="467422"/>
          <a:ext cx="3080519" cy="3080519"/>
        </a:xfrm>
        <a:custGeom>
          <a:avLst/>
          <a:gdLst/>
          <a:ahLst/>
          <a:cxnLst/>
          <a:rect l="0" t="0" r="0" b="0"/>
          <a:pathLst>
            <a:path>
              <a:moveTo>
                <a:pt x="2920764" y="2223345"/>
              </a:moveTo>
              <a:arcTo wR="1540259" hR="1540259" stAng="1579597" swAng="163225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AF974D3-4610-4A04-81F5-609FC40AC515}">
      <dsp:nvSpPr>
        <dsp:cNvPr id="0" name=""/>
        <dsp:cNvSpPr/>
      </dsp:nvSpPr>
      <dsp:spPr>
        <a:xfrm>
          <a:off x="4627359" y="3081421"/>
          <a:ext cx="1435447" cy="933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ro-RO" sz="1600" kern="1200"/>
            <a:t>Implementare </a:t>
          </a:r>
          <a:endParaRPr lang="en-US" sz="1600" kern="1200"/>
        </a:p>
      </dsp:txBody>
      <dsp:txXfrm>
        <a:off x="4672906" y="3126968"/>
        <a:ext cx="1344353" cy="841946"/>
      </dsp:txXfrm>
    </dsp:sp>
    <dsp:sp modelId="{E7446035-83B3-4754-A5B1-560B3C121DB2}">
      <dsp:nvSpPr>
        <dsp:cNvPr id="0" name=""/>
        <dsp:cNvSpPr/>
      </dsp:nvSpPr>
      <dsp:spPr>
        <a:xfrm>
          <a:off x="3804823" y="467422"/>
          <a:ext cx="3080519" cy="3080519"/>
        </a:xfrm>
        <a:custGeom>
          <a:avLst/>
          <a:gdLst/>
          <a:ahLst/>
          <a:cxnLst/>
          <a:rect l="0" t="0" r="0" b="0"/>
          <a:pathLst>
            <a:path>
              <a:moveTo>
                <a:pt x="624746" y="2778902"/>
              </a:moveTo>
              <a:arcTo wR="1540259" hR="1540259" stAng="7588145" swAng="163225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B46D135-5436-4200-947A-B7ABD81CB320}">
      <dsp:nvSpPr>
        <dsp:cNvPr id="0" name=""/>
        <dsp:cNvSpPr/>
      </dsp:nvSpPr>
      <dsp:spPr>
        <a:xfrm>
          <a:off x="3087100" y="1541161"/>
          <a:ext cx="1435447" cy="933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ro-RO" sz="1600" kern="1200"/>
            <a:t>Testare</a:t>
          </a:r>
          <a:endParaRPr lang="en-US" sz="1600" kern="1200"/>
        </a:p>
      </dsp:txBody>
      <dsp:txXfrm>
        <a:off x="3132647" y="1586708"/>
        <a:ext cx="1344353" cy="841946"/>
      </dsp:txXfrm>
    </dsp:sp>
    <dsp:sp modelId="{1C36572F-AD1D-4FCE-B8ED-E517FD3F5F4F}">
      <dsp:nvSpPr>
        <dsp:cNvPr id="0" name=""/>
        <dsp:cNvSpPr/>
      </dsp:nvSpPr>
      <dsp:spPr>
        <a:xfrm>
          <a:off x="3804823" y="467422"/>
          <a:ext cx="3080519" cy="3080519"/>
        </a:xfrm>
        <a:custGeom>
          <a:avLst/>
          <a:gdLst/>
          <a:ahLst/>
          <a:cxnLst/>
          <a:rect l="0" t="0" r="0" b="0"/>
          <a:pathLst>
            <a:path>
              <a:moveTo>
                <a:pt x="159754" y="857173"/>
              </a:moveTo>
              <a:arcTo wR="1540259" hR="1540259" stAng="12379597" swAng="163225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A36B2904-4475-4D63-9D9D-7DF4406C5DA1}" type="datetimeFigureOut">
              <a:rPr lang="en-US" smtClean="0"/>
              <a:t>1/13/2022</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963F06E6-EE7B-45D2-B1AB-CD3C483EC713}" type="slidenum">
              <a:rPr lang="en-US" smtClean="0"/>
              <a:t>‹#›</a:t>
            </a:fld>
            <a:endParaRPr lang="en-US"/>
          </a:p>
        </p:txBody>
      </p:sp>
    </p:spTree>
    <p:extLst>
      <p:ext uri="{BB962C8B-B14F-4D97-AF65-F5344CB8AC3E}">
        <p14:creationId xmlns:p14="http://schemas.microsoft.com/office/powerpoint/2010/main" val="812545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6B2904-4475-4D63-9D9D-7DF4406C5DA1}"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F06E6-EE7B-45D2-B1AB-CD3C483EC713}" type="slidenum">
              <a:rPr lang="en-US" smtClean="0"/>
              <a:t>‹#›</a:t>
            </a:fld>
            <a:endParaRPr lang="en-US"/>
          </a:p>
        </p:txBody>
      </p:sp>
    </p:spTree>
    <p:extLst>
      <p:ext uri="{BB962C8B-B14F-4D97-AF65-F5344CB8AC3E}">
        <p14:creationId xmlns:p14="http://schemas.microsoft.com/office/powerpoint/2010/main" val="2610862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6B2904-4475-4D63-9D9D-7DF4406C5DA1}"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F06E6-EE7B-45D2-B1AB-CD3C483EC713}" type="slidenum">
              <a:rPr lang="en-US" smtClean="0"/>
              <a:t>‹#›</a:t>
            </a:fld>
            <a:endParaRPr lang="en-US"/>
          </a:p>
        </p:txBody>
      </p:sp>
    </p:spTree>
    <p:extLst>
      <p:ext uri="{BB962C8B-B14F-4D97-AF65-F5344CB8AC3E}">
        <p14:creationId xmlns:p14="http://schemas.microsoft.com/office/powerpoint/2010/main" val="4284972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6B2904-4475-4D63-9D9D-7DF4406C5DA1}"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F06E6-EE7B-45D2-B1AB-CD3C483EC713}" type="slidenum">
              <a:rPr lang="en-US" smtClean="0"/>
              <a:t>‹#›</a:t>
            </a:fld>
            <a:endParaRPr lang="en-US"/>
          </a:p>
        </p:txBody>
      </p:sp>
    </p:spTree>
    <p:extLst>
      <p:ext uri="{BB962C8B-B14F-4D97-AF65-F5344CB8AC3E}">
        <p14:creationId xmlns:p14="http://schemas.microsoft.com/office/powerpoint/2010/main" val="89489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36B2904-4475-4D63-9D9D-7DF4406C5DA1}"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F06E6-EE7B-45D2-B1AB-CD3C483EC713}" type="slidenum">
              <a:rPr lang="en-US" smtClean="0"/>
              <a:t>‹#›</a:t>
            </a:fld>
            <a:endParaRPr lang="en-US"/>
          </a:p>
        </p:txBody>
      </p:sp>
    </p:spTree>
    <p:extLst>
      <p:ext uri="{BB962C8B-B14F-4D97-AF65-F5344CB8AC3E}">
        <p14:creationId xmlns:p14="http://schemas.microsoft.com/office/powerpoint/2010/main" val="816109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6B2904-4475-4D63-9D9D-7DF4406C5DA1}"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F06E6-EE7B-45D2-B1AB-CD3C483EC713}" type="slidenum">
              <a:rPr lang="en-US" smtClean="0"/>
              <a:t>‹#›</a:t>
            </a:fld>
            <a:endParaRPr lang="en-US"/>
          </a:p>
        </p:txBody>
      </p:sp>
    </p:spTree>
    <p:extLst>
      <p:ext uri="{BB962C8B-B14F-4D97-AF65-F5344CB8AC3E}">
        <p14:creationId xmlns:p14="http://schemas.microsoft.com/office/powerpoint/2010/main" val="1207496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6B2904-4475-4D63-9D9D-7DF4406C5DA1}" type="datetimeFigureOut">
              <a:rPr lang="en-US" smtClean="0"/>
              <a:t>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3F06E6-EE7B-45D2-B1AB-CD3C483EC713}" type="slidenum">
              <a:rPr lang="en-US" smtClean="0"/>
              <a:t>‹#›</a:t>
            </a:fld>
            <a:endParaRPr lang="en-US"/>
          </a:p>
        </p:txBody>
      </p:sp>
    </p:spTree>
    <p:extLst>
      <p:ext uri="{BB962C8B-B14F-4D97-AF65-F5344CB8AC3E}">
        <p14:creationId xmlns:p14="http://schemas.microsoft.com/office/powerpoint/2010/main" val="2262505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6B2904-4475-4D63-9D9D-7DF4406C5DA1}" type="datetimeFigureOut">
              <a:rPr lang="en-US" smtClean="0"/>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3F06E6-EE7B-45D2-B1AB-CD3C483EC713}" type="slidenum">
              <a:rPr lang="en-US" smtClean="0"/>
              <a:t>‹#›</a:t>
            </a:fld>
            <a:endParaRPr lang="en-US"/>
          </a:p>
        </p:txBody>
      </p:sp>
    </p:spTree>
    <p:extLst>
      <p:ext uri="{BB962C8B-B14F-4D97-AF65-F5344CB8AC3E}">
        <p14:creationId xmlns:p14="http://schemas.microsoft.com/office/powerpoint/2010/main" val="4198480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6B2904-4475-4D63-9D9D-7DF4406C5DA1}" type="datetimeFigureOut">
              <a:rPr lang="en-US" smtClean="0"/>
              <a:t>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3F06E6-EE7B-45D2-B1AB-CD3C483EC713}" type="slidenum">
              <a:rPr lang="en-US" smtClean="0"/>
              <a:t>‹#›</a:t>
            </a:fld>
            <a:endParaRPr lang="en-US"/>
          </a:p>
        </p:txBody>
      </p:sp>
    </p:spTree>
    <p:extLst>
      <p:ext uri="{BB962C8B-B14F-4D97-AF65-F5344CB8AC3E}">
        <p14:creationId xmlns:p14="http://schemas.microsoft.com/office/powerpoint/2010/main" val="530029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Edit Master text styles</a:t>
            </a:r>
          </a:p>
        </p:txBody>
      </p:sp>
      <p:sp>
        <p:nvSpPr>
          <p:cNvPr id="5" name="Date Placeholder 4"/>
          <p:cNvSpPr>
            <a:spLocks noGrp="1"/>
          </p:cNvSpPr>
          <p:nvPr>
            <p:ph type="dt" sz="half" idx="10"/>
          </p:nvPr>
        </p:nvSpPr>
        <p:spPr/>
        <p:txBody>
          <a:bodyPr/>
          <a:lstStyle/>
          <a:p>
            <a:fld id="{A36B2904-4475-4D63-9D9D-7DF4406C5DA1}"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963F06E6-EE7B-45D2-B1AB-CD3C483EC713}" type="slidenum">
              <a:rPr lang="en-US" smtClean="0"/>
              <a:t>‹#›</a:t>
            </a:fld>
            <a:endParaRPr lang="en-US"/>
          </a:p>
        </p:txBody>
      </p:sp>
    </p:spTree>
    <p:extLst>
      <p:ext uri="{BB962C8B-B14F-4D97-AF65-F5344CB8AC3E}">
        <p14:creationId xmlns:p14="http://schemas.microsoft.com/office/powerpoint/2010/main" val="3118725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A36B2904-4475-4D63-9D9D-7DF4406C5DA1}" type="datetimeFigureOut">
              <a:rPr lang="en-US" smtClean="0"/>
              <a:t>1/13/2022</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963F06E6-EE7B-45D2-B1AB-CD3C483EC713}" type="slidenum">
              <a:rPr lang="en-US" smtClean="0"/>
              <a:t>‹#›</a:t>
            </a:fld>
            <a:endParaRPr lang="en-US"/>
          </a:p>
        </p:txBody>
      </p:sp>
    </p:spTree>
    <p:extLst>
      <p:ext uri="{BB962C8B-B14F-4D97-AF65-F5344CB8AC3E}">
        <p14:creationId xmlns:p14="http://schemas.microsoft.com/office/powerpoint/2010/main" val="65109102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A36B2904-4475-4D63-9D9D-7DF4406C5DA1}" type="datetimeFigureOut">
              <a:rPr lang="en-US" smtClean="0"/>
              <a:t>1/13/2022</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963F06E6-EE7B-45D2-B1AB-CD3C483EC713}" type="slidenum">
              <a:rPr lang="en-US" smtClean="0"/>
              <a:t>‹#›</a:t>
            </a:fld>
            <a:endParaRPr lang="en-US"/>
          </a:p>
        </p:txBody>
      </p:sp>
    </p:spTree>
    <p:extLst>
      <p:ext uri="{BB962C8B-B14F-4D97-AF65-F5344CB8AC3E}">
        <p14:creationId xmlns:p14="http://schemas.microsoft.com/office/powerpoint/2010/main" val="704137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muhaz.org/tema-6-politica-de-produs.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muhaz.org/pachetul-de-ntrebri-al-etapei-nr-responsabili-de-etap-moon-pow.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muhaz.org/aaron-saarela.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muhaz.org/caracterizarea-arboretelor-de-sleau.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96009" y="601578"/>
            <a:ext cx="10782300" cy="5955631"/>
          </a:xfrm>
        </p:spPr>
        <p:txBody>
          <a:bodyPr/>
          <a:lstStyle/>
          <a:p>
            <a:pPr algn="r"/>
            <a:r>
              <a:rPr lang="ro-RO" dirty="0" smtClean="0"/>
              <a:t>Tema: Produse software</a:t>
            </a:r>
            <a:br>
              <a:rPr lang="ro-RO" dirty="0" smtClean="0"/>
            </a:br>
            <a:r>
              <a:rPr lang="ro-RO" dirty="0" smtClean="0"/>
              <a:t/>
            </a:r>
            <a:br>
              <a:rPr lang="ro-RO" dirty="0" smtClean="0"/>
            </a:br>
            <a:r>
              <a:rPr lang="ro-RO" dirty="0" smtClean="0"/>
              <a:t/>
            </a:r>
            <a:br>
              <a:rPr lang="ro-RO" dirty="0" smtClean="0"/>
            </a:br>
            <a:r>
              <a:rPr lang="ro-RO" sz="3200" dirty="0" smtClean="0"/>
              <a:t>prof. Dovgani Irina</a:t>
            </a:r>
            <a:r>
              <a:rPr lang="ro-RO" sz="3200" dirty="0"/>
              <a:t/>
            </a:r>
            <a:br>
              <a:rPr lang="ro-RO" sz="3200" dirty="0"/>
            </a:br>
            <a:endParaRPr lang="en-US" dirty="0"/>
          </a:p>
        </p:txBody>
      </p:sp>
    </p:spTree>
    <p:extLst>
      <p:ext uri="{BB962C8B-B14F-4D97-AF65-F5344CB8AC3E}">
        <p14:creationId xmlns:p14="http://schemas.microsoft.com/office/powerpoint/2010/main" val="5173179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104" y="266777"/>
            <a:ext cx="10772775" cy="556183"/>
          </a:xfrm>
        </p:spPr>
        <p:txBody>
          <a:bodyPr>
            <a:normAutofit fontScale="90000"/>
          </a:bodyPr>
          <a:lstStyle/>
          <a:p>
            <a:r>
              <a:rPr lang="ro-RO" dirty="0"/>
              <a:t>Clasificarea produselor software</a:t>
            </a:r>
            <a:endParaRPr lang="en-US" dirty="0"/>
          </a:p>
        </p:txBody>
      </p:sp>
      <p:sp>
        <p:nvSpPr>
          <p:cNvPr id="3" name="Content Placeholder 2"/>
          <p:cNvSpPr>
            <a:spLocks noGrp="1"/>
          </p:cNvSpPr>
          <p:nvPr>
            <p:ph idx="1"/>
          </p:nvPr>
        </p:nvSpPr>
        <p:spPr>
          <a:xfrm>
            <a:off x="676656" y="1113906"/>
            <a:ext cx="11168980" cy="5419898"/>
          </a:xfrm>
        </p:spPr>
        <p:txBody>
          <a:bodyPr>
            <a:normAutofit lnSpcReduction="10000"/>
          </a:bodyPr>
          <a:lstStyle/>
          <a:p>
            <a:pPr marL="0" lvl="0" indent="0">
              <a:lnSpc>
                <a:spcPct val="115000"/>
              </a:lnSpc>
              <a:spcAft>
                <a:spcPts val="0"/>
              </a:spcAft>
              <a:buNone/>
            </a:pPr>
            <a:r>
              <a:rPr lang="ro-RO" b="1" dirty="0" smtClean="0">
                <a:latin typeface="Calibri" panose="020F0502020204030204" pitchFamily="34" charset="0"/>
                <a:ea typeface="Calibri" panose="020F0502020204030204" pitchFamily="34" charset="0"/>
                <a:cs typeface="Calibri" panose="020F0502020204030204" pitchFamily="34" charset="0"/>
              </a:rPr>
              <a:t>3. Dpdv </a:t>
            </a:r>
            <a:r>
              <a:rPr lang="ro-RO" b="1" dirty="0">
                <a:latin typeface="Calibri" panose="020F0502020204030204" pitchFamily="34" charset="0"/>
                <a:ea typeface="Calibri" panose="020F0502020204030204" pitchFamily="34" charset="0"/>
                <a:cs typeface="Calibri" panose="020F0502020204030204" pitchFamily="34" charset="0"/>
              </a:rPr>
              <a:t>al complexitatii</a:t>
            </a:r>
            <a:r>
              <a:rPr lang="ro-RO" b="1" dirty="0" smtClean="0">
                <a:latin typeface="Calibri" panose="020F0502020204030204" pitchFamily="34" charset="0"/>
                <a:ea typeface="Calibri" panose="020F0502020204030204" pitchFamily="34" charset="0"/>
                <a:cs typeface="Calibri" panose="020F0502020204030204" pitchFamily="34"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ro-RO" dirty="0">
                <a:latin typeface="Calibri" panose="020F0502020204030204" pitchFamily="34" charset="0"/>
                <a:ea typeface="Calibri" panose="020F0502020204030204" pitchFamily="34" charset="0"/>
                <a:cs typeface="Calibri" panose="020F0502020204030204" pitchFamily="34" charset="0"/>
              </a:rPr>
              <a:t>Independente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ro-RO" dirty="0">
                <a:latin typeface="Calibri" panose="020F0502020204030204" pitchFamily="34" charset="0"/>
                <a:ea typeface="Calibri" panose="020F0502020204030204" pitchFamily="34" charset="0"/>
                <a:cs typeface="Calibri" panose="020F0502020204030204" pitchFamily="34" charset="0"/>
              </a:rPr>
              <a:t>Biblioteci de programe/subprogram</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ro-RO" dirty="0">
                <a:latin typeface="Calibri" panose="020F0502020204030204" pitchFamily="34" charset="0"/>
                <a:ea typeface="Calibri" panose="020F0502020204030204" pitchFamily="34" charset="0"/>
                <a:cs typeface="Calibri" panose="020F0502020204030204" pitchFamily="34" charset="0"/>
              </a:rPr>
              <a:t>Sisteme de </a:t>
            </a:r>
            <a:r>
              <a:rPr lang="ro-RO" dirty="0" smtClean="0">
                <a:latin typeface="Calibri" panose="020F0502020204030204" pitchFamily="34" charset="0"/>
                <a:ea typeface="Calibri" panose="020F0502020204030204" pitchFamily="34" charset="0"/>
                <a:cs typeface="Calibri" panose="020F0502020204030204" pitchFamily="34" charset="0"/>
              </a:rPr>
              <a:t>programe</a:t>
            </a:r>
          </a:p>
          <a:p>
            <a:pPr marL="342900" lvl="0" indent="-342900">
              <a:lnSpc>
                <a:spcPct val="115000"/>
              </a:lnSpc>
              <a:spcAft>
                <a:spcPts val="0"/>
              </a:spcAft>
              <a:buFont typeface="Symbol" panose="05050102010706020507" pitchFamily="18" charset="2"/>
              <a:buChar char=""/>
            </a:pPr>
            <a:endParaRPr lang="ro-RO" dirty="0">
              <a:latin typeface="Calibri" panose="020F0502020204030204" pitchFamily="34" charset="0"/>
              <a:ea typeface="Calibri" panose="020F0502020204030204" pitchFamily="34" charset="0"/>
              <a:cs typeface="Calibri" panose="020F0502020204030204" pitchFamily="34" charset="0"/>
            </a:endParaRPr>
          </a:p>
          <a:p>
            <a:pPr marL="0" lvl="0" indent="0">
              <a:lnSpc>
                <a:spcPct val="115000"/>
              </a:lnSpc>
              <a:spcAft>
                <a:spcPts val="0"/>
              </a:spcAft>
              <a:buNone/>
            </a:pPr>
            <a:r>
              <a:rPr lang="ro-RO" b="1" dirty="0" smtClean="0">
                <a:latin typeface="Calibri" panose="020F0502020204030204" pitchFamily="34" charset="0"/>
                <a:ea typeface="Calibri" panose="020F0502020204030204" pitchFamily="34" charset="0"/>
                <a:cs typeface="Times New Roman" panose="02020603050405020304" pitchFamily="18" charset="0"/>
              </a:rPr>
              <a:t>4. După tipul de domeniu (ramură, subramură) căruia îi aparține utilizatorul final:</a:t>
            </a:r>
          </a:p>
          <a:p>
            <a:pPr marL="0" lvl="0" indent="0">
              <a:lnSpc>
                <a:spcPct val="115000"/>
              </a:lnSpc>
              <a:spcAft>
                <a:spcPts val="0"/>
              </a:spcAft>
              <a:buNone/>
            </a:pPr>
            <a:r>
              <a:rPr lang="ro-RO" altLang="en-US" dirty="0">
                <a:latin typeface="Calibri" panose="020F0502020204030204" pitchFamily="34" charset="0"/>
              </a:rPr>
              <a:t>pentru unităţi industriale, agricole, silvicultură, construcţii, transporturi, telecomunicaţii, învăţământ, cultură şi artă, ocrotirea sănătăţii,  aprovizionarea tehnico - materială etc.</a:t>
            </a:r>
            <a:endParaRPr lang="ro-RO" b="1" dirty="0" smtClean="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spcAft>
                <a:spcPts val="0"/>
              </a:spcAft>
              <a:buNone/>
            </a:pPr>
            <a:endParaRPr lang="en-US" b="1"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o-RO" b="1" dirty="0">
                <a:latin typeface="Calibri" panose="020F0502020204030204" pitchFamily="34" charset="0"/>
                <a:ea typeface="Calibri" panose="020F0502020204030204" pitchFamily="34" charset="0"/>
                <a:cs typeface="Calibri" panose="020F0502020204030204" pitchFamily="34"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319545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061043"/>
          </a:xfrm>
        </p:spPr>
        <p:txBody>
          <a:bodyPr/>
          <a:lstStyle/>
          <a:p>
            <a:r>
              <a:rPr lang="en-US" dirty="0" err="1"/>
              <a:t>Clasificarea</a:t>
            </a:r>
            <a:r>
              <a:rPr lang="en-US" dirty="0"/>
              <a:t> </a:t>
            </a:r>
            <a:r>
              <a:rPr lang="en-US" dirty="0" err="1"/>
              <a:t>produselor</a:t>
            </a:r>
            <a:r>
              <a:rPr lang="en-US" dirty="0"/>
              <a:t> software</a:t>
            </a:r>
          </a:p>
        </p:txBody>
      </p:sp>
      <p:sp>
        <p:nvSpPr>
          <p:cNvPr id="3" name="Content Placeholder 2"/>
          <p:cNvSpPr>
            <a:spLocks noGrp="1"/>
          </p:cNvSpPr>
          <p:nvPr>
            <p:ph idx="1"/>
          </p:nvPr>
        </p:nvSpPr>
        <p:spPr>
          <a:xfrm>
            <a:off x="676656" y="1658112"/>
            <a:ext cx="10753725" cy="4925568"/>
          </a:xfrm>
        </p:spPr>
        <p:txBody>
          <a:bodyPr/>
          <a:lstStyle/>
          <a:p>
            <a:pPr marL="0" lvl="0" indent="0">
              <a:lnSpc>
                <a:spcPct val="80000"/>
              </a:lnSpc>
              <a:buNone/>
            </a:pPr>
            <a:r>
              <a:rPr lang="ro-RO" altLang="en-US" dirty="0" smtClean="0">
                <a:latin typeface="Calibri" panose="020F0502020204030204" pitchFamily="34" charset="0"/>
              </a:rPr>
              <a:t>       </a:t>
            </a:r>
            <a:r>
              <a:rPr lang="ro-RO" altLang="en-US" b="1" dirty="0" smtClean="0">
                <a:latin typeface="Calibri" panose="020F0502020204030204" pitchFamily="34" charset="0"/>
                <a:cs typeface="Calibri" panose="020F0502020204030204" pitchFamily="34" charset="0"/>
              </a:rPr>
              <a:t>5</a:t>
            </a:r>
            <a:r>
              <a:rPr lang="ro-RO" b="1" dirty="0" smtClean="0">
                <a:latin typeface="Calibri" panose="020F0502020204030204" pitchFamily="34" charset="0"/>
                <a:ea typeface="Calibri" panose="020F0502020204030204" pitchFamily="34" charset="0"/>
                <a:cs typeface="Calibri" panose="020F0502020204030204" pitchFamily="34" charset="0"/>
              </a:rPr>
              <a:t>. </a:t>
            </a:r>
            <a:r>
              <a:rPr lang="ro-RO" b="1" dirty="0">
                <a:latin typeface="Calibri" panose="020F0502020204030204" pitchFamily="34" charset="0"/>
                <a:ea typeface="Calibri" panose="020F0502020204030204" pitchFamily="34" charset="0"/>
                <a:cs typeface="Calibri" panose="020F0502020204030204" pitchFamily="34" charset="0"/>
              </a:rPr>
              <a:t>Dpdv al </a:t>
            </a:r>
            <a:r>
              <a:rPr lang="ro-RO" b="1" dirty="0" smtClean="0">
                <a:latin typeface="Calibri" panose="020F0502020204030204" pitchFamily="34" charset="0"/>
                <a:ea typeface="Calibri" panose="020F0502020204030204" pitchFamily="34" charset="0"/>
                <a:cs typeface="Calibri" panose="020F0502020204030204" pitchFamily="34" charset="0"/>
              </a:rPr>
              <a:t>funcției </a:t>
            </a:r>
            <a:r>
              <a:rPr lang="ro-RO" b="1" dirty="0">
                <a:latin typeface="Calibri" panose="020F0502020204030204" pitchFamily="34" charset="0"/>
                <a:ea typeface="Calibri" panose="020F0502020204030204" pitchFamily="34" charset="0"/>
                <a:cs typeface="Calibri" panose="020F0502020204030204" pitchFamily="34" charset="0"/>
              </a:rPr>
              <a:t>utilizator informatizate: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80000"/>
              </a:lnSpc>
              <a:buNone/>
            </a:pPr>
            <a:endParaRPr lang="ro-RO" altLang="en-US" dirty="0" smtClean="0">
              <a:latin typeface="Calibri" panose="020F0502020204030204" pitchFamily="34" charset="0"/>
            </a:endParaRPr>
          </a:p>
          <a:p>
            <a:pPr marL="0" indent="0">
              <a:lnSpc>
                <a:spcPct val="80000"/>
              </a:lnSpc>
              <a:buNone/>
            </a:pPr>
            <a:r>
              <a:rPr lang="ro-RO" altLang="en-US" dirty="0">
                <a:latin typeface="Calibri" panose="020F0502020204030204" pitchFamily="34" charset="0"/>
              </a:rPr>
              <a:t> </a:t>
            </a:r>
            <a:r>
              <a:rPr lang="ro-RO" altLang="en-US" dirty="0" smtClean="0">
                <a:latin typeface="Calibri" panose="020F0502020204030204" pitchFamily="34" charset="0"/>
              </a:rPr>
              <a:t>       -   informatizarea </a:t>
            </a:r>
            <a:r>
              <a:rPr lang="ro-RO" altLang="en-US" dirty="0">
                <a:latin typeface="Calibri" panose="020F0502020204030204" pitchFamily="34" charset="0"/>
              </a:rPr>
              <a:t>proceselor de conducere;</a:t>
            </a:r>
          </a:p>
          <a:p>
            <a:pPr marL="609600" indent="-609600">
              <a:lnSpc>
                <a:spcPct val="80000"/>
              </a:lnSpc>
              <a:buNone/>
            </a:pPr>
            <a:r>
              <a:rPr lang="en-US" altLang="en-US" dirty="0">
                <a:latin typeface="Calibri" panose="020F0502020204030204" pitchFamily="34" charset="0"/>
              </a:rPr>
              <a:t>	-  </a:t>
            </a:r>
            <a:r>
              <a:rPr lang="ro-RO" altLang="en-US" dirty="0">
                <a:latin typeface="Calibri" panose="020F0502020204030204" pitchFamily="34" charset="0"/>
              </a:rPr>
              <a:t>informatizarea principalelor funcţii ale întreprinderii;</a:t>
            </a:r>
          </a:p>
          <a:p>
            <a:pPr marL="609600" indent="-609600">
              <a:lnSpc>
                <a:spcPct val="80000"/>
              </a:lnSpc>
              <a:buNone/>
            </a:pPr>
            <a:r>
              <a:rPr lang="en-US" altLang="en-US" dirty="0">
                <a:latin typeface="Calibri" panose="020F0502020204030204" pitchFamily="34" charset="0"/>
              </a:rPr>
              <a:t>	-  </a:t>
            </a:r>
            <a:r>
              <a:rPr lang="ro-RO" altLang="en-US" dirty="0">
                <a:latin typeface="Calibri" panose="020F0502020204030204" pitchFamily="34" charset="0"/>
              </a:rPr>
              <a:t>automatizarea activităţilor de birou - administrative (birotica);</a:t>
            </a:r>
          </a:p>
          <a:p>
            <a:pPr marL="609600" indent="-609600">
              <a:lnSpc>
                <a:spcPct val="80000"/>
              </a:lnSpc>
              <a:buNone/>
            </a:pPr>
            <a:r>
              <a:rPr lang="en-US" altLang="en-US" dirty="0">
                <a:latin typeface="Calibri" panose="020F0502020204030204" pitchFamily="34" charset="0"/>
              </a:rPr>
              <a:t>	-  </a:t>
            </a:r>
            <a:r>
              <a:rPr lang="ro-RO" altLang="en-US" dirty="0">
                <a:latin typeface="Calibri" panose="020F0502020204030204" pitchFamily="34" charset="0"/>
              </a:rPr>
              <a:t>informatizarea cercetării ştiinţifice, documentării, proiectării;</a:t>
            </a:r>
          </a:p>
          <a:p>
            <a:pPr marL="609600" indent="-609600">
              <a:lnSpc>
                <a:spcPct val="80000"/>
              </a:lnSpc>
              <a:buNone/>
            </a:pPr>
            <a:r>
              <a:rPr lang="en-US" altLang="en-US" dirty="0">
                <a:latin typeface="Calibri" panose="020F0502020204030204" pitchFamily="34" charset="0"/>
              </a:rPr>
              <a:t>	-  </a:t>
            </a:r>
            <a:r>
              <a:rPr lang="ro-RO" altLang="en-US" dirty="0">
                <a:latin typeface="Calibri" panose="020F0502020204030204" pitchFamily="34" charset="0"/>
              </a:rPr>
              <a:t>robotica industrială;</a:t>
            </a:r>
          </a:p>
          <a:p>
            <a:pPr marL="609600" indent="-609600">
              <a:lnSpc>
                <a:spcPct val="80000"/>
              </a:lnSpc>
              <a:buNone/>
            </a:pPr>
            <a:r>
              <a:rPr lang="en-US" altLang="en-US" dirty="0">
                <a:latin typeface="Calibri" panose="020F0502020204030204" pitchFamily="34" charset="0"/>
              </a:rPr>
              <a:t>	-  </a:t>
            </a:r>
            <a:r>
              <a:rPr lang="ro-RO" altLang="en-US" dirty="0">
                <a:latin typeface="Calibri" panose="020F0502020204030204" pitchFamily="34" charset="0"/>
              </a:rPr>
              <a:t>automatizarea activităţilor de programare;</a:t>
            </a:r>
          </a:p>
          <a:p>
            <a:pPr marL="609600" indent="-609600">
              <a:lnSpc>
                <a:spcPct val="80000"/>
              </a:lnSpc>
              <a:buNone/>
            </a:pPr>
            <a:r>
              <a:rPr lang="en-US" altLang="en-US" dirty="0">
                <a:latin typeface="Calibri" panose="020F0502020204030204" pitchFamily="34" charset="0"/>
              </a:rPr>
              <a:t>	-  </a:t>
            </a:r>
            <a:r>
              <a:rPr lang="ro-RO" altLang="en-US" dirty="0">
                <a:latin typeface="Calibri" panose="020F0502020204030204" pitchFamily="34" charset="0"/>
              </a:rPr>
              <a:t>inteligenţa artificială etc.</a:t>
            </a:r>
          </a:p>
          <a:p>
            <a:endParaRPr lang="en-US" dirty="0"/>
          </a:p>
        </p:txBody>
      </p:sp>
    </p:spTree>
    <p:extLst>
      <p:ext uri="{BB962C8B-B14F-4D97-AF65-F5344CB8AC3E}">
        <p14:creationId xmlns:p14="http://schemas.microsoft.com/office/powerpoint/2010/main" val="4179485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57224" y="499533"/>
            <a:ext cx="10772775" cy="1052541"/>
          </a:xfrm>
        </p:spPr>
        <p:txBody>
          <a:bodyPr/>
          <a:lstStyle/>
          <a:p>
            <a:r>
              <a:rPr lang="ro-MD" dirty="0" smtClean="0"/>
              <a:t>Ciclul de viață al unui produs software</a:t>
            </a:r>
            <a:endParaRPr lang="ru-RU" dirty="0"/>
          </a:p>
        </p:txBody>
      </p:sp>
      <p:sp>
        <p:nvSpPr>
          <p:cNvPr id="3" name="Объект 2"/>
          <p:cNvSpPr>
            <a:spLocks noGrp="1"/>
          </p:cNvSpPr>
          <p:nvPr>
            <p:ph idx="1"/>
          </p:nvPr>
        </p:nvSpPr>
        <p:spPr>
          <a:xfrm>
            <a:off x="676656" y="2011680"/>
            <a:ext cx="10753725" cy="4581625"/>
          </a:xfrm>
        </p:spPr>
        <p:txBody>
          <a:bodyPr/>
          <a:lstStyle/>
          <a:p>
            <a:pPr marL="4572" lvl="1" indent="0" algn="just">
              <a:buNone/>
            </a:pPr>
            <a:r>
              <a:rPr lang="ro-MD" dirty="0" smtClean="0"/>
              <a:t>	</a:t>
            </a:r>
            <a:r>
              <a:rPr lang="ro-MD" sz="4400" dirty="0" smtClean="0"/>
              <a:t>Ciclul </a:t>
            </a:r>
            <a:r>
              <a:rPr lang="ro-MD" sz="4400" dirty="0"/>
              <a:t>de viata incepe prin identificarea unei nevoi si este extins prin proiectarea conceptuala si preliminara, proiectarea de detaliu si dezvoltare, productie si/sau constructie, </a:t>
            </a:r>
            <a:r>
              <a:rPr lang="ro-MD" sz="4400" dirty="0" smtClean="0"/>
              <a:t>testarea, utilizarea </a:t>
            </a:r>
            <a:r>
              <a:rPr lang="ro-MD" sz="4400" dirty="0"/>
              <a:t>produsului si se termina cu retragerea produsului de pe piata.</a:t>
            </a:r>
            <a:endParaRPr lang="ru-RU" sz="4400" dirty="0"/>
          </a:p>
        </p:txBody>
      </p:sp>
    </p:spTree>
    <p:extLst>
      <p:ext uri="{BB962C8B-B14F-4D97-AF65-F5344CB8AC3E}">
        <p14:creationId xmlns:p14="http://schemas.microsoft.com/office/powerpoint/2010/main" val="35072766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57224" y="319059"/>
            <a:ext cx="10772775" cy="920193"/>
          </a:xfrm>
        </p:spPr>
        <p:txBody>
          <a:bodyPr/>
          <a:lstStyle/>
          <a:p>
            <a:r>
              <a:rPr lang="ro-MD" dirty="0"/>
              <a:t>Ciclul de viață al unui produs software</a:t>
            </a:r>
            <a:endParaRPr lang="ru-RU" dirty="0"/>
          </a:p>
        </p:txBody>
      </p:sp>
      <p:sp>
        <p:nvSpPr>
          <p:cNvPr id="3" name="Объект 2"/>
          <p:cNvSpPr>
            <a:spLocks noGrp="1"/>
          </p:cNvSpPr>
          <p:nvPr>
            <p:ph idx="1"/>
          </p:nvPr>
        </p:nvSpPr>
        <p:spPr>
          <a:xfrm>
            <a:off x="657224" y="1239252"/>
            <a:ext cx="11217944" cy="5486401"/>
          </a:xfrm>
        </p:spPr>
        <p:txBody>
          <a:bodyPr>
            <a:normAutofit lnSpcReduction="10000"/>
          </a:bodyPr>
          <a:lstStyle/>
          <a:p>
            <a:pPr marL="4572" lvl="1" indent="0">
              <a:lnSpc>
                <a:spcPct val="150000"/>
              </a:lnSpc>
              <a:buNone/>
            </a:pPr>
            <a:r>
              <a:rPr lang="ro-MD" dirty="0" smtClean="0"/>
              <a:t>	Un </a:t>
            </a:r>
            <a:r>
              <a:rPr lang="ro-MD" dirty="0"/>
              <a:t>ciclu de viață al unui </a:t>
            </a:r>
            <a:r>
              <a:rPr lang="ro-MD" b="1" dirty="0"/>
              <a:t>produs software </a:t>
            </a:r>
            <a:r>
              <a:rPr lang="ro-MD" dirty="0"/>
              <a:t>reprezintă un set de activități care conduc spre producearea unui produs software. Aceste activiăți implica dezvoltarea software de la zero într-un limbaj conceptual precum Java sau C. </a:t>
            </a:r>
            <a:endParaRPr lang="ro-MD" dirty="0" smtClean="0"/>
          </a:p>
          <a:p>
            <a:pPr marL="4572" lvl="1" indent="0">
              <a:lnSpc>
                <a:spcPct val="150000"/>
              </a:lnSpc>
              <a:buNone/>
            </a:pPr>
            <a:r>
              <a:rPr lang="ro-MD" dirty="0" smtClean="0"/>
              <a:t>	Ciclul </a:t>
            </a:r>
            <a:r>
              <a:rPr lang="ro-MD" dirty="0"/>
              <a:t>de viață al unui produs definește durată medie a acestuia de la analiză până la punerea acestuia în funcțiune: </a:t>
            </a:r>
            <a:r>
              <a:rPr lang="ro-MD" i="1" dirty="0"/>
              <a:t>produsele se nasc, se dezvoltă ajung la maturitate și apoi îmbătrânesc.</a:t>
            </a:r>
            <a:r>
              <a:rPr lang="ro-MD" dirty="0"/>
              <a:t> În funcție de perioada de viață în care se află depinde și prețul și calitatea acestuia</a:t>
            </a:r>
            <a:r>
              <a:rPr lang="ro-MD" dirty="0" smtClean="0"/>
              <a:t>.</a:t>
            </a:r>
          </a:p>
          <a:p>
            <a:pPr marL="4572" lvl="1" indent="0">
              <a:lnSpc>
                <a:spcPct val="150000"/>
              </a:lnSpc>
              <a:buNone/>
            </a:pPr>
            <a:r>
              <a:rPr lang="ro-MD" dirty="0"/>
              <a:t>	</a:t>
            </a:r>
            <a:r>
              <a:rPr lang="ro-MD" dirty="0" smtClean="0"/>
              <a:t>Ciclul </a:t>
            </a:r>
            <a:r>
              <a:rPr lang="ro-MD" dirty="0"/>
              <a:t>de viață al produsului software este prin urmare o schemă a apariţiei produsului software, pornind de la problema originară şi până </a:t>
            </a:r>
            <a:r>
              <a:rPr lang="ro-MD" dirty="0">
                <a:solidFill>
                  <a:schemeClr val="tx1"/>
                </a:solidFill>
                <a:hlinkClick r:id="rId2"/>
              </a:rPr>
              <a:t>la un produs final</a:t>
            </a:r>
            <a:r>
              <a:rPr lang="ro-MD" dirty="0"/>
              <a:t>, care să rezolve aceea problemă originară.</a:t>
            </a:r>
            <a:endParaRPr lang="ru-RU" dirty="0"/>
          </a:p>
        </p:txBody>
      </p:sp>
    </p:spTree>
    <p:extLst>
      <p:ext uri="{BB962C8B-B14F-4D97-AF65-F5344CB8AC3E}">
        <p14:creationId xmlns:p14="http://schemas.microsoft.com/office/powerpoint/2010/main" val="16209148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1287" y="174680"/>
            <a:ext cx="10772775" cy="823941"/>
          </a:xfrm>
        </p:spPr>
        <p:txBody>
          <a:bodyPr/>
          <a:lstStyle/>
          <a:p>
            <a:r>
              <a:rPr lang="ro-MD" dirty="0"/>
              <a:t>Ciclul de viață al unui produs software</a:t>
            </a:r>
            <a:endParaRPr lang="ru-RU" dirty="0"/>
          </a:p>
        </p:txBody>
      </p:sp>
      <p:pic>
        <p:nvPicPr>
          <p:cNvPr id="4" name="Объект 3"/>
          <p:cNvPicPr>
            <a:picLocks noGrp="1" noChangeAspect="1"/>
          </p:cNvPicPr>
          <p:nvPr>
            <p:ph idx="1"/>
          </p:nvPr>
        </p:nvPicPr>
        <p:blipFill>
          <a:blip r:embed="rId2"/>
          <a:stretch>
            <a:fillRect/>
          </a:stretch>
        </p:blipFill>
        <p:spPr>
          <a:xfrm>
            <a:off x="1155032" y="1130968"/>
            <a:ext cx="9805735" cy="5727031"/>
          </a:xfrm>
          <a:prstGeom prst="rect">
            <a:avLst/>
          </a:prstGeom>
        </p:spPr>
      </p:pic>
    </p:spTree>
    <p:extLst>
      <p:ext uri="{BB962C8B-B14F-4D97-AF65-F5344CB8AC3E}">
        <p14:creationId xmlns:p14="http://schemas.microsoft.com/office/powerpoint/2010/main" val="30856447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1215664" y="348916"/>
            <a:ext cx="9745104" cy="6328658"/>
          </a:xfrm>
          <a:prstGeom prst="rect">
            <a:avLst/>
          </a:prstGeom>
        </p:spPr>
      </p:pic>
    </p:spTree>
    <p:extLst>
      <p:ext uri="{BB962C8B-B14F-4D97-AF65-F5344CB8AC3E}">
        <p14:creationId xmlns:p14="http://schemas.microsoft.com/office/powerpoint/2010/main" val="31795213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13634" y="270933"/>
            <a:ext cx="10772775" cy="896130"/>
          </a:xfrm>
        </p:spPr>
        <p:txBody>
          <a:bodyPr/>
          <a:lstStyle/>
          <a:p>
            <a:r>
              <a:rPr lang="ro-MD" dirty="0" smtClean="0"/>
              <a:t>Variațiile ciclului de viață</a:t>
            </a:r>
            <a:endParaRPr lang="ru-RU" dirty="0"/>
          </a:p>
        </p:txBody>
      </p:sp>
      <p:sp>
        <p:nvSpPr>
          <p:cNvPr id="3" name="Объект 2"/>
          <p:cNvSpPr>
            <a:spLocks noGrp="1"/>
          </p:cNvSpPr>
          <p:nvPr>
            <p:ph idx="1"/>
          </p:nvPr>
        </p:nvSpPr>
        <p:spPr>
          <a:xfrm>
            <a:off x="676656" y="2011680"/>
            <a:ext cx="10753725" cy="4232709"/>
          </a:xfrm>
        </p:spPr>
        <p:txBody>
          <a:bodyPr>
            <a:normAutofit lnSpcReduction="10000"/>
          </a:bodyPr>
          <a:lstStyle/>
          <a:p>
            <a:pPr marL="4572" lvl="1" indent="0">
              <a:lnSpc>
                <a:spcPct val="150000"/>
              </a:lnSpc>
              <a:buNone/>
            </a:pPr>
            <a:r>
              <a:rPr lang="ro-MD" dirty="0" smtClean="0"/>
              <a:t>	</a:t>
            </a:r>
            <a:r>
              <a:rPr lang="it-IT" b="1" dirty="0" smtClean="0"/>
              <a:t>Modelul </a:t>
            </a:r>
            <a:r>
              <a:rPr lang="it-IT" b="1" dirty="0"/>
              <a:t>ciclului de viață în V </a:t>
            </a:r>
            <a:r>
              <a:rPr lang="it-IT" dirty="0"/>
              <a:t>reprezintă o varianta a modelului cascada, care pune in evidenta corelarea dintre activitatile de specificare si cele de </a:t>
            </a:r>
            <a:r>
              <a:rPr lang="it-IT" dirty="0" smtClean="0"/>
              <a:t>testare</a:t>
            </a:r>
            <a:r>
              <a:rPr lang="ro-MD" dirty="0" smtClean="0"/>
              <a:t>. </a:t>
            </a:r>
            <a:r>
              <a:rPr lang="ro-MD" dirty="0"/>
              <a:t> La fel ca și modelul în cascadă, modelul în V reprezintă un proces secvențial de execuție a proceselor de dezvoltare soft.</a:t>
            </a:r>
          </a:p>
          <a:p>
            <a:pPr>
              <a:lnSpc>
                <a:spcPct val="150000"/>
              </a:lnSpc>
            </a:pPr>
            <a:r>
              <a:rPr lang="ro-MD" dirty="0"/>
              <a:t>Fiecare fază trebuie încheiată înainte ca faza următoare să înceapă. Testarea produsului se realizează în paralel cu partea de dezvoltare in care se află produsul.</a:t>
            </a:r>
          </a:p>
          <a:p>
            <a:r>
              <a:rPr lang="ro-MD" dirty="0"/>
              <a:t/>
            </a:r>
            <a:br>
              <a:rPr lang="ro-MD" dirty="0"/>
            </a:br>
            <a:endParaRPr lang="ru-RU" dirty="0"/>
          </a:p>
        </p:txBody>
      </p:sp>
    </p:spTree>
    <p:extLst>
      <p:ext uri="{BB962C8B-B14F-4D97-AF65-F5344CB8AC3E}">
        <p14:creationId xmlns:p14="http://schemas.microsoft.com/office/powerpoint/2010/main" val="1064440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66749" y="367186"/>
            <a:ext cx="10772775" cy="848004"/>
          </a:xfrm>
        </p:spPr>
        <p:txBody>
          <a:bodyPr/>
          <a:lstStyle/>
          <a:p>
            <a:r>
              <a:rPr lang="ro-MD" dirty="0"/>
              <a:t>Variațiile ciclului de viață</a:t>
            </a:r>
            <a:endParaRPr lang="ru-RU" dirty="0"/>
          </a:p>
        </p:txBody>
      </p:sp>
      <p:pic>
        <p:nvPicPr>
          <p:cNvPr id="4" name="Объект 3"/>
          <p:cNvPicPr>
            <a:picLocks noGrp="1" noChangeAspect="1"/>
          </p:cNvPicPr>
          <p:nvPr>
            <p:ph idx="1"/>
          </p:nvPr>
        </p:nvPicPr>
        <p:blipFill>
          <a:blip r:embed="rId2"/>
          <a:stretch>
            <a:fillRect/>
          </a:stretch>
        </p:blipFill>
        <p:spPr>
          <a:xfrm>
            <a:off x="1900989" y="1323475"/>
            <a:ext cx="8229599" cy="5426324"/>
          </a:xfrm>
          <a:prstGeom prst="rect">
            <a:avLst/>
          </a:prstGeom>
        </p:spPr>
      </p:pic>
    </p:spTree>
    <p:extLst>
      <p:ext uri="{BB962C8B-B14F-4D97-AF65-F5344CB8AC3E}">
        <p14:creationId xmlns:p14="http://schemas.microsoft.com/office/powerpoint/2010/main" val="35859404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6656" y="150617"/>
            <a:ext cx="10772775" cy="787846"/>
          </a:xfrm>
        </p:spPr>
        <p:txBody>
          <a:bodyPr>
            <a:normAutofit fontScale="90000"/>
          </a:bodyPr>
          <a:lstStyle/>
          <a:p>
            <a:r>
              <a:rPr lang="ro-MD" dirty="0"/>
              <a:t>Variațiile ciclului de viață</a:t>
            </a:r>
            <a:endParaRPr lang="ru-RU" dirty="0"/>
          </a:p>
        </p:txBody>
      </p:sp>
      <p:sp>
        <p:nvSpPr>
          <p:cNvPr id="3" name="Объект 2"/>
          <p:cNvSpPr>
            <a:spLocks noGrp="1"/>
          </p:cNvSpPr>
          <p:nvPr>
            <p:ph idx="1"/>
          </p:nvPr>
        </p:nvSpPr>
        <p:spPr>
          <a:xfrm>
            <a:off x="228600" y="938463"/>
            <a:ext cx="11766884" cy="5919537"/>
          </a:xfrm>
        </p:spPr>
        <p:txBody>
          <a:bodyPr>
            <a:normAutofit fontScale="85000" lnSpcReduction="20000"/>
          </a:bodyPr>
          <a:lstStyle/>
          <a:p>
            <a:r>
              <a:rPr lang="ro-MD" b="1" dirty="0">
                <a:solidFill>
                  <a:srgbClr val="000000"/>
                </a:solidFill>
                <a:latin typeface="Times New Roman" panose="02020603050405020304" pitchFamily="18" charset="0"/>
              </a:rPr>
              <a:t>Avantajele acestui model :</a:t>
            </a:r>
            <a:r>
              <a:rPr lang="ro-MD" dirty="0">
                <a:solidFill>
                  <a:srgbClr val="000000"/>
                </a:solidFill>
                <a:latin typeface="Times New Roman" panose="02020603050405020304" pitchFamily="18" charset="0"/>
              </a:rPr>
              <a:t/>
            </a:r>
            <a:br>
              <a:rPr lang="ro-MD" dirty="0">
                <a:solidFill>
                  <a:srgbClr val="000000"/>
                </a:solidFill>
                <a:latin typeface="Times New Roman" panose="02020603050405020304" pitchFamily="18" charset="0"/>
              </a:rPr>
            </a:br>
            <a:endParaRPr lang="ro-MD" dirty="0">
              <a:solidFill>
                <a:srgbClr val="000000"/>
              </a:solidFill>
              <a:latin typeface="Times New Roman" panose="02020603050405020304" pitchFamily="18" charset="0"/>
            </a:endParaRPr>
          </a:p>
          <a:p>
            <a:pPr>
              <a:buFont typeface="+mj-lt"/>
              <a:buAutoNum type="arabicPeriod"/>
            </a:pPr>
            <a:r>
              <a:rPr lang="ro-MD" dirty="0" smtClean="0">
                <a:solidFill>
                  <a:srgbClr val="000000"/>
                </a:solidFill>
                <a:latin typeface="Times New Roman" panose="02020603050405020304" pitchFamily="18" charset="0"/>
              </a:rPr>
              <a:t> Ușor </a:t>
            </a:r>
            <a:r>
              <a:rPr lang="ro-MD" dirty="0">
                <a:solidFill>
                  <a:srgbClr val="000000"/>
                </a:solidFill>
                <a:latin typeface="Times New Roman" panose="02020603050405020304" pitchFamily="18" charset="0"/>
              </a:rPr>
              <a:t>și simplu de folosit.</a:t>
            </a:r>
            <a:br>
              <a:rPr lang="ro-MD" dirty="0">
                <a:solidFill>
                  <a:srgbClr val="000000"/>
                </a:solidFill>
                <a:latin typeface="Times New Roman" panose="02020603050405020304" pitchFamily="18" charset="0"/>
              </a:rPr>
            </a:br>
            <a:endParaRPr lang="ro-MD" dirty="0">
              <a:solidFill>
                <a:srgbClr val="000000"/>
              </a:solidFill>
              <a:latin typeface="Times New Roman" panose="02020603050405020304" pitchFamily="18" charset="0"/>
            </a:endParaRPr>
          </a:p>
          <a:p>
            <a:pPr>
              <a:buFont typeface="+mj-lt"/>
              <a:buAutoNum type="arabicPeriod"/>
            </a:pPr>
            <a:r>
              <a:rPr lang="ro-MD" dirty="0" smtClean="0">
                <a:solidFill>
                  <a:srgbClr val="000000"/>
                </a:solidFill>
                <a:latin typeface="Times New Roman" panose="02020603050405020304" pitchFamily="18" charset="0"/>
              </a:rPr>
              <a:t> Activitățile </a:t>
            </a:r>
            <a:r>
              <a:rPr lang="ro-MD" dirty="0">
                <a:solidFill>
                  <a:srgbClr val="000000"/>
                </a:solidFill>
                <a:latin typeface="Times New Roman" panose="02020603050405020304" pitchFamily="18" charset="0"/>
              </a:rPr>
              <a:t>de testare precum planificarea testelor si modelelor de testare se realizează înainte de testarea propriu zisă ceea ce salvează foarte mult timp.</a:t>
            </a:r>
            <a:br>
              <a:rPr lang="ro-MD" dirty="0">
                <a:solidFill>
                  <a:srgbClr val="000000"/>
                </a:solidFill>
                <a:latin typeface="Times New Roman" panose="02020603050405020304" pitchFamily="18" charset="0"/>
              </a:rPr>
            </a:br>
            <a:endParaRPr lang="ro-MD" dirty="0">
              <a:solidFill>
                <a:srgbClr val="000000"/>
              </a:solidFill>
              <a:latin typeface="Times New Roman" panose="02020603050405020304" pitchFamily="18" charset="0"/>
            </a:endParaRPr>
          </a:p>
          <a:p>
            <a:pPr>
              <a:buFont typeface="+mj-lt"/>
              <a:buAutoNum type="arabicPeriod"/>
            </a:pPr>
            <a:r>
              <a:rPr lang="ro-MD" dirty="0" smtClean="0">
                <a:solidFill>
                  <a:srgbClr val="000000"/>
                </a:solidFill>
                <a:latin typeface="Times New Roman" panose="02020603050405020304" pitchFamily="18" charset="0"/>
              </a:rPr>
              <a:t> Defectele </a:t>
            </a:r>
            <a:r>
              <a:rPr lang="ro-MD" dirty="0">
                <a:solidFill>
                  <a:srgbClr val="000000"/>
                </a:solidFill>
                <a:latin typeface="Times New Roman" panose="02020603050405020304" pitchFamily="18" charset="0"/>
              </a:rPr>
              <a:t>programului sunt găsite la timp și costul reparației va fii mult mai mic</a:t>
            </a:r>
            <a:br>
              <a:rPr lang="ro-MD" dirty="0">
                <a:solidFill>
                  <a:srgbClr val="000000"/>
                </a:solidFill>
                <a:latin typeface="Times New Roman" panose="02020603050405020304" pitchFamily="18" charset="0"/>
              </a:rPr>
            </a:br>
            <a:endParaRPr lang="ro-MD" dirty="0">
              <a:solidFill>
                <a:srgbClr val="000000"/>
              </a:solidFill>
              <a:latin typeface="Times New Roman" panose="02020603050405020304" pitchFamily="18" charset="0"/>
            </a:endParaRPr>
          </a:p>
          <a:p>
            <a:pPr>
              <a:buFont typeface="+mj-lt"/>
              <a:buAutoNum type="arabicPeriod"/>
            </a:pPr>
            <a:r>
              <a:rPr lang="ro-MD" dirty="0" smtClean="0">
                <a:solidFill>
                  <a:srgbClr val="000000"/>
                </a:solidFill>
                <a:latin typeface="Times New Roman" panose="02020603050405020304" pitchFamily="18" charset="0"/>
              </a:rPr>
              <a:t> Este </a:t>
            </a:r>
            <a:r>
              <a:rPr lang="ro-MD" dirty="0">
                <a:solidFill>
                  <a:srgbClr val="000000"/>
                </a:solidFill>
                <a:latin typeface="Times New Roman" panose="02020603050405020304" pitchFamily="18" charset="0"/>
              </a:rPr>
              <a:t>util pentru proiecte micuțe unde ceințele sunt foarte bine specificate</a:t>
            </a:r>
            <a:br>
              <a:rPr lang="ro-MD" dirty="0">
                <a:solidFill>
                  <a:srgbClr val="000000"/>
                </a:solidFill>
                <a:latin typeface="Times New Roman" panose="02020603050405020304" pitchFamily="18" charset="0"/>
              </a:rPr>
            </a:br>
            <a:endParaRPr lang="ro-MD" dirty="0">
              <a:solidFill>
                <a:srgbClr val="000000"/>
              </a:solidFill>
              <a:latin typeface="Times New Roman" panose="02020603050405020304" pitchFamily="18" charset="0"/>
            </a:endParaRPr>
          </a:p>
          <a:p>
            <a:pPr marL="0" indent="0">
              <a:buNone/>
            </a:pPr>
            <a:r>
              <a:rPr lang="ro-MD" dirty="0"/>
              <a:t/>
            </a:r>
            <a:br>
              <a:rPr lang="ro-MD" dirty="0"/>
            </a:br>
            <a:r>
              <a:rPr lang="ro-MD" dirty="0"/>
              <a:t/>
            </a:r>
            <a:br>
              <a:rPr lang="ro-MD" dirty="0"/>
            </a:br>
            <a:r>
              <a:rPr lang="ro-MD" dirty="0" smtClean="0"/>
              <a:t> </a:t>
            </a:r>
            <a:r>
              <a:rPr lang="ro-MD" b="1" dirty="0" smtClean="0">
                <a:solidFill>
                  <a:srgbClr val="000000"/>
                </a:solidFill>
                <a:latin typeface="Times New Roman" panose="02020603050405020304" pitchFamily="18" charset="0"/>
              </a:rPr>
              <a:t>Dezavantajele </a:t>
            </a:r>
            <a:r>
              <a:rPr lang="ro-MD" b="1" dirty="0">
                <a:solidFill>
                  <a:srgbClr val="000000"/>
                </a:solidFill>
                <a:latin typeface="Times New Roman" panose="02020603050405020304" pitchFamily="18" charset="0"/>
              </a:rPr>
              <a:t>acestui model :</a:t>
            </a:r>
            <a:r>
              <a:rPr lang="ro-MD" dirty="0"/>
              <a:t/>
            </a:r>
            <a:br>
              <a:rPr lang="ro-MD" dirty="0"/>
            </a:br>
            <a:r>
              <a:rPr lang="ro-MD" dirty="0">
                <a:solidFill>
                  <a:srgbClr val="000000"/>
                </a:solidFill>
                <a:latin typeface="Times New Roman" panose="02020603050405020304" pitchFamily="18" charset="0"/>
              </a:rPr>
              <a:t/>
            </a:r>
            <a:br>
              <a:rPr lang="ro-MD" dirty="0">
                <a:solidFill>
                  <a:srgbClr val="000000"/>
                </a:solidFill>
                <a:latin typeface="Times New Roman" panose="02020603050405020304" pitchFamily="18" charset="0"/>
              </a:rPr>
            </a:br>
            <a:r>
              <a:rPr lang="ro-MD" dirty="0" smtClean="0">
                <a:solidFill>
                  <a:srgbClr val="000000"/>
                </a:solidFill>
                <a:latin typeface="Times New Roman" panose="02020603050405020304" pitchFamily="18" charset="0"/>
              </a:rPr>
              <a:t>1. Foarte </a:t>
            </a:r>
            <a:r>
              <a:rPr lang="ro-MD" dirty="0">
                <a:solidFill>
                  <a:srgbClr val="000000"/>
                </a:solidFill>
                <a:latin typeface="Times New Roman" panose="02020603050405020304" pitchFamily="18" charset="0"/>
              </a:rPr>
              <a:t>rigid și deloc flexibil</a:t>
            </a:r>
            <a:br>
              <a:rPr lang="ro-MD" dirty="0">
                <a:solidFill>
                  <a:srgbClr val="000000"/>
                </a:solidFill>
                <a:latin typeface="Times New Roman" panose="02020603050405020304" pitchFamily="18" charset="0"/>
              </a:rPr>
            </a:br>
            <a:endParaRPr lang="ro-MD" dirty="0">
              <a:solidFill>
                <a:srgbClr val="000000"/>
              </a:solidFill>
              <a:latin typeface="Times New Roman" panose="02020603050405020304" pitchFamily="18" charset="0"/>
            </a:endParaRPr>
          </a:p>
          <a:p>
            <a:pPr marL="0" indent="0">
              <a:buNone/>
            </a:pPr>
            <a:r>
              <a:rPr lang="ro-MD" dirty="0" smtClean="0">
                <a:solidFill>
                  <a:srgbClr val="000000"/>
                </a:solidFill>
                <a:latin typeface="Times New Roman" panose="02020603050405020304" pitchFamily="18" charset="0"/>
              </a:rPr>
              <a:t>2. Softul </a:t>
            </a:r>
            <a:r>
              <a:rPr lang="ro-MD" dirty="0">
                <a:solidFill>
                  <a:srgbClr val="000000"/>
                </a:solidFill>
                <a:latin typeface="Times New Roman" panose="02020603050405020304" pitchFamily="18" charset="0"/>
              </a:rPr>
              <a:t>este dezvoltat în </a:t>
            </a:r>
            <a:r>
              <a:rPr lang="ro-MD" dirty="0">
                <a:solidFill>
                  <a:srgbClr val="000000"/>
                </a:solidFill>
                <a:latin typeface="Times New Roman" panose="02020603050405020304" pitchFamily="18" charset="0"/>
                <a:hlinkClick r:id="rId2"/>
              </a:rPr>
              <a:t>timpul etapei de dezvoltare</a:t>
            </a:r>
            <a:r>
              <a:rPr lang="ro-MD" dirty="0">
                <a:solidFill>
                  <a:srgbClr val="000000"/>
                </a:solidFill>
                <a:latin typeface="Times New Roman" panose="02020603050405020304" pitchFamily="18" charset="0"/>
              </a:rPr>
              <a:t>, deci înainte de această etapă nu avem prototipuri ale softului</a:t>
            </a:r>
            <a:br>
              <a:rPr lang="ro-MD" dirty="0">
                <a:solidFill>
                  <a:srgbClr val="000000"/>
                </a:solidFill>
                <a:latin typeface="Times New Roman" panose="02020603050405020304" pitchFamily="18" charset="0"/>
              </a:rPr>
            </a:br>
            <a:endParaRPr lang="ro-MD" dirty="0">
              <a:solidFill>
                <a:srgbClr val="000000"/>
              </a:solidFill>
              <a:latin typeface="Times New Roman" panose="02020603050405020304" pitchFamily="18" charset="0"/>
            </a:endParaRPr>
          </a:p>
          <a:p>
            <a:pPr marL="0" indent="0">
              <a:buNone/>
            </a:pPr>
            <a:r>
              <a:rPr lang="ro-MD" dirty="0" smtClean="0">
                <a:solidFill>
                  <a:srgbClr val="000000"/>
                </a:solidFill>
                <a:latin typeface="Times New Roman" panose="02020603050405020304" pitchFamily="18" charset="0"/>
              </a:rPr>
              <a:t>3.Dacă </a:t>
            </a:r>
            <a:r>
              <a:rPr lang="ro-MD" dirty="0">
                <a:solidFill>
                  <a:srgbClr val="000000"/>
                </a:solidFill>
                <a:latin typeface="Times New Roman" panose="02020603050405020304" pitchFamily="18" charset="0"/>
              </a:rPr>
              <a:t>se produc schimbări în timpul programării toate documentele de test și documentele cu specificații trebuiesc updatate.</a:t>
            </a:r>
          </a:p>
          <a:p>
            <a:endParaRPr lang="ru-RU" dirty="0"/>
          </a:p>
        </p:txBody>
      </p:sp>
    </p:spTree>
    <p:extLst>
      <p:ext uri="{BB962C8B-B14F-4D97-AF65-F5344CB8AC3E}">
        <p14:creationId xmlns:p14="http://schemas.microsoft.com/office/powerpoint/2010/main" val="1355724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57606" y="282964"/>
            <a:ext cx="10772775" cy="763783"/>
          </a:xfrm>
        </p:spPr>
        <p:txBody>
          <a:bodyPr>
            <a:normAutofit fontScale="90000"/>
          </a:bodyPr>
          <a:lstStyle/>
          <a:p>
            <a:r>
              <a:rPr lang="ro-MD" dirty="0"/>
              <a:t>Variațiile ciclului de viață</a:t>
            </a:r>
            <a:endParaRPr lang="ru-RU" dirty="0"/>
          </a:p>
        </p:txBody>
      </p:sp>
      <p:sp>
        <p:nvSpPr>
          <p:cNvPr id="3" name="Объект 2"/>
          <p:cNvSpPr>
            <a:spLocks noGrp="1"/>
          </p:cNvSpPr>
          <p:nvPr>
            <p:ph idx="1"/>
          </p:nvPr>
        </p:nvSpPr>
        <p:spPr>
          <a:xfrm>
            <a:off x="676656" y="1395663"/>
            <a:ext cx="11162418" cy="5161548"/>
          </a:xfrm>
        </p:spPr>
        <p:txBody>
          <a:bodyPr>
            <a:normAutofit fontScale="92500"/>
          </a:bodyPr>
          <a:lstStyle/>
          <a:p>
            <a:pPr marL="4572" lvl="1" indent="0">
              <a:lnSpc>
                <a:spcPct val="150000"/>
              </a:lnSpc>
              <a:buNone/>
            </a:pPr>
            <a:r>
              <a:rPr lang="ro-MD" b="1" dirty="0" smtClean="0"/>
              <a:t>	</a:t>
            </a:r>
            <a:r>
              <a:rPr lang="ro-MD" sz="3200" b="1" dirty="0" smtClean="0"/>
              <a:t>Agile</a:t>
            </a:r>
            <a:r>
              <a:rPr lang="ro-MD" sz="3200" b="1" dirty="0"/>
              <a:t> </a:t>
            </a:r>
            <a:r>
              <a:rPr lang="ro-MD" sz="3200" b="1" dirty="0">
                <a:hlinkClick r:id="rId2"/>
              </a:rPr>
              <a:t>software </a:t>
            </a:r>
            <a:r>
              <a:rPr lang="ro-MD" sz="3200" b="1" dirty="0" smtClean="0">
                <a:hlinkClick r:id="rId2"/>
              </a:rPr>
              <a:t>development</a:t>
            </a:r>
            <a:r>
              <a:rPr lang="ro-MD" sz="3200" b="1" dirty="0" smtClean="0"/>
              <a:t>. </a:t>
            </a:r>
            <a:r>
              <a:rPr lang="ro-MD" sz="3200" dirty="0" smtClean="0"/>
              <a:t>Modelele </a:t>
            </a:r>
            <a:r>
              <a:rPr lang="ro-MD" sz="3200" dirty="0"/>
              <a:t>de dezoltare software agile sunt tot un fel de model de ciclu de viață cu incrementare. Softul este dezvoltat prin metode prin cicluri rapide, iterative. Rezultatul este dat de produse micute care se realizează după fiecare build și care îmbunătățesc mereu produsul anterior. Fiecare produs lansat este testat riguros pentru a se asigura faptul că se menține calitatea softului. Este folosit mai ales pentru aplicații care au nevoie de un timp exact.</a:t>
            </a:r>
          </a:p>
          <a:p>
            <a:pPr>
              <a:lnSpc>
                <a:spcPct val="150000"/>
              </a:lnSpc>
            </a:pPr>
            <a:endParaRPr lang="ru-RU" dirty="0"/>
          </a:p>
        </p:txBody>
      </p:sp>
    </p:spTree>
    <p:extLst>
      <p:ext uri="{BB962C8B-B14F-4D97-AF65-F5344CB8AC3E}">
        <p14:creationId xmlns:p14="http://schemas.microsoft.com/office/powerpoint/2010/main" val="33922850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436" y="263046"/>
            <a:ext cx="10772775" cy="811011"/>
          </a:xfrm>
        </p:spPr>
        <p:txBody>
          <a:bodyPr/>
          <a:lstStyle/>
          <a:p>
            <a:r>
              <a:rPr lang="ro-RO" dirty="0"/>
              <a:t>Noțiune de produs software</a:t>
            </a:r>
            <a:endParaRPr lang="en-US" dirty="0"/>
          </a:p>
        </p:txBody>
      </p:sp>
      <p:sp>
        <p:nvSpPr>
          <p:cNvPr id="3" name="Content Placeholder 2"/>
          <p:cNvSpPr>
            <a:spLocks noGrp="1"/>
          </p:cNvSpPr>
          <p:nvPr>
            <p:ph idx="1"/>
          </p:nvPr>
        </p:nvSpPr>
        <p:spPr>
          <a:xfrm>
            <a:off x="676656" y="1233713"/>
            <a:ext cx="11110336" cy="5500915"/>
          </a:xfrm>
        </p:spPr>
        <p:txBody>
          <a:bodyPr>
            <a:normAutofit/>
          </a:bodyPr>
          <a:lstStyle/>
          <a:p>
            <a:pPr marL="4572" lvl="1" indent="0">
              <a:lnSpc>
                <a:spcPct val="150000"/>
              </a:lnSpc>
              <a:buNone/>
            </a:pPr>
            <a:r>
              <a:rPr lang="ro-RO" dirty="0" smtClean="0">
                <a:latin typeface="Times New Roman" panose="02020603050405020304" pitchFamily="18" charset="0"/>
                <a:cs typeface="Times New Roman" panose="02020603050405020304" pitchFamily="18" charset="0"/>
              </a:rPr>
              <a:t>	Un ansamblu de echipamente, programe și proceduri de operare, implementare și întreținere constituie un </a:t>
            </a:r>
            <a:r>
              <a:rPr lang="ro-RO" b="1" dirty="0" smtClean="0">
                <a:latin typeface="Times New Roman" panose="02020603050405020304" pitchFamily="18" charset="0"/>
                <a:cs typeface="Times New Roman" panose="02020603050405020304" pitchFamily="18" charset="0"/>
              </a:rPr>
              <a:t>Sistem informatic</a:t>
            </a:r>
            <a:r>
              <a:rPr lang="ro-RO" dirty="0" smtClean="0">
                <a:latin typeface="Times New Roman" panose="02020603050405020304" pitchFamily="18" charset="0"/>
                <a:cs typeface="Times New Roman" panose="02020603050405020304" pitchFamily="18" charset="0"/>
              </a:rPr>
              <a:t>, dacă colectarea, stocarea, prelucrarea și distribuirea informațiilor se face cu mijloace automate.</a:t>
            </a:r>
          </a:p>
          <a:p>
            <a:pPr marL="4572" lvl="1" indent="0">
              <a:lnSpc>
                <a:spcPct val="150000"/>
              </a:lnSpc>
              <a:buNone/>
            </a:pPr>
            <a:r>
              <a:rPr lang="ro-RO" b="1" dirty="0" smtClean="0">
                <a:latin typeface="Times New Roman" panose="02020603050405020304" pitchFamily="18" charset="0"/>
                <a:cs typeface="Times New Roman" panose="02020603050405020304" pitchFamily="18" charset="0"/>
              </a:rPr>
              <a:t>	Sistemul informatic </a:t>
            </a:r>
            <a:r>
              <a:rPr lang="ro-RO" dirty="0" smtClean="0">
                <a:latin typeface="Times New Roman" panose="02020603050405020304" pitchFamily="18" charset="0"/>
                <a:cs typeface="Times New Roman" panose="02020603050405020304" pitchFamily="18" charset="0"/>
              </a:rPr>
              <a:t>are în componența sa ansamblul de </a:t>
            </a:r>
            <a:r>
              <a:rPr lang="ro-RO" i="1" dirty="0" smtClean="0">
                <a:latin typeface="Times New Roman" panose="02020603050405020304" pitchFamily="18" charset="0"/>
                <a:cs typeface="Times New Roman" panose="02020603050405020304" pitchFamily="18" charset="0"/>
              </a:rPr>
              <a:t>echipamente (hardware</a:t>
            </a:r>
            <a:r>
              <a:rPr lang="ro-RO" dirty="0" smtClean="0">
                <a:latin typeface="Times New Roman" panose="02020603050405020304" pitchFamily="18" charset="0"/>
                <a:cs typeface="Times New Roman" panose="02020603050405020304" pitchFamily="18" charset="0"/>
              </a:rPr>
              <a:t>), ansamblul de </a:t>
            </a:r>
            <a:r>
              <a:rPr lang="ro-RO" i="1" dirty="0" smtClean="0">
                <a:latin typeface="Times New Roman" panose="02020603050405020304" pitchFamily="18" charset="0"/>
                <a:cs typeface="Times New Roman" panose="02020603050405020304" pitchFamily="18" charset="0"/>
              </a:rPr>
              <a:t>programe (software</a:t>
            </a:r>
            <a:r>
              <a:rPr lang="ro-RO" dirty="0" smtClean="0">
                <a:latin typeface="Times New Roman" panose="02020603050405020304" pitchFamily="18" charset="0"/>
                <a:cs typeface="Times New Roman" panose="02020603050405020304" pitchFamily="18" charset="0"/>
              </a:rPr>
              <a:t>) și ansamblul de </a:t>
            </a:r>
            <a:r>
              <a:rPr lang="ro-RO" i="1" dirty="0" smtClean="0">
                <a:latin typeface="Times New Roman" panose="02020603050405020304" pitchFamily="18" charset="0"/>
                <a:cs typeface="Times New Roman" panose="02020603050405020304" pitchFamily="18" charset="0"/>
              </a:rPr>
              <a:t>personal</a:t>
            </a:r>
            <a:r>
              <a:rPr lang="ro-RO" dirty="0" smtClean="0">
                <a:latin typeface="Times New Roman" panose="02020603050405020304" pitchFamily="18" charset="0"/>
                <a:cs typeface="Times New Roman" panose="02020603050405020304" pitchFamily="18" charset="0"/>
              </a:rPr>
              <a:t>.</a:t>
            </a:r>
          </a:p>
          <a:p>
            <a:pPr marL="4572" lvl="1" indent="0">
              <a:lnSpc>
                <a:spcPct val="150000"/>
              </a:lnSpc>
              <a:buNone/>
            </a:pPr>
            <a:r>
              <a:rPr lang="ro-RO" b="1" dirty="0" smtClean="0">
                <a:latin typeface="Times New Roman" panose="02020603050405020304" pitchFamily="18" charset="0"/>
                <a:cs typeface="Times New Roman" panose="02020603050405020304" pitchFamily="18" charset="0"/>
              </a:rPr>
              <a:t>	Definiția 1.  </a:t>
            </a:r>
            <a:r>
              <a:rPr lang="ro-RO" dirty="0" smtClean="0">
                <a:latin typeface="Times New Roman" panose="02020603050405020304" pitchFamily="18" charset="0"/>
                <a:cs typeface="Times New Roman" panose="02020603050405020304" pitchFamily="18" charset="0"/>
              </a:rPr>
              <a:t>Prin </a:t>
            </a:r>
            <a:r>
              <a:rPr lang="ro-RO" b="1" dirty="0" smtClean="0">
                <a:latin typeface="Times New Roman" panose="02020603050405020304" pitchFamily="18" charset="0"/>
                <a:cs typeface="Times New Roman" panose="02020603050405020304" pitchFamily="18" charset="0"/>
              </a:rPr>
              <a:t>produs software </a:t>
            </a:r>
            <a:r>
              <a:rPr lang="ro-RO" dirty="0" smtClean="0">
                <a:latin typeface="Times New Roman" panose="02020603050405020304" pitchFamily="18" charset="0"/>
                <a:cs typeface="Times New Roman" panose="02020603050405020304" pitchFamily="18" charset="0"/>
              </a:rPr>
              <a:t>se înțelege produsul intelectual ce constă din programe, proceduri (de operare, implementare, utilizare, întreținere), reguli și documentația asociată pentru funcționarea unui sistem de prelucrare a datelor, precum și interacțiunea cu utilizatorii.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61986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179638"/>
          </a:xfrm>
        </p:spPr>
        <p:txBody>
          <a:bodyPr/>
          <a:lstStyle/>
          <a:p>
            <a:r>
              <a:rPr lang="ro-MD" dirty="0"/>
              <a:t>Variațiile ciclului de viață</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38863926"/>
              </p:ext>
            </p:extLst>
          </p:nvPr>
        </p:nvGraphicFramePr>
        <p:xfrm>
          <a:off x="739833" y="2011363"/>
          <a:ext cx="10690167" cy="4015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89220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93319" y="415312"/>
            <a:ext cx="10772775" cy="1004414"/>
          </a:xfrm>
        </p:spPr>
        <p:txBody>
          <a:bodyPr/>
          <a:lstStyle/>
          <a:p>
            <a:r>
              <a:rPr lang="ro-MD" dirty="0"/>
              <a:t>Variațiile ciclului de viață</a:t>
            </a:r>
            <a:endParaRPr lang="ru-RU" dirty="0"/>
          </a:p>
        </p:txBody>
      </p:sp>
      <p:pic>
        <p:nvPicPr>
          <p:cNvPr id="4" name="Объект 3"/>
          <p:cNvPicPr>
            <a:picLocks noGrp="1" noChangeAspect="1"/>
          </p:cNvPicPr>
          <p:nvPr>
            <p:ph idx="1"/>
          </p:nvPr>
        </p:nvPicPr>
        <p:blipFill>
          <a:blip r:embed="rId2"/>
          <a:stretch>
            <a:fillRect/>
          </a:stretch>
        </p:blipFill>
        <p:spPr>
          <a:xfrm>
            <a:off x="925559" y="2157731"/>
            <a:ext cx="9370214" cy="4700269"/>
          </a:xfrm>
          <a:prstGeom prst="rect">
            <a:avLst/>
          </a:prstGeom>
        </p:spPr>
      </p:pic>
    </p:spTree>
    <p:extLst>
      <p:ext uri="{BB962C8B-B14F-4D97-AF65-F5344CB8AC3E}">
        <p14:creationId xmlns:p14="http://schemas.microsoft.com/office/powerpoint/2010/main" val="36456196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5418" y="222806"/>
            <a:ext cx="10772775" cy="595341"/>
          </a:xfrm>
        </p:spPr>
        <p:txBody>
          <a:bodyPr>
            <a:normAutofit fontScale="90000"/>
          </a:bodyPr>
          <a:lstStyle/>
          <a:p>
            <a:r>
              <a:rPr lang="ro-MD" dirty="0"/>
              <a:t>Variațiile ciclului de viață</a:t>
            </a:r>
            <a:endParaRPr lang="ru-RU" dirty="0"/>
          </a:p>
        </p:txBody>
      </p:sp>
      <p:sp>
        <p:nvSpPr>
          <p:cNvPr id="3" name="Объект 2"/>
          <p:cNvSpPr>
            <a:spLocks noGrp="1"/>
          </p:cNvSpPr>
          <p:nvPr>
            <p:ph idx="1"/>
          </p:nvPr>
        </p:nvSpPr>
        <p:spPr>
          <a:xfrm>
            <a:off x="156412" y="1034716"/>
            <a:ext cx="11730788" cy="5558589"/>
          </a:xfrm>
        </p:spPr>
        <p:txBody>
          <a:bodyPr>
            <a:normAutofit fontScale="92500" lnSpcReduction="20000"/>
          </a:bodyPr>
          <a:lstStyle/>
          <a:p>
            <a:pPr marL="0" indent="0">
              <a:buNone/>
            </a:pPr>
            <a:r>
              <a:rPr lang="ro-MD" b="1" dirty="0">
                <a:solidFill>
                  <a:srgbClr val="000000"/>
                </a:solidFill>
                <a:latin typeface="Times New Roman" panose="02020603050405020304" pitchFamily="18" charset="0"/>
              </a:rPr>
              <a:t>Avantajele acestui model:</a:t>
            </a:r>
            <a:r>
              <a:rPr lang="ro-MD" dirty="0"/>
              <a:t/>
            </a:r>
            <a:br>
              <a:rPr lang="ro-MD" dirty="0"/>
            </a:br>
            <a:r>
              <a:rPr lang="ro-MD" dirty="0">
                <a:solidFill>
                  <a:srgbClr val="000000"/>
                </a:solidFill>
                <a:latin typeface="Times New Roman" panose="02020603050405020304" pitchFamily="18" charset="0"/>
              </a:rPr>
              <a:t/>
            </a:r>
            <a:br>
              <a:rPr lang="ro-MD" dirty="0">
                <a:solidFill>
                  <a:srgbClr val="000000"/>
                </a:solidFill>
                <a:latin typeface="Times New Roman" panose="02020603050405020304" pitchFamily="18" charset="0"/>
              </a:rPr>
            </a:br>
            <a:r>
              <a:rPr lang="ro-MD" dirty="0" smtClean="0">
                <a:solidFill>
                  <a:srgbClr val="000000"/>
                </a:solidFill>
                <a:latin typeface="Times New Roman" panose="02020603050405020304" pitchFamily="18" charset="0"/>
              </a:rPr>
              <a:t>1. Foarte </a:t>
            </a:r>
            <a:r>
              <a:rPr lang="ro-MD" dirty="0">
                <a:solidFill>
                  <a:srgbClr val="000000"/>
                </a:solidFill>
                <a:latin typeface="Times New Roman" panose="02020603050405020304" pitchFamily="18" charset="0"/>
              </a:rPr>
              <a:t>satisfăcător pentru client care poate primi continuu produse soft </a:t>
            </a:r>
            <a:r>
              <a:rPr lang="ro-MD" dirty="0" smtClean="0">
                <a:solidFill>
                  <a:srgbClr val="000000"/>
                </a:solidFill>
                <a:latin typeface="Times New Roman" panose="02020603050405020304" pitchFamily="18" charset="0"/>
              </a:rPr>
              <a:t>îmbunătățite</a:t>
            </a:r>
            <a:endParaRPr lang="ro-MD" dirty="0">
              <a:solidFill>
                <a:srgbClr val="000000"/>
              </a:solidFill>
              <a:latin typeface="Times New Roman" panose="02020603050405020304" pitchFamily="18" charset="0"/>
            </a:endParaRPr>
          </a:p>
          <a:p>
            <a:pPr marL="0" indent="0">
              <a:buNone/>
            </a:pPr>
            <a:r>
              <a:rPr lang="ro-MD" dirty="0" smtClean="0">
                <a:solidFill>
                  <a:srgbClr val="000000"/>
                </a:solidFill>
                <a:latin typeface="Times New Roman" panose="02020603050405020304" pitchFamily="18" charset="0"/>
              </a:rPr>
              <a:t>2. Oamenii </a:t>
            </a:r>
            <a:r>
              <a:rPr lang="ro-MD" dirty="0">
                <a:solidFill>
                  <a:srgbClr val="000000"/>
                </a:solidFill>
                <a:latin typeface="Times New Roman" panose="02020603050405020304" pitchFamily="18" charset="0"/>
              </a:rPr>
              <a:t>și interacțiunile sunt puși în evidență spre deosebire de procesul în sine și uneltele de lucru. Clienții, dezvoltatorii și testerii trebuie să interacționeze în permanentă</a:t>
            </a:r>
            <a:r>
              <a:rPr lang="ro-MD" dirty="0" smtClean="0">
                <a:solidFill>
                  <a:srgbClr val="000000"/>
                </a:solidFill>
                <a:latin typeface="Times New Roman" panose="02020603050405020304" pitchFamily="18" charset="0"/>
              </a:rPr>
              <a:t>.</a:t>
            </a:r>
            <a:endParaRPr lang="ro-MD" dirty="0">
              <a:solidFill>
                <a:srgbClr val="000000"/>
              </a:solidFill>
              <a:latin typeface="Times New Roman" panose="02020603050405020304" pitchFamily="18" charset="0"/>
            </a:endParaRPr>
          </a:p>
          <a:p>
            <a:pPr marL="0" indent="0">
              <a:buNone/>
            </a:pPr>
            <a:r>
              <a:rPr lang="ro-MD" dirty="0" smtClean="0">
                <a:solidFill>
                  <a:srgbClr val="000000"/>
                </a:solidFill>
                <a:latin typeface="Times New Roman" panose="02020603050405020304" pitchFamily="18" charset="0"/>
              </a:rPr>
              <a:t>3. Produsele </a:t>
            </a:r>
            <a:r>
              <a:rPr lang="ro-MD" dirty="0">
                <a:solidFill>
                  <a:srgbClr val="000000"/>
                </a:solidFill>
                <a:latin typeface="Times New Roman" panose="02020603050405020304" pitchFamily="18" charset="0"/>
              </a:rPr>
              <a:t>soft sunt livrate în intervale de timp foarte </a:t>
            </a:r>
            <a:r>
              <a:rPr lang="ro-MD" dirty="0" smtClean="0">
                <a:solidFill>
                  <a:srgbClr val="000000"/>
                </a:solidFill>
                <a:latin typeface="Times New Roman" panose="02020603050405020304" pitchFamily="18" charset="0"/>
              </a:rPr>
              <a:t>scurt</a:t>
            </a:r>
            <a:endParaRPr lang="ro-MD" dirty="0">
              <a:solidFill>
                <a:srgbClr val="000000"/>
              </a:solidFill>
              <a:latin typeface="Times New Roman" panose="02020603050405020304" pitchFamily="18" charset="0"/>
            </a:endParaRPr>
          </a:p>
          <a:p>
            <a:pPr marL="0" indent="0">
              <a:buNone/>
            </a:pPr>
            <a:r>
              <a:rPr lang="ro-MD" dirty="0" smtClean="0">
                <a:solidFill>
                  <a:srgbClr val="000000"/>
                </a:solidFill>
                <a:latin typeface="Times New Roman" panose="02020603050405020304" pitchFamily="18" charset="0"/>
              </a:rPr>
              <a:t>4. Conversațile </a:t>
            </a:r>
            <a:r>
              <a:rPr lang="ro-MD" dirty="0">
                <a:solidFill>
                  <a:srgbClr val="000000"/>
                </a:solidFill>
                <a:latin typeface="Times New Roman" panose="02020603050405020304" pitchFamily="18" charset="0"/>
              </a:rPr>
              <a:t>fată în față sunt cele mai bune forme de </a:t>
            </a:r>
            <a:r>
              <a:rPr lang="ro-MD" dirty="0" smtClean="0">
                <a:solidFill>
                  <a:srgbClr val="000000"/>
                </a:solidFill>
                <a:latin typeface="Times New Roman" panose="02020603050405020304" pitchFamily="18" charset="0"/>
              </a:rPr>
              <a:t>comunicare</a:t>
            </a:r>
            <a:endParaRPr lang="ro-MD" dirty="0">
              <a:solidFill>
                <a:srgbClr val="000000"/>
              </a:solidFill>
              <a:latin typeface="Times New Roman" panose="02020603050405020304" pitchFamily="18" charset="0"/>
            </a:endParaRPr>
          </a:p>
          <a:p>
            <a:pPr marL="0" indent="0">
              <a:buNone/>
            </a:pPr>
            <a:r>
              <a:rPr lang="ro-MD" dirty="0" smtClean="0">
                <a:solidFill>
                  <a:srgbClr val="000000"/>
                </a:solidFill>
                <a:latin typeface="Times New Roman" panose="02020603050405020304" pitchFamily="18" charset="0"/>
              </a:rPr>
              <a:t>5. Pot </a:t>
            </a:r>
            <a:r>
              <a:rPr lang="ro-MD" dirty="0">
                <a:solidFill>
                  <a:srgbClr val="000000"/>
                </a:solidFill>
                <a:latin typeface="Times New Roman" panose="02020603050405020304" pitchFamily="18" charset="0"/>
              </a:rPr>
              <a:t>avea loc colaborări zilnice între dezvoltatori și </a:t>
            </a:r>
            <a:r>
              <a:rPr lang="ro-MD" dirty="0" smtClean="0">
                <a:solidFill>
                  <a:srgbClr val="000000"/>
                </a:solidFill>
                <a:latin typeface="Times New Roman" panose="02020603050405020304" pitchFamily="18" charset="0"/>
              </a:rPr>
              <a:t>clienți</a:t>
            </a:r>
            <a:endParaRPr lang="ro-MD" dirty="0">
              <a:solidFill>
                <a:srgbClr val="000000"/>
              </a:solidFill>
              <a:latin typeface="Times New Roman" panose="02020603050405020304" pitchFamily="18" charset="0"/>
            </a:endParaRPr>
          </a:p>
          <a:p>
            <a:pPr marL="0" indent="0">
              <a:buNone/>
            </a:pPr>
            <a:r>
              <a:rPr lang="ro-MD" dirty="0" smtClean="0">
                <a:solidFill>
                  <a:srgbClr val="000000"/>
                </a:solidFill>
                <a:latin typeface="Times New Roman" panose="02020603050405020304" pitchFamily="18" charset="0"/>
              </a:rPr>
              <a:t>6. Se </a:t>
            </a:r>
            <a:r>
              <a:rPr lang="ro-MD" dirty="0">
                <a:solidFill>
                  <a:srgbClr val="000000"/>
                </a:solidFill>
                <a:latin typeface="Times New Roman" panose="02020603050405020304" pitchFamily="18" charset="0"/>
              </a:rPr>
              <a:t>pot face modificări în soft oricât de avansat e produsul fără probleme</a:t>
            </a:r>
            <a:br>
              <a:rPr lang="ro-MD" dirty="0">
                <a:solidFill>
                  <a:srgbClr val="000000"/>
                </a:solidFill>
                <a:latin typeface="Times New Roman" panose="02020603050405020304" pitchFamily="18" charset="0"/>
              </a:rPr>
            </a:br>
            <a:r>
              <a:rPr lang="ro-MD" dirty="0"/>
              <a:t/>
            </a:r>
            <a:br>
              <a:rPr lang="ro-MD" dirty="0"/>
            </a:br>
            <a:r>
              <a:rPr lang="ro-MD" dirty="0" smtClean="0"/>
              <a:t> </a:t>
            </a:r>
            <a:r>
              <a:rPr lang="ro-MD" dirty="0"/>
              <a:t/>
            </a:r>
            <a:br>
              <a:rPr lang="ro-MD" dirty="0"/>
            </a:br>
            <a:r>
              <a:rPr lang="ro-MD" dirty="0" smtClean="0"/>
              <a:t> </a:t>
            </a:r>
            <a:r>
              <a:rPr lang="ro-MD" b="1" dirty="0" smtClean="0">
                <a:solidFill>
                  <a:srgbClr val="000000"/>
                </a:solidFill>
                <a:latin typeface="Times New Roman" panose="02020603050405020304" pitchFamily="18" charset="0"/>
              </a:rPr>
              <a:t>Dezavantajele </a:t>
            </a:r>
            <a:r>
              <a:rPr lang="ro-MD" b="1" dirty="0">
                <a:solidFill>
                  <a:srgbClr val="000000"/>
                </a:solidFill>
                <a:latin typeface="Times New Roman" panose="02020603050405020304" pitchFamily="18" charset="0"/>
              </a:rPr>
              <a:t>acestui model</a:t>
            </a:r>
            <a:r>
              <a:rPr lang="ro-MD" dirty="0"/>
              <a:t/>
            </a:r>
            <a:br>
              <a:rPr lang="ro-MD" dirty="0"/>
            </a:br>
            <a:r>
              <a:rPr lang="ro-MD" dirty="0">
                <a:solidFill>
                  <a:srgbClr val="000000"/>
                </a:solidFill>
                <a:latin typeface="Times New Roman" panose="02020603050405020304" pitchFamily="18" charset="0"/>
              </a:rPr>
              <a:t/>
            </a:r>
            <a:br>
              <a:rPr lang="ro-MD" dirty="0">
                <a:solidFill>
                  <a:srgbClr val="000000"/>
                </a:solidFill>
                <a:latin typeface="Times New Roman" panose="02020603050405020304" pitchFamily="18" charset="0"/>
              </a:rPr>
            </a:br>
            <a:r>
              <a:rPr lang="ro-MD" dirty="0" smtClean="0">
                <a:solidFill>
                  <a:srgbClr val="000000"/>
                </a:solidFill>
                <a:latin typeface="Times New Roman" panose="02020603050405020304" pitchFamily="18" charset="0"/>
              </a:rPr>
              <a:t>1. Nu </a:t>
            </a:r>
            <a:r>
              <a:rPr lang="ro-MD" dirty="0">
                <a:solidFill>
                  <a:srgbClr val="000000"/>
                </a:solidFill>
                <a:latin typeface="Times New Roman" panose="02020603050405020304" pitchFamily="18" charset="0"/>
              </a:rPr>
              <a:t>se pune suficient accent pe pe documentație și design</a:t>
            </a:r>
            <a:br>
              <a:rPr lang="ro-MD" dirty="0">
                <a:solidFill>
                  <a:srgbClr val="000000"/>
                </a:solidFill>
                <a:latin typeface="Times New Roman" panose="02020603050405020304" pitchFamily="18" charset="0"/>
              </a:rPr>
            </a:br>
            <a:r>
              <a:rPr lang="ro-MD" dirty="0">
                <a:solidFill>
                  <a:srgbClr val="000000"/>
                </a:solidFill>
                <a:latin typeface="Times New Roman" panose="02020603050405020304" pitchFamily="18" charset="0"/>
              </a:rPr>
              <a:t/>
            </a:r>
            <a:br>
              <a:rPr lang="ro-MD" dirty="0">
                <a:solidFill>
                  <a:srgbClr val="000000"/>
                </a:solidFill>
                <a:latin typeface="Times New Roman" panose="02020603050405020304" pitchFamily="18" charset="0"/>
              </a:rPr>
            </a:br>
            <a:r>
              <a:rPr lang="ro-MD" dirty="0" smtClean="0">
                <a:solidFill>
                  <a:srgbClr val="000000"/>
                </a:solidFill>
                <a:latin typeface="Times New Roman" panose="02020603050405020304" pitchFamily="18" charset="0"/>
              </a:rPr>
              <a:t>2. Proiectul </a:t>
            </a:r>
            <a:r>
              <a:rPr lang="ro-MD" dirty="0">
                <a:solidFill>
                  <a:srgbClr val="000000"/>
                </a:solidFill>
                <a:latin typeface="Times New Roman" panose="02020603050405020304" pitchFamily="18" charset="0"/>
              </a:rPr>
              <a:t>poate să o ia pe o cale greșită dacă reprezentatul clientului nu exprimă cu exactitate ce anume dorește clientul la sfârșit</a:t>
            </a:r>
            <a:br>
              <a:rPr lang="ro-MD" dirty="0">
                <a:solidFill>
                  <a:srgbClr val="000000"/>
                </a:solidFill>
                <a:latin typeface="Times New Roman" panose="02020603050405020304" pitchFamily="18" charset="0"/>
              </a:rPr>
            </a:br>
            <a:r>
              <a:rPr lang="ro-MD" dirty="0">
                <a:solidFill>
                  <a:srgbClr val="000000"/>
                </a:solidFill>
                <a:latin typeface="Times New Roman" panose="02020603050405020304" pitchFamily="18" charset="0"/>
              </a:rPr>
              <a:t/>
            </a:r>
            <a:br>
              <a:rPr lang="ro-MD" dirty="0">
                <a:solidFill>
                  <a:srgbClr val="000000"/>
                </a:solidFill>
                <a:latin typeface="Times New Roman" panose="02020603050405020304" pitchFamily="18" charset="0"/>
              </a:rPr>
            </a:br>
            <a:r>
              <a:rPr lang="ro-MD" dirty="0" smtClean="0">
                <a:solidFill>
                  <a:srgbClr val="000000"/>
                </a:solidFill>
                <a:latin typeface="Times New Roman" panose="02020603050405020304" pitchFamily="18" charset="0"/>
              </a:rPr>
              <a:t>3. Numai </a:t>
            </a:r>
            <a:r>
              <a:rPr lang="ro-MD" dirty="0">
                <a:solidFill>
                  <a:srgbClr val="000000"/>
                </a:solidFill>
                <a:latin typeface="Times New Roman" panose="02020603050405020304" pitchFamily="18" charset="0"/>
              </a:rPr>
              <a:t>programatorii seniori sunt capabili să ia decizii referitoare la procesul de dezvoltare. Nu este un domeniu ușor accesibil pentru programtorii juniori decât dacă lucrează cu ajutorul unui programtor senior.</a:t>
            </a:r>
          </a:p>
          <a:p>
            <a:endParaRPr lang="ru-RU" dirty="0"/>
          </a:p>
        </p:txBody>
      </p:sp>
    </p:spTree>
    <p:extLst>
      <p:ext uri="{BB962C8B-B14F-4D97-AF65-F5344CB8AC3E}">
        <p14:creationId xmlns:p14="http://schemas.microsoft.com/office/powerpoint/2010/main" val="29379651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2529" y="433136"/>
            <a:ext cx="10772775" cy="1026763"/>
          </a:xfrm>
        </p:spPr>
        <p:txBody>
          <a:bodyPr/>
          <a:lstStyle/>
          <a:p>
            <a:r>
              <a:rPr lang="ro-MD" dirty="0"/>
              <a:t>Variațiile ciclului de viață</a:t>
            </a:r>
            <a:endParaRPr lang="ru-RU" dirty="0"/>
          </a:p>
        </p:txBody>
      </p:sp>
      <p:pic>
        <p:nvPicPr>
          <p:cNvPr id="5" name="Picture 4"/>
          <p:cNvPicPr>
            <a:picLocks noChangeAspect="1"/>
          </p:cNvPicPr>
          <p:nvPr/>
        </p:nvPicPr>
        <p:blipFill>
          <a:blip r:embed="rId2"/>
          <a:stretch>
            <a:fillRect/>
          </a:stretch>
        </p:blipFill>
        <p:spPr>
          <a:xfrm>
            <a:off x="2527068" y="1394202"/>
            <a:ext cx="6857221" cy="5349244"/>
          </a:xfrm>
          <a:prstGeom prst="rect">
            <a:avLst/>
          </a:prstGeom>
        </p:spPr>
      </p:pic>
    </p:spTree>
    <p:extLst>
      <p:ext uri="{BB962C8B-B14F-4D97-AF65-F5344CB8AC3E}">
        <p14:creationId xmlns:p14="http://schemas.microsoft.com/office/powerpoint/2010/main" val="27674887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6656" y="294996"/>
            <a:ext cx="10772775" cy="571278"/>
          </a:xfrm>
        </p:spPr>
        <p:txBody>
          <a:bodyPr>
            <a:normAutofit fontScale="90000"/>
          </a:bodyPr>
          <a:lstStyle/>
          <a:p>
            <a:r>
              <a:rPr lang="ro-MD" dirty="0"/>
              <a:t>Variațiile ciclului de viață</a:t>
            </a:r>
            <a:endParaRPr lang="ru-RU" dirty="0"/>
          </a:p>
        </p:txBody>
      </p:sp>
      <p:sp>
        <p:nvSpPr>
          <p:cNvPr id="3" name="Объект 2"/>
          <p:cNvSpPr>
            <a:spLocks noGrp="1"/>
          </p:cNvSpPr>
          <p:nvPr>
            <p:ph idx="1"/>
          </p:nvPr>
        </p:nvSpPr>
        <p:spPr>
          <a:xfrm>
            <a:off x="288758" y="1010653"/>
            <a:ext cx="11141623" cy="5510463"/>
          </a:xfrm>
        </p:spPr>
        <p:txBody>
          <a:bodyPr>
            <a:normAutofit fontScale="92500" lnSpcReduction="10000"/>
          </a:bodyPr>
          <a:lstStyle/>
          <a:p>
            <a:r>
              <a:rPr lang="ro-MD" b="1" dirty="0"/>
              <a:t>Avantajele acestui model:</a:t>
            </a:r>
            <a:r>
              <a:rPr lang="ro-MD" dirty="0"/>
              <a:t/>
            </a:r>
            <a:br>
              <a:rPr lang="ro-MD" dirty="0"/>
            </a:br>
            <a:r>
              <a:rPr lang="ro-MD" dirty="0"/>
              <a:t/>
            </a:r>
            <a:br>
              <a:rPr lang="ro-MD" dirty="0"/>
            </a:br>
            <a:r>
              <a:rPr lang="ro-MD" dirty="0" smtClean="0"/>
              <a:t>1.Riscurile </a:t>
            </a:r>
            <a:r>
              <a:rPr lang="ro-MD" dirty="0"/>
              <a:t>sunt evitate</a:t>
            </a:r>
            <a:br>
              <a:rPr lang="ro-MD" dirty="0"/>
            </a:br>
            <a:r>
              <a:rPr lang="ro-MD" dirty="0"/>
              <a:t/>
            </a:r>
            <a:br>
              <a:rPr lang="ro-MD" dirty="0"/>
            </a:br>
            <a:r>
              <a:rPr lang="ro-MD" dirty="0" smtClean="0"/>
              <a:t>2. Foarte </a:t>
            </a:r>
            <a:r>
              <a:rPr lang="ro-MD" dirty="0"/>
              <a:t>bun pentru proiecte mari/critice</a:t>
            </a:r>
            <a:br>
              <a:rPr lang="ro-MD" dirty="0"/>
            </a:br>
            <a:r>
              <a:rPr lang="ro-MD" dirty="0"/>
              <a:t/>
            </a:r>
            <a:br>
              <a:rPr lang="ro-MD" dirty="0"/>
            </a:br>
            <a:r>
              <a:rPr lang="ro-MD" dirty="0" smtClean="0"/>
              <a:t>3. Necisită </a:t>
            </a:r>
            <a:r>
              <a:rPr lang="ro-MD" dirty="0"/>
              <a:t>foarte bun control si documentație</a:t>
            </a:r>
            <a:br>
              <a:rPr lang="ro-MD" dirty="0"/>
            </a:br>
            <a:r>
              <a:rPr lang="ro-MD" dirty="0" smtClean="0"/>
              <a:t>4. </a:t>
            </a:r>
            <a:r>
              <a:rPr lang="ro-MD" dirty="0"/>
              <a:t> </a:t>
            </a:r>
            <a:r>
              <a:rPr lang="ro-MD" dirty="0" smtClean="0"/>
              <a:t>Funcționalități </a:t>
            </a:r>
            <a:r>
              <a:rPr lang="ro-MD" dirty="0"/>
              <a:t>noi pot fii introduse între timp</a:t>
            </a:r>
            <a:br>
              <a:rPr lang="ro-MD" dirty="0"/>
            </a:br>
            <a:r>
              <a:rPr lang="ro-MD" dirty="0"/>
              <a:t/>
            </a:r>
            <a:br>
              <a:rPr lang="ro-MD" dirty="0"/>
            </a:br>
            <a:r>
              <a:rPr lang="ro-MD" dirty="0" smtClean="0"/>
              <a:t>5. Soft </a:t>
            </a:r>
            <a:r>
              <a:rPr lang="ro-MD" dirty="0"/>
              <a:t>funcțional este produs în primii pași </a:t>
            </a:r>
            <a:r>
              <a:rPr lang="ro-MD" dirty="0">
                <a:hlinkClick r:id="rId2"/>
              </a:rPr>
              <a:t>ai ciclului</a:t>
            </a:r>
            <a:r>
              <a:rPr lang="ro-MD" dirty="0"/>
              <a:t/>
            </a:r>
            <a:br>
              <a:rPr lang="ro-MD" dirty="0"/>
            </a:br>
            <a:r>
              <a:rPr lang="ro-MD" dirty="0"/>
              <a:t/>
            </a:r>
            <a:br>
              <a:rPr lang="ro-MD" dirty="0"/>
            </a:br>
            <a:r>
              <a:rPr lang="ro-MD" dirty="0"/>
              <a:t/>
            </a:r>
            <a:br>
              <a:rPr lang="ro-MD" dirty="0"/>
            </a:br>
            <a:r>
              <a:rPr lang="ro-MD" b="1" dirty="0"/>
              <a:t>Dezavantajele acestui model:</a:t>
            </a:r>
            <a:r>
              <a:rPr lang="ro-MD" dirty="0"/>
              <a:t/>
            </a:r>
            <a:br>
              <a:rPr lang="ro-MD" dirty="0"/>
            </a:br>
            <a:r>
              <a:rPr lang="ro-MD" dirty="0"/>
              <a:t/>
            </a:r>
            <a:br>
              <a:rPr lang="ro-MD" dirty="0"/>
            </a:br>
            <a:r>
              <a:rPr lang="ro-MD" dirty="0" smtClean="0"/>
              <a:t>1. Costul </a:t>
            </a:r>
            <a:r>
              <a:rPr lang="ro-MD" dirty="0"/>
              <a:t>este destul de mare</a:t>
            </a:r>
            <a:br>
              <a:rPr lang="ro-MD" dirty="0"/>
            </a:br>
            <a:r>
              <a:rPr lang="ro-MD" dirty="0"/>
              <a:t/>
            </a:r>
            <a:br>
              <a:rPr lang="ro-MD" dirty="0"/>
            </a:br>
            <a:r>
              <a:rPr lang="ro-MD" dirty="0" smtClean="0"/>
              <a:t>2. Analiza </a:t>
            </a:r>
            <a:r>
              <a:rPr lang="ro-MD" dirty="0"/>
              <a:t>riscului necesită personal cu experiență</a:t>
            </a:r>
            <a:br>
              <a:rPr lang="ro-MD" dirty="0"/>
            </a:br>
            <a:r>
              <a:rPr lang="ro-MD" dirty="0"/>
              <a:t/>
            </a:r>
            <a:br>
              <a:rPr lang="ro-MD" dirty="0"/>
            </a:br>
            <a:r>
              <a:rPr lang="ro-MD" dirty="0" smtClean="0"/>
              <a:t>3. Succesul </a:t>
            </a:r>
            <a:r>
              <a:rPr lang="ro-MD" dirty="0"/>
              <a:t>proiectului depinde foarte mult de rezultatele analizei riscului</a:t>
            </a:r>
            <a:br>
              <a:rPr lang="ro-MD" dirty="0"/>
            </a:br>
            <a:r>
              <a:rPr lang="ro-MD" dirty="0"/>
              <a:t/>
            </a:r>
            <a:br>
              <a:rPr lang="ro-MD" dirty="0"/>
            </a:br>
            <a:r>
              <a:rPr lang="ro-MD" dirty="0" smtClean="0"/>
              <a:t>4. Nu </a:t>
            </a:r>
            <a:r>
              <a:rPr lang="ro-MD" dirty="0"/>
              <a:t>funcționează bine pentru proiecte mici</a:t>
            </a:r>
          </a:p>
          <a:p>
            <a:endParaRPr lang="ru-RU" dirty="0"/>
          </a:p>
        </p:txBody>
      </p:sp>
    </p:spTree>
    <p:extLst>
      <p:ext uri="{BB962C8B-B14F-4D97-AF65-F5344CB8AC3E}">
        <p14:creationId xmlns:p14="http://schemas.microsoft.com/office/powerpoint/2010/main" val="649139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111553"/>
          </a:xfrm>
        </p:spPr>
        <p:txBody>
          <a:bodyPr/>
          <a:lstStyle/>
          <a:p>
            <a:pPr algn="ctr"/>
            <a:r>
              <a:rPr lang="ro-RO" dirty="0" smtClean="0"/>
              <a:t>Sarcină pentru acasă</a:t>
            </a:r>
            <a:endParaRPr lang="en-US" dirty="0"/>
          </a:p>
        </p:txBody>
      </p:sp>
      <p:sp>
        <p:nvSpPr>
          <p:cNvPr id="3" name="Content Placeholder 2"/>
          <p:cNvSpPr>
            <a:spLocks noGrp="1"/>
          </p:cNvSpPr>
          <p:nvPr>
            <p:ph idx="1"/>
          </p:nvPr>
        </p:nvSpPr>
        <p:spPr/>
        <p:txBody>
          <a:bodyPr>
            <a:normAutofit/>
          </a:bodyPr>
          <a:lstStyle/>
          <a:p>
            <a:pPr algn="ctr"/>
            <a:r>
              <a:rPr lang="ro-RO" sz="4000" dirty="0" smtClean="0"/>
              <a:t>Elaborați o prezentare (PowerPoint, Prezi, Canva, etc) </a:t>
            </a:r>
          </a:p>
          <a:p>
            <a:pPr algn="ctr"/>
            <a:r>
              <a:rPr lang="ro-RO" sz="4000" dirty="0" smtClean="0"/>
              <a:t>la tema: </a:t>
            </a:r>
            <a:r>
              <a:rPr lang="en-US" sz="4000" b="1" i="1" dirty="0" smtClean="0"/>
              <a:t>“</a:t>
            </a:r>
            <a:r>
              <a:rPr lang="ro-RO" sz="4000" b="1" i="1" dirty="0" smtClean="0"/>
              <a:t>Licențele software-tipuri, caracteristici,..</a:t>
            </a:r>
            <a:r>
              <a:rPr lang="en-US" sz="4000" b="1" i="1" dirty="0" smtClean="0"/>
              <a:t>”</a:t>
            </a:r>
            <a:endParaRPr lang="en-US" sz="4000" b="1" i="1" dirty="0"/>
          </a:p>
        </p:txBody>
      </p:sp>
    </p:spTree>
    <p:extLst>
      <p:ext uri="{BB962C8B-B14F-4D97-AF65-F5344CB8AC3E}">
        <p14:creationId xmlns:p14="http://schemas.microsoft.com/office/powerpoint/2010/main" val="19598937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6582" y="406701"/>
            <a:ext cx="10623665" cy="6641818"/>
          </a:xfrm>
          <a:prstGeom prst="rect">
            <a:avLst/>
          </a:prstGeom>
        </p:spPr>
        <p:txBody>
          <a:bodyPr wrap="square">
            <a:spAutoFit/>
          </a:bodyPr>
          <a:lstStyle/>
          <a:p>
            <a:pPr>
              <a:lnSpc>
                <a:spcPct val="80000"/>
              </a:lnSpc>
              <a:spcBef>
                <a:spcPct val="0"/>
              </a:spcBef>
            </a:pPr>
            <a:r>
              <a:rPr lang="ro-RO" altLang="en-US" sz="2800" b="1" dirty="0" smtClean="0">
                <a:solidFill>
                  <a:srgbClr val="C00000"/>
                </a:solidFill>
                <a:latin typeface="Calibri" panose="020F0502020204030204" pitchFamily="34" charset="0"/>
              </a:rPr>
              <a:t>Licenţa software: </a:t>
            </a:r>
          </a:p>
          <a:p>
            <a:pPr>
              <a:lnSpc>
                <a:spcPct val="80000"/>
              </a:lnSpc>
              <a:spcBef>
                <a:spcPct val="0"/>
              </a:spcBef>
            </a:pPr>
            <a:endParaRPr lang="ro-RO" altLang="en-US" sz="2800" dirty="0" smtClean="0">
              <a:solidFill>
                <a:srgbClr val="C00000"/>
              </a:solidFill>
              <a:latin typeface="Calibri" panose="020F0502020204030204" pitchFamily="34" charset="0"/>
            </a:endParaRPr>
          </a:p>
          <a:p>
            <a:pPr>
              <a:lnSpc>
                <a:spcPct val="80000"/>
              </a:lnSpc>
              <a:spcBef>
                <a:spcPct val="0"/>
              </a:spcBef>
            </a:pPr>
            <a:r>
              <a:rPr lang="en-US" altLang="en-US" sz="2800" dirty="0" err="1">
                <a:latin typeface="Calibri" panose="020F0502020204030204" pitchFamily="34" charset="0"/>
              </a:rPr>
              <a:t>este</a:t>
            </a:r>
            <a:r>
              <a:rPr lang="en-US" altLang="en-US" sz="2800" dirty="0">
                <a:latin typeface="Calibri" panose="020F0502020204030204" pitchFamily="34" charset="0"/>
              </a:rPr>
              <a:t> </a:t>
            </a:r>
            <a:r>
              <a:rPr lang="en-US" altLang="en-US" sz="2800" dirty="0" err="1">
                <a:latin typeface="Calibri" panose="020F0502020204030204" pitchFamily="34" charset="0"/>
              </a:rPr>
              <a:t>folosită</a:t>
            </a:r>
            <a:r>
              <a:rPr lang="en-US" altLang="en-US" sz="2800" dirty="0">
                <a:latin typeface="Calibri" panose="020F0502020204030204" pitchFamily="34" charset="0"/>
              </a:rPr>
              <a:t> </a:t>
            </a:r>
            <a:r>
              <a:rPr lang="en-US" altLang="en-US" sz="2800" dirty="0" err="1">
                <a:latin typeface="Calibri" panose="020F0502020204030204" pitchFamily="34" charset="0"/>
              </a:rPr>
              <a:t>pentru</a:t>
            </a:r>
            <a:r>
              <a:rPr lang="en-US" altLang="en-US" sz="2800" dirty="0">
                <a:latin typeface="Calibri" panose="020F0502020204030204" pitchFamily="34" charset="0"/>
              </a:rPr>
              <a:t> a </a:t>
            </a:r>
            <a:r>
              <a:rPr lang="en-US" altLang="en-US" sz="2800" dirty="0" err="1">
                <a:latin typeface="Calibri" panose="020F0502020204030204" pitchFamily="34" charset="0"/>
              </a:rPr>
              <a:t>permite</a:t>
            </a:r>
            <a:r>
              <a:rPr lang="en-US" altLang="en-US" sz="2800" dirty="0">
                <a:latin typeface="Calibri" panose="020F0502020204030204" pitchFamily="34" charset="0"/>
              </a:rPr>
              <a:t> </a:t>
            </a:r>
            <a:r>
              <a:rPr lang="en-US" altLang="en-US" sz="2800" dirty="0" err="1">
                <a:latin typeface="Calibri" panose="020F0502020204030204" pitchFamily="34" charset="0"/>
              </a:rPr>
              <a:t>unei</a:t>
            </a:r>
            <a:r>
              <a:rPr lang="en-US" altLang="en-US" sz="2800" dirty="0">
                <a:latin typeface="Calibri" panose="020F0502020204030204" pitchFamily="34" charset="0"/>
              </a:rPr>
              <a:t> </a:t>
            </a:r>
            <a:r>
              <a:rPr lang="en-US" altLang="en-US" sz="2800" dirty="0" err="1">
                <a:latin typeface="Calibri" panose="020F0502020204030204" pitchFamily="34" charset="0"/>
              </a:rPr>
              <a:t>persoane</a:t>
            </a:r>
            <a:r>
              <a:rPr lang="en-US" altLang="en-US" sz="2800" dirty="0">
                <a:latin typeface="Calibri" panose="020F0502020204030204" pitchFamily="34" charset="0"/>
              </a:rPr>
              <a:t> </a:t>
            </a:r>
            <a:r>
              <a:rPr lang="en-US" altLang="en-US" sz="2800" dirty="0" err="1">
                <a:latin typeface="Calibri" panose="020F0502020204030204" pitchFamily="34" charset="0"/>
              </a:rPr>
              <a:t>sau</a:t>
            </a:r>
            <a:r>
              <a:rPr lang="en-US" altLang="en-US" sz="2800" dirty="0">
                <a:latin typeface="Calibri" panose="020F0502020204030204" pitchFamily="34" charset="0"/>
              </a:rPr>
              <a:t> </a:t>
            </a:r>
            <a:r>
              <a:rPr lang="en-US" altLang="en-US" sz="2800" dirty="0" err="1">
                <a:latin typeface="Calibri" panose="020F0502020204030204" pitchFamily="34" charset="0"/>
              </a:rPr>
              <a:t>unui</a:t>
            </a:r>
            <a:r>
              <a:rPr lang="en-US" altLang="en-US" sz="2800" dirty="0">
                <a:latin typeface="Calibri" panose="020F0502020204030204" pitchFamily="34" charset="0"/>
              </a:rPr>
              <a:t> </a:t>
            </a:r>
            <a:r>
              <a:rPr lang="en-US" altLang="en-US" sz="2800" dirty="0" err="1">
                <a:latin typeface="Calibri" panose="020F0502020204030204" pitchFamily="34" charset="0"/>
              </a:rPr>
              <a:t>grup</a:t>
            </a:r>
            <a:r>
              <a:rPr lang="en-US" altLang="en-US" sz="2800" dirty="0">
                <a:latin typeface="Calibri" panose="020F0502020204030204" pitchFamily="34" charset="0"/>
              </a:rPr>
              <a:t> de </a:t>
            </a:r>
            <a:r>
              <a:rPr lang="en-US" altLang="en-US" sz="2800" dirty="0" err="1">
                <a:latin typeface="Calibri" panose="020F0502020204030204" pitchFamily="34" charset="0"/>
              </a:rPr>
              <a:t>persoane</a:t>
            </a:r>
            <a:r>
              <a:rPr lang="en-US" altLang="en-US" sz="2800" dirty="0">
                <a:latin typeface="Calibri" panose="020F0502020204030204" pitchFamily="34" charset="0"/>
              </a:rPr>
              <a:t> </a:t>
            </a:r>
            <a:r>
              <a:rPr lang="en-US" altLang="en-US" sz="2800" dirty="0" err="1">
                <a:latin typeface="Calibri" panose="020F0502020204030204" pitchFamily="34" charset="0"/>
              </a:rPr>
              <a:t>să</a:t>
            </a:r>
            <a:r>
              <a:rPr lang="en-US" altLang="en-US" sz="2800" dirty="0">
                <a:latin typeface="Calibri" panose="020F0502020204030204" pitchFamily="34" charset="0"/>
              </a:rPr>
              <a:t> </a:t>
            </a:r>
            <a:r>
              <a:rPr lang="en-US" altLang="en-US" sz="2800" dirty="0" err="1">
                <a:latin typeface="Calibri" panose="020F0502020204030204" pitchFamily="34" charset="0"/>
              </a:rPr>
              <a:t>folosescă</a:t>
            </a:r>
            <a:r>
              <a:rPr lang="en-US" altLang="en-US" sz="2800" dirty="0">
                <a:latin typeface="Calibri" panose="020F0502020204030204" pitchFamily="34" charset="0"/>
              </a:rPr>
              <a:t> un </a:t>
            </a:r>
            <a:r>
              <a:rPr lang="en-US" altLang="en-US" sz="2800" dirty="0" err="1">
                <a:latin typeface="Calibri" panose="020F0502020204030204" pitchFamily="34" charset="0"/>
              </a:rPr>
              <a:t>anumit</a:t>
            </a:r>
            <a:r>
              <a:rPr lang="en-US" altLang="en-US" sz="2800" dirty="0">
                <a:latin typeface="Calibri" panose="020F0502020204030204" pitchFamily="34" charset="0"/>
              </a:rPr>
              <a:t> software. </a:t>
            </a:r>
            <a:r>
              <a:rPr lang="en-US" altLang="en-US" sz="2800" dirty="0" err="1">
                <a:latin typeface="Calibri" panose="020F0502020204030204" pitchFamily="34" charset="0"/>
              </a:rPr>
              <a:t>Aproape</a:t>
            </a:r>
            <a:r>
              <a:rPr lang="en-US" altLang="en-US" sz="2800" dirty="0">
                <a:latin typeface="Calibri" panose="020F0502020204030204" pitchFamily="34" charset="0"/>
              </a:rPr>
              <a:t> </a:t>
            </a:r>
            <a:r>
              <a:rPr lang="en-US" altLang="en-US" sz="2800" dirty="0" err="1">
                <a:latin typeface="Calibri" panose="020F0502020204030204" pitchFamily="34" charset="0"/>
              </a:rPr>
              <a:t>toate</a:t>
            </a:r>
            <a:r>
              <a:rPr lang="en-US" altLang="en-US" sz="2800" dirty="0">
                <a:latin typeface="Calibri" panose="020F0502020204030204" pitchFamily="34" charset="0"/>
              </a:rPr>
              <a:t> </a:t>
            </a:r>
            <a:r>
              <a:rPr lang="en-US" altLang="en-US" sz="2800" dirty="0" err="1">
                <a:latin typeface="Calibri" panose="020F0502020204030204" pitchFamily="34" charset="0"/>
              </a:rPr>
              <a:t>aplicaţiile</a:t>
            </a:r>
            <a:r>
              <a:rPr lang="en-US" altLang="en-US" sz="2800" dirty="0">
                <a:latin typeface="Calibri" panose="020F0502020204030204" pitchFamily="34" charset="0"/>
              </a:rPr>
              <a:t> software </a:t>
            </a:r>
            <a:r>
              <a:rPr lang="en-US" altLang="en-US" sz="2800" dirty="0" err="1">
                <a:latin typeface="Calibri" panose="020F0502020204030204" pitchFamily="34" charset="0"/>
              </a:rPr>
              <a:t>sunt</a:t>
            </a:r>
            <a:r>
              <a:rPr lang="en-US" altLang="en-US" sz="2800" dirty="0">
                <a:latin typeface="Calibri" panose="020F0502020204030204" pitchFamily="34" charset="0"/>
              </a:rPr>
              <a:t> </a:t>
            </a:r>
            <a:r>
              <a:rPr lang="en-US" altLang="en-US" sz="2800" dirty="0" err="1">
                <a:latin typeface="Calibri" panose="020F0502020204030204" pitchFamily="34" charset="0"/>
              </a:rPr>
              <a:t>licenţiate</a:t>
            </a:r>
            <a:r>
              <a:rPr lang="en-US" altLang="en-US" sz="2800" dirty="0">
                <a:latin typeface="Calibri" panose="020F0502020204030204" pitchFamily="34" charset="0"/>
              </a:rPr>
              <a:t>. </a:t>
            </a:r>
            <a:endParaRPr lang="ro-RO" altLang="en-US" sz="2800" dirty="0">
              <a:latin typeface="Calibri" panose="020F0502020204030204" pitchFamily="34" charset="0"/>
            </a:endParaRPr>
          </a:p>
          <a:p>
            <a:pPr>
              <a:lnSpc>
                <a:spcPct val="80000"/>
              </a:lnSpc>
              <a:spcBef>
                <a:spcPct val="0"/>
              </a:spcBef>
            </a:pPr>
            <a:endParaRPr lang="ro-RO" altLang="en-US" sz="2800" dirty="0">
              <a:latin typeface="Calibri" panose="020F0502020204030204" pitchFamily="34" charset="0"/>
            </a:endParaRPr>
          </a:p>
          <a:p>
            <a:pPr>
              <a:lnSpc>
                <a:spcPct val="80000"/>
              </a:lnSpc>
              <a:spcBef>
                <a:spcPct val="0"/>
              </a:spcBef>
            </a:pPr>
            <a:r>
              <a:rPr lang="en-US" altLang="en-US" sz="2800" dirty="0" err="1">
                <a:latin typeface="Calibri" panose="020F0502020204030204" pitchFamily="34" charset="0"/>
              </a:rPr>
              <a:t>este</a:t>
            </a:r>
            <a:r>
              <a:rPr lang="en-US" altLang="en-US" sz="2800" dirty="0">
                <a:latin typeface="Calibri" panose="020F0502020204030204" pitchFamily="34" charset="0"/>
              </a:rPr>
              <a:t> un </a:t>
            </a:r>
            <a:r>
              <a:rPr lang="en-US" altLang="en-US" sz="2800" dirty="0">
                <a:solidFill>
                  <a:srgbClr val="C00000"/>
                </a:solidFill>
                <a:latin typeface="Calibri" panose="020F0502020204030204" pitchFamily="34" charset="0"/>
              </a:rPr>
              <a:t>instrument </a:t>
            </a:r>
            <a:r>
              <a:rPr lang="en-US" altLang="en-US" sz="2800" dirty="0" err="1">
                <a:solidFill>
                  <a:srgbClr val="C00000"/>
                </a:solidFill>
                <a:latin typeface="Calibri" panose="020F0502020204030204" pitchFamily="34" charset="0"/>
              </a:rPr>
              <a:t>juridic</a:t>
            </a:r>
            <a:r>
              <a:rPr lang="en-US" altLang="en-US" sz="2800" dirty="0">
                <a:latin typeface="Calibri" panose="020F0502020204030204" pitchFamily="34" charset="0"/>
              </a:rPr>
              <a:t> (cu </a:t>
            </a:r>
            <a:r>
              <a:rPr lang="en-US" altLang="en-US" sz="2800" dirty="0" err="1">
                <a:latin typeface="Calibri" panose="020F0502020204030204" pitchFamily="34" charset="0"/>
              </a:rPr>
              <a:t>titlu</a:t>
            </a:r>
            <a:r>
              <a:rPr lang="en-US" altLang="en-US" sz="2800" dirty="0">
                <a:latin typeface="Calibri" panose="020F0502020204030204" pitchFamily="34" charset="0"/>
              </a:rPr>
              <a:t> de </a:t>
            </a:r>
            <a:r>
              <a:rPr lang="en-US" altLang="en-US" sz="2800" dirty="0" err="1">
                <a:latin typeface="Calibri" panose="020F0502020204030204" pitchFamily="34" charset="0"/>
              </a:rPr>
              <a:t>drept</a:t>
            </a:r>
            <a:r>
              <a:rPr lang="en-US" altLang="en-US" sz="2800" dirty="0">
                <a:latin typeface="Calibri" panose="020F0502020204030204" pitchFamily="34" charset="0"/>
              </a:rPr>
              <a:t> contractual), care </a:t>
            </a:r>
            <a:r>
              <a:rPr lang="en-US" altLang="en-US" sz="2800" dirty="0" err="1">
                <a:latin typeface="Calibri" panose="020F0502020204030204" pitchFamily="34" charset="0"/>
              </a:rPr>
              <a:t>reglementează</a:t>
            </a:r>
            <a:r>
              <a:rPr lang="en-US" altLang="en-US" sz="2800" dirty="0">
                <a:latin typeface="Calibri" panose="020F0502020204030204" pitchFamily="34" charset="0"/>
              </a:rPr>
              <a:t> </a:t>
            </a:r>
            <a:r>
              <a:rPr lang="en-US" altLang="en-US" sz="2800" dirty="0" err="1">
                <a:latin typeface="Calibri" panose="020F0502020204030204" pitchFamily="34" charset="0"/>
              </a:rPr>
              <a:t>utilizarea</a:t>
            </a:r>
            <a:r>
              <a:rPr lang="en-US" altLang="en-US" sz="2800" dirty="0">
                <a:latin typeface="Calibri" panose="020F0502020204030204" pitchFamily="34" charset="0"/>
              </a:rPr>
              <a:t> </a:t>
            </a:r>
            <a:r>
              <a:rPr lang="en-US" altLang="en-US" sz="2800" dirty="0" err="1">
                <a:latin typeface="Calibri" panose="020F0502020204030204" pitchFamily="34" charset="0"/>
              </a:rPr>
              <a:t>sau</a:t>
            </a:r>
            <a:r>
              <a:rPr lang="en-US" altLang="en-US" sz="2800" dirty="0">
                <a:latin typeface="Calibri" panose="020F0502020204030204" pitchFamily="34" charset="0"/>
              </a:rPr>
              <a:t> </a:t>
            </a:r>
            <a:r>
              <a:rPr lang="en-US" altLang="en-US" sz="2800" dirty="0" err="1">
                <a:latin typeface="Calibri" panose="020F0502020204030204" pitchFamily="34" charset="0"/>
              </a:rPr>
              <a:t>redistribuirea</a:t>
            </a:r>
            <a:r>
              <a:rPr lang="en-US" altLang="en-US" sz="2800" dirty="0">
                <a:latin typeface="Calibri" panose="020F0502020204030204" pitchFamily="34" charset="0"/>
              </a:rPr>
              <a:t> software-</a:t>
            </a:r>
            <a:r>
              <a:rPr lang="en-US" altLang="en-US" sz="2800" dirty="0" err="1">
                <a:latin typeface="Calibri" panose="020F0502020204030204" pitchFamily="34" charset="0"/>
              </a:rPr>
              <a:t>ului</a:t>
            </a:r>
            <a:r>
              <a:rPr lang="en-US" altLang="en-US" sz="2800" dirty="0">
                <a:latin typeface="Calibri" panose="020F0502020204030204" pitchFamily="34" charset="0"/>
              </a:rPr>
              <a:t>.</a:t>
            </a:r>
            <a:endParaRPr lang="ro-RO" altLang="en-US" sz="2800" dirty="0">
              <a:latin typeface="Calibri" panose="020F0502020204030204" pitchFamily="34" charset="0"/>
            </a:endParaRPr>
          </a:p>
          <a:p>
            <a:pPr>
              <a:lnSpc>
                <a:spcPct val="80000"/>
              </a:lnSpc>
              <a:spcBef>
                <a:spcPct val="0"/>
              </a:spcBef>
            </a:pPr>
            <a:endParaRPr lang="ro-RO" altLang="en-US" sz="2800" dirty="0">
              <a:latin typeface="Calibri" panose="020F0502020204030204" pitchFamily="34" charset="0"/>
            </a:endParaRPr>
          </a:p>
          <a:p>
            <a:pPr>
              <a:lnSpc>
                <a:spcPct val="80000"/>
              </a:lnSpc>
              <a:spcBef>
                <a:spcPct val="0"/>
              </a:spcBef>
            </a:pPr>
            <a:r>
              <a:rPr lang="ro-RO" altLang="en-US" sz="2800" dirty="0">
                <a:latin typeface="Calibri" panose="020F0502020204030204" pitchFamily="34" charset="0"/>
              </a:rPr>
              <a:t>reprezintă un contract între furnizorul de software şi utilizatorul final, referită uneori sub denumirea de </a:t>
            </a:r>
            <a:r>
              <a:rPr lang="ro-RO" altLang="en-US" sz="2800" dirty="0">
                <a:solidFill>
                  <a:srgbClr val="C00000"/>
                </a:solidFill>
                <a:latin typeface="Calibri" panose="020F0502020204030204" pitchFamily="34" charset="0"/>
              </a:rPr>
              <a:t>EULA </a:t>
            </a:r>
            <a:r>
              <a:rPr lang="ro-RO" altLang="en-US" sz="2800" i="1" dirty="0">
                <a:solidFill>
                  <a:srgbClr val="C00000"/>
                </a:solidFill>
                <a:latin typeface="Calibri" panose="020F0502020204030204" pitchFamily="34" charset="0"/>
              </a:rPr>
              <a:t>(</a:t>
            </a:r>
            <a:r>
              <a:rPr lang="en-US" altLang="en-US" sz="2800" i="1" dirty="0">
                <a:solidFill>
                  <a:srgbClr val="C00000"/>
                </a:solidFill>
                <a:latin typeface="Calibri" panose="020F0502020204030204" pitchFamily="34" charset="0"/>
              </a:rPr>
              <a:t>End User License Agreement)</a:t>
            </a:r>
            <a:r>
              <a:rPr lang="ro-RO" altLang="en-US" sz="2800" i="1" dirty="0">
                <a:solidFill>
                  <a:srgbClr val="C00000"/>
                </a:solidFill>
                <a:latin typeface="Calibri" panose="020F0502020204030204" pitchFamily="34" charset="0"/>
              </a:rPr>
              <a:t>.</a:t>
            </a:r>
            <a:r>
              <a:rPr lang="en-US" altLang="en-US" sz="2800" i="1" dirty="0">
                <a:latin typeface="Calibri" panose="020F0502020204030204" pitchFamily="34" charset="0"/>
              </a:rPr>
              <a:t> </a:t>
            </a:r>
            <a:endParaRPr lang="en-US" altLang="en-US" sz="2800" dirty="0">
              <a:latin typeface="Calibri" panose="020F0502020204030204" pitchFamily="34" charset="0"/>
            </a:endParaRPr>
          </a:p>
          <a:p>
            <a:pPr>
              <a:lnSpc>
                <a:spcPct val="80000"/>
              </a:lnSpc>
              <a:spcBef>
                <a:spcPct val="0"/>
              </a:spcBef>
            </a:pPr>
            <a:endParaRPr lang="ro-RO" altLang="en-US" sz="2800" dirty="0">
              <a:latin typeface="Calibri" panose="020F0502020204030204" pitchFamily="34" charset="0"/>
            </a:endParaRPr>
          </a:p>
          <a:p>
            <a:pPr>
              <a:lnSpc>
                <a:spcPct val="80000"/>
              </a:lnSpc>
              <a:spcBef>
                <a:spcPct val="0"/>
              </a:spcBef>
            </a:pPr>
            <a:r>
              <a:rPr lang="ro-RO" altLang="en-US" sz="2800" dirty="0">
                <a:latin typeface="Calibri" panose="020F0502020204030204" pitchFamily="34" charset="0"/>
              </a:rPr>
              <a:t>de cele mai multe ori aceasta este</a:t>
            </a:r>
            <a:r>
              <a:rPr lang="ro-RO" altLang="en-US" sz="2800" dirty="0">
                <a:solidFill>
                  <a:srgbClr val="C00000"/>
                </a:solidFill>
                <a:latin typeface="Calibri" panose="020F0502020204030204" pitchFamily="34" charset="0"/>
              </a:rPr>
              <a:t> inclusă în software</a:t>
            </a:r>
            <a:r>
              <a:rPr lang="ro-RO" altLang="en-US" sz="2800" dirty="0">
                <a:latin typeface="Calibri" panose="020F0502020204030204" pitchFamily="34" charset="0"/>
              </a:rPr>
              <a:t>-ul însuşi, ca şi parte a procesului de instalare.</a:t>
            </a:r>
          </a:p>
          <a:p>
            <a:pPr>
              <a:lnSpc>
                <a:spcPct val="80000"/>
              </a:lnSpc>
              <a:spcBef>
                <a:spcPct val="0"/>
              </a:spcBef>
            </a:pPr>
            <a:endParaRPr lang="ro-RO" altLang="en-US" sz="2800" dirty="0">
              <a:latin typeface="Calibri" panose="020F0502020204030204" pitchFamily="34" charset="0"/>
            </a:endParaRPr>
          </a:p>
          <a:p>
            <a:pPr>
              <a:lnSpc>
                <a:spcPct val="80000"/>
              </a:lnSpc>
              <a:spcBef>
                <a:spcPct val="0"/>
              </a:spcBef>
            </a:pPr>
            <a:r>
              <a:rPr lang="ro-RO" altLang="en-US" sz="2800" dirty="0">
                <a:solidFill>
                  <a:srgbClr val="C00000"/>
                </a:solidFill>
                <a:latin typeface="Calibri" panose="020F0502020204030204" pitchFamily="34" charset="0"/>
              </a:rPr>
              <a:t>protejează drepturile de autor</a:t>
            </a:r>
            <a:r>
              <a:rPr lang="ro-RO" altLang="en-US" sz="2800" dirty="0">
                <a:latin typeface="Calibri" panose="020F0502020204030204" pitchFamily="34" charset="0"/>
              </a:rPr>
              <a:t> ale celui care a creat produsul, prin stabilirea de restricţii ale utilizatorului final în relaţia sa cu produsul software. </a:t>
            </a:r>
            <a:endParaRPr lang="en-US" altLang="en-US" sz="2800" dirty="0">
              <a:latin typeface="Calibri" panose="020F0502020204030204" pitchFamily="34" charset="0"/>
            </a:endParaRPr>
          </a:p>
          <a:p>
            <a:pPr>
              <a:lnSpc>
                <a:spcPct val="80000"/>
              </a:lnSpc>
              <a:spcBef>
                <a:spcPct val="0"/>
              </a:spcBef>
            </a:pPr>
            <a:r>
              <a:rPr lang="en-US" altLang="en-US" sz="2800" dirty="0" smtClean="0">
                <a:latin typeface="Calibri" panose="020F0502020204030204" pitchFamily="34" charset="0"/>
              </a:rPr>
              <a:t> </a:t>
            </a:r>
            <a:endParaRPr lang="ro-RO" altLang="en-US" sz="2800" dirty="0" smtClean="0">
              <a:latin typeface="Calibri" panose="020F0502020204030204" pitchFamily="34" charset="0"/>
            </a:endParaRPr>
          </a:p>
        </p:txBody>
      </p:sp>
    </p:spTree>
    <p:extLst>
      <p:ext uri="{BB962C8B-B14F-4D97-AF65-F5344CB8AC3E}">
        <p14:creationId xmlns:p14="http://schemas.microsoft.com/office/powerpoint/2010/main" val="11823205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2385" y="154078"/>
            <a:ext cx="11280371" cy="6592574"/>
          </a:xfrm>
          <a:prstGeom prst="rect">
            <a:avLst/>
          </a:prstGeom>
        </p:spPr>
        <p:txBody>
          <a:bodyPr wrap="square">
            <a:spAutoFit/>
          </a:bodyPr>
          <a:lstStyle/>
          <a:p>
            <a:pPr>
              <a:lnSpc>
                <a:spcPct val="80000"/>
              </a:lnSpc>
              <a:spcBef>
                <a:spcPct val="0"/>
              </a:spcBef>
            </a:pPr>
            <a:r>
              <a:rPr lang="ro-RO" altLang="en-US" sz="2400" b="1" dirty="0" smtClean="0">
                <a:solidFill>
                  <a:srgbClr val="C00000"/>
                </a:solidFill>
                <a:latin typeface="Calibri" panose="020F0502020204030204" pitchFamily="34" charset="0"/>
              </a:rPr>
              <a:t>Tipuri de licenţe software</a:t>
            </a:r>
          </a:p>
          <a:p>
            <a:pPr>
              <a:lnSpc>
                <a:spcPct val="80000"/>
              </a:lnSpc>
              <a:spcBef>
                <a:spcPct val="0"/>
              </a:spcBef>
            </a:pPr>
            <a:endParaRPr lang="ro-RO" altLang="en-US" sz="2400" dirty="0" smtClean="0">
              <a:solidFill>
                <a:srgbClr val="C00000"/>
              </a:solidFill>
              <a:latin typeface="Calibri" panose="020F0502020204030204" pitchFamily="34" charset="0"/>
            </a:endParaRPr>
          </a:p>
          <a:p>
            <a:pPr>
              <a:lnSpc>
                <a:spcPct val="80000"/>
              </a:lnSpc>
              <a:spcBef>
                <a:spcPct val="0"/>
              </a:spcBef>
            </a:pPr>
            <a:r>
              <a:rPr lang="ro-RO" altLang="en-US" sz="2400" dirty="0" smtClean="0">
                <a:latin typeface="Calibri" panose="020F0502020204030204" pitchFamily="34" charset="0"/>
              </a:rPr>
              <a:t>A. După</a:t>
            </a:r>
            <a:r>
              <a:rPr lang="ro-RO" altLang="en-US" sz="2400" dirty="0" smtClean="0">
                <a:solidFill>
                  <a:srgbClr val="C00000"/>
                </a:solidFill>
                <a:latin typeface="Calibri" panose="020F0502020204030204" pitchFamily="34" charset="0"/>
              </a:rPr>
              <a:t> obiectul </a:t>
            </a:r>
            <a:r>
              <a:rPr lang="ro-RO" altLang="en-US" sz="2400" dirty="0" smtClean="0">
                <a:latin typeface="Calibri" panose="020F0502020204030204" pitchFamily="34" charset="0"/>
              </a:rPr>
              <a:t>în funcţie de care se face licenţierea</a:t>
            </a:r>
            <a:r>
              <a:rPr lang="ro-RO" altLang="en-US" sz="2400" dirty="0" smtClean="0">
                <a:solidFill>
                  <a:srgbClr val="C00000"/>
                </a:solidFill>
                <a:latin typeface="Calibri" panose="020F0502020204030204" pitchFamily="34" charset="0"/>
              </a:rPr>
              <a:t>:</a:t>
            </a:r>
          </a:p>
          <a:p>
            <a:pPr>
              <a:lnSpc>
                <a:spcPct val="80000"/>
              </a:lnSpc>
              <a:spcBef>
                <a:spcPct val="0"/>
              </a:spcBef>
            </a:pPr>
            <a:endParaRPr lang="ro-RO" altLang="en-US" sz="2400" dirty="0" smtClean="0">
              <a:solidFill>
                <a:srgbClr val="C00000"/>
              </a:solidFill>
              <a:latin typeface="Calibri" panose="020F0502020204030204" pitchFamily="34" charset="0"/>
            </a:endParaRPr>
          </a:p>
          <a:p>
            <a:pPr>
              <a:lnSpc>
                <a:spcPct val="80000"/>
              </a:lnSpc>
              <a:spcBef>
                <a:spcPct val="0"/>
              </a:spcBef>
            </a:pPr>
            <a:r>
              <a:rPr lang="en-US" altLang="en-US" sz="2400" dirty="0" err="1" smtClean="0">
                <a:latin typeface="Calibri" panose="020F0502020204030204" pitchFamily="34" charset="0"/>
              </a:rPr>
              <a:t>bazate</a:t>
            </a:r>
            <a:r>
              <a:rPr lang="en-US" altLang="en-US" sz="2400" dirty="0" smtClean="0">
                <a:latin typeface="Calibri" panose="020F0502020204030204" pitchFamily="34" charset="0"/>
              </a:rPr>
              <a:t> </a:t>
            </a:r>
            <a:r>
              <a:rPr lang="en-US" altLang="en-US" sz="2400" dirty="0" err="1" smtClean="0">
                <a:latin typeface="Calibri" panose="020F0502020204030204" pitchFamily="34" charset="0"/>
              </a:rPr>
              <a:t>pe</a:t>
            </a:r>
            <a:r>
              <a:rPr lang="en-US" altLang="en-US" sz="2400" dirty="0" smtClean="0">
                <a:latin typeface="Calibri" panose="020F0502020204030204" pitchFamily="34" charset="0"/>
              </a:rPr>
              <a:t> </a:t>
            </a:r>
            <a:r>
              <a:rPr lang="en-US" altLang="en-US" sz="2400" dirty="0" err="1" smtClean="0">
                <a:solidFill>
                  <a:srgbClr val="C00000"/>
                </a:solidFill>
                <a:latin typeface="Calibri" panose="020F0502020204030204" pitchFamily="34" charset="0"/>
              </a:rPr>
              <a:t>numărul</a:t>
            </a:r>
            <a:r>
              <a:rPr lang="en-US" altLang="en-US" sz="2400" dirty="0" smtClean="0">
                <a:solidFill>
                  <a:srgbClr val="C00000"/>
                </a:solidFill>
                <a:latin typeface="Calibri" panose="020F0502020204030204" pitchFamily="34" charset="0"/>
              </a:rPr>
              <a:t> de </a:t>
            </a:r>
            <a:r>
              <a:rPr lang="en-US" altLang="en-US" sz="2400" dirty="0" err="1" smtClean="0">
                <a:solidFill>
                  <a:srgbClr val="C00000"/>
                </a:solidFill>
                <a:latin typeface="Calibri" panose="020F0502020204030204" pitchFamily="34" charset="0"/>
              </a:rPr>
              <a:t>maşini</a:t>
            </a:r>
            <a:r>
              <a:rPr lang="en-US" altLang="en-US" sz="2400" dirty="0" smtClean="0">
                <a:solidFill>
                  <a:srgbClr val="C00000"/>
                </a:solidFill>
                <a:latin typeface="Calibri" panose="020F0502020204030204" pitchFamily="34" charset="0"/>
              </a:rPr>
              <a:t> </a:t>
            </a:r>
            <a:r>
              <a:rPr lang="en-US" altLang="en-US" sz="2400" dirty="0" err="1" smtClean="0">
                <a:latin typeface="Calibri" panose="020F0502020204030204" pitchFamily="34" charset="0"/>
              </a:rPr>
              <a:t>pe</a:t>
            </a:r>
            <a:r>
              <a:rPr lang="en-US" altLang="en-US" sz="2400" dirty="0" smtClean="0">
                <a:latin typeface="Calibri" panose="020F0502020204030204" pitchFamily="34" charset="0"/>
              </a:rPr>
              <a:t> care </a:t>
            </a:r>
            <a:r>
              <a:rPr lang="en-US" altLang="en-US" sz="2400" dirty="0" err="1" smtClean="0">
                <a:latin typeface="Calibri" panose="020F0502020204030204" pitchFamily="34" charset="0"/>
              </a:rPr>
              <a:t>programul</a:t>
            </a:r>
            <a:r>
              <a:rPr lang="en-US" altLang="en-US" sz="2400" dirty="0" smtClean="0">
                <a:latin typeface="Calibri" panose="020F0502020204030204" pitchFamily="34" charset="0"/>
              </a:rPr>
              <a:t> </a:t>
            </a:r>
            <a:r>
              <a:rPr lang="en-US" altLang="en-US" sz="2400" dirty="0" err="1" smtClean="0">
                <a:latin typeface="Calibri" panose="020F0502020204030204" pitchFamily="34" charset="0"/>
              </a:rPr>
              <a:t>licenţiat</a:t>
            </a:r>
            <a:r>
              <a:rPr lang="en-US" altLang="en-US" sz="2400" dirty="0" smtClean="0">
                <a:latin typeface="Calibri" panose="020F0502020204030204" pitchFamily="34" charset="0"/>
              </a:rPr>
              <a:t> </a:t>
            </a:r>
            <a:r>
              <a:rPr lang="en-US" altLang="en-US" sz="2400" dirty="0" err="1" smtClean="0">
                <a:latin typeface="Calibri" panose="020F0502020204030204" pitchFamily="34" charset="0"/>
              </a:rPr>
              <a:t>va</a:t>
            </a:r>
            <a:r>
              <a:rPr lang="en-US" altLang="en-US" sz="2400" dirty="0" smtClean="0">
                <a:latin typeface="Calibri" panose="020F0502020204030204" pitchFamily="34" charset="0"/>
              </a:rPr>
              <a:t> </a:t>
            </a:r>
            <a:r>
              <a:rPr lang="en-US" altLang="en-US" sz="2400" dirty="0" err="1" smtClean="0">
                <a:latin typeface="Calibri" panose="020F0502020204030204" pitchFamily="34" charset="0"/>
              </a:rPr>
              <a:t>putea</a:t>
            </a:r>
            <a:r>
              <a:rPr lang="en-US" altLang="en-US" sz="2400" dirty="0" smtClean="0">
                <a:latin typeface="Calibri" panose="020F0502020204030204" pitchFamily="34" charset="0"/>
              </a:rPr>
              <a:t> </a:t>
            </a:r>
            <a:r>
              <a:rPr lang="en-US" altLang="en-US" sz="2400" dirty="0" err="1" smtClean="0">
                <a:latin typeface="Calibri" panose="020F0502020204030204" pitchFamily="34" charset="0"/>
              </a:rPr>
              <a:t>rula</a:t>
            </a:r>
            <a:endParaRPr lang="ro-RO" altLang="en-US" sz="2400" dirty="0" smtClean="0">
              <a:latin typeface="Calibri" panose="020F0502020204030204" pitchFamily="34" charset="0"/>
            </a:endParaRPr>
          </a:p>
          <a:p>
            <a:pPr>
              <a:lnSpc>
                <a:spcPct val="80000"/>
              </a:lnSpc>
              <a:spcBef>
                <a:spcPct val="0"/>
              </a:spcBef>
            </a:pPr>
            <a:endParaRPr lang="ro-RO" altLang="en-US" sz="2400" dirty="0" smtClean="0">
              <a:latin typeface="Calibri" panose="020F0502020204030204" pitchFamily="34" charset="0"/>
            </a:endParaRPr>
          </a:p>
          <a:p>
            <a:pPr>
              <a:lnSpc>
                <a:spcPct val="80000"/>
              </a:lnSpc>
              <a:spcBef>
                <a:spcPct val="0"/>
              </a:spcBef>
            </a:pPr>
            <a:r>
              <a:rPr lang="en-US" altLang="en-US" sz="2400" dirty="0" err="1" smtClean="0">
                <a:latin typeface="Calibri" panose="020F0502020204030204" pitchFamily="34" charset="0"/>
              </a:rPr>
              <a:t>bazate</a:t>
            </a:r>
            <a:r>
              <a:rPr lang="en-US" altLang="en-US" sz="2400" dirty="0" smtClean="0">
                <a:latin typeface="Calibri" panose="020F0502020204030204" pitchFamily="34" charset="0"/>
              </a:rPr>
              <a:t> </a:t>
            </a:r>
            <a:r>
              <a:rPr lang="en-US" altLang="en-US" sz="2400" dirty="0" err="1" smtClean="0">
                <a:latin typeface="Calibri" panose="020F0502020204030204" pitchFamily="34" charset="0"/>
              </a:rPr>
              <a:t>pe</a:t>
            </a:r>
            <a:r>
              <a:rPr lang="en-US" altLang="en-US" sz="2400" dirty="0" smtClean="0">
                <a:latin typeface="Calibri" panose="020F0502020204030204" pitchFamily="34" charset="0"/>
              </a:rPr>
              <a:t> </a:t>
            </a:r>
            <a:r>
              <a:rPr lang="en-US" altLang="en-US" sz="2400" dirty="0" err="1" smtClean="0">
                <a:solidFill>
                  <a:srgbClr val="C00000"/>
                </a:solidFill>
                <a:latin typeface="Calibri" panose="020F0502020204030204" pitchFamily="34" charset="0"/>
              </a:rPr>
              <a:t>numărul</a:t>
            </a:r>
            <a:r>
              <a:rPr lang="en-US" altLang="en-US" sz="2400" dirty="0" smtClean="0">
                <a:solidFill>
                  <a:srgbClr val="C00000"/>
                </a:solidFill>
                <a:latin typeface="Calibri" panose="020F0502020204030204" pitchFamily="34" charset="0"/>
              </a:rPr>
              <a:t> de </a:t>
            </a:r>
            <a:r>
              <a:rPr lang="en-US" altLang="en-US" sz="2400" dirty="0" err="1" smtClean="0">
                <a:solidFill>
                  <a:srgbClr val="C00000"/>
                </a:solidFill>
                <a:latin typeface="Calibri" panose="020F0502020204030204" pitchFamily="34" charset="0"/>
              </a:rPr>
              <a:t>utilizatori</a:t>
            </a:r>
            <a:r>
              <a:rPr lang="en-US" altLang="en-US" sz="2400" dirty="0" smtClean="0">
                <a:solidFill>
                  <a:srgbClr val="C00000"/>
                </a:solidFill>
                <a:latin typeface="Calibri" panose="020F0502020204030204" pitchFamily="34" charset="0"/>
              </a:rPr>
              <a:t> </a:t>
            </a:r>
            <a:r>
              <a:rPr lang="en-US" altLang="en-US" sz="2400" dirty="0" smtClean="0">
                <a:latin typeface="Calibri" panose="020F0502020204030204" pitchFamily="34" charset="0"/>
              </a:rPr>
              <a:t>care pot </a:t>
            </a:r>
            <a:r>
              <a:rPr lang="en-US" altLang="en-US" sz="2400" dirty="0" err="1" smtClean="0">
                <a:latin typeface="Calibri" panose="020F0502020204030204" pitchFamily="34" charset="0"/>
              </a:rPr>
              <a:t>folosi</a:t>
            </a:r>
            <a:r>
              <a:rPr lang="en-US" altLang="en-US" sz="2400" dirty="0" smtClean="0">
                <a:latin typeface="Calibri" panose="020F0502020204030204" pitchFamily="34" charset="0"/>
              </a:rPr>
              <a:t> </a:t>
            </a:r>
            <a:r>
              <a:rPr lang="en-US" altLang="en-US" sz="2400" dirty="0" err="1" smtClean="0">
                <a:latin typeface="Calibri" panose="020F0502020204030204" pitchFamily="34" charset="0"/>
              </a:rPr>
              <a:t>aplicaţia</a:t>
            </a:r>
            <a:endParaRPr lang="ro-RO" altLang="en-US" sz="2400" dirty="0" smtClean="0">
              <a:latin typeface="Calibri" panose="020F0502020204030204" pitchFamily="34" charset="0"/>
            </a:endParaRPr>
          </a:p>
          <a:p>
            <a:pPr>
              <a:lnSpc>
                <a:spcPct val="80000"/>
              </a:lnSpc>
              <a:spcBef>
                <a:spcPct val="0"/>
              </a:spcBef>
            </a:pPr>
            <a:endParaRPr lang="ro-RO" altLang="en-US" sz="2400" dirty="0" smtClean="0">
              <a:latin typeface="Calibri" panose="020F0502020204030204" pitchFamily="34" charset="0"/>
            </a:endParaRPr>
          </a:p>
          <a:p>
            <a:pPr>
              <a:lnSpc>
                <a:spcPct val="80000"/>
              </a:lnSpc>
              <a:spcBef>
                <a:spcPct val="0"/>
              </a:spcBef>
            </a:pPr>
            <a:r>
              <a:rPr lang="ro-RO" altLang="en-US" sz="2400" dirty="0" smtClean="0">
                <a:latin typeface="Calibri" panose="020F0502020204030204" pitchFamily="34" charset="0"/>
              </a:rPr>
              <a:t>B. Î</a:t>
            </a:r>
            <a:r>
              <a:rPr lang="en-US" altLang="en-US" sz="2400" dirty="0" smtClean="0">
                <a:latin typeface="Calibri" panose="020F0502020204030204" pitchFamily="34" charset="0"/>
              </a:rPr>
              <a:t>n </a:t>
            </a:r>
            <a:r>
              <a:rPr lang="en-US" altLang="en-US" sz="2400" dirty="0" err="1" smtClean="0">
                <a:latin typeface="Calibri" panose="020F0502020204030204" pitchFamily="34" charset="0"/>
              </a:rPr>
              <a:t>func</a:t>
            </a:r>
            <a:r>
              <a:rPr lang="ro-RO" altLang="en-US" sz="2400" dirty="0" smtClean="0">
                <a:latin typeface="Calibri" panose="020F0502020204030204" pitchFamily="34" charset="0"/>
              </a:rPr>
              <a:t>ţ</a:t>
            </a:r>
            <a:r>
              <a:rPr lang="en-US" altLang="en-US" sz="2400" dirty="0" err="1" smtClean="0">
                <a:latin typeface="Calibri" panose="020F0502020204030204" pitchFamily="34" charset="0"/>
              </a:rPr>
              <a:t>ie</a:t>
            </a:r>
            <a:r>
              <a:rPr lang="en-US" altLang="en-US" sz="2400" dirty="0" smtClean="0">
                <a:latin typeface="Calibri" panose="020F0502020204030204" pitchFamily="34" charset="0"/>
              </a:rPr>
              <a:t> de </a:t>
            </a:r>
            <a:r>
              <a:rPr lang="en-US" altLang="en-US" sz="2400" dirty="0" err="1" smtClean="0">
                <a:solidFill>
                  <a:srgbClr val="C00000"/>
                </a:solidFill>
                <a:latin typeface="Calibri" panose="020F0502020204030204" pitchFamily="34" charset="0"/>
              </a:rPr>
              <a:t>restric</a:t>
            </a:r>
            <a:r>
              <a:rPr lang="ro-RO" altLang="en-US" sz="2400" dirty="0" smtClean="0">
                <a:solidFill>
                  <a:srgbClr val="C00000"/>
                </a:solidFill>
                <a:latin typeface="Calibri" panose="020F0502020204030204" pitchFamily="34" charset="0"/>
              </a:rPr>
              <a:t>ţ</a:t>
            </a:r>
            <a:r>
              <a:rPr lang="en-US" altLang="en-US" sz="2400" dirty="0" err="1" smtClean="0">
                <a:solidFill>
                  <a:srgbClr val="C00000"/>
                </a:solidFill>
                <a:latin typeface="Calibri" panose="020F0502020204030204" pitchFamily="34" charset="0"/>
              </a:rPr>
              <a:t>iile</a:t>
            </a:r>
            <a:r>
              <a:rPr lang="en-US" altLang="en-US" sz="2400" dirty="0" smtClean="0">
                <a:solidFill>
                  <a:srgbClr val="C00000"/>
                </a:solidFill>
                <a:latin typeface="Calibri" panose="020F0502020204030204" pitchFamily="34" charset="0"/>
              </a:rPr>
              <a:t> </a:t>
            </a:r>
            <a:r>
              <a:rPr lang="en-US" altLang="en-US" sz="2400" dirty="0" err="1" smtClean="0">
                <a:solidFill>
                  <a:srgbClr val="C00000"/>
                </a:solidFill>
                <a:latin typeface="Calibri" panose="020F0502020204030204" pitchFamily="34" charset="0"/>
              </a:rPr>
              <a:t>legale</a:t>
            </a:r>
            <a:r>
              <a:rPr lang="en-US" altLang="en-US" sz="2400" dirty="0" smtClean="0">
                <a:solidFill>
                  <a:srgbClr val="C00000"/>
                </a:solidFill>
                <a:latin typeface="Calibri" panose="020F0502020204030204" pitchFamily="34" charset="0"/>
              </a:rPr>
              <a:t> </a:t>
            </a:r>
            <a:r>
              <a:rPr lang="ro-RO" altLang="en-US" sz="2400" dirty="0" smtClean="0">
                <a:solidFill>
                  <a:srgbClr val="C00000"/>
                </a:solidFill>
                <a:latin typeface="Calibri" panose="020F0502020204030204" pitchFamily="34" charset="0"/>
              </a:rPr>
              <a:t>ş</a:t>
            </a:r>
            <a:r>
              <a:rPr lang="en-US" altLang="en-US" sz="2400" dirty="0" err="1" smtClean="0">
                <a:solidFill>
                  <a:srgbClr val="C00000"/>
                </a:solidFill>
                <a:latin typeface="Calibri" panose="020F0502020204030204" pitchFamily="34" charset="0"/>
              </a:rPr>
              <a:t>i</a:t>
            </a:r>
            <a:r>
              <a:rPr lang="en-US" altLang="en-US" sz="2400" dirty="0" smtClean="0">
                <a:solidFill>
                  <a:srgbClr val="C00000"/>
                </a:solidFill>
                <a:latin typeface="Calibri" panose="020F0502020204030204" pitchFamily="34" charset="0"/>
              </a:rPr>
              <a:t> </a:t>
            </a:r>
            <a:r>
              <a:rPr lang="en-US" altLang="en-US" sz="2400" dirty="0" err="1" smtClean="0">
                <a:solidFill>
                  <a:srgbClr val="C00000"/>
                </a:solidFill>
                <a:latin typeface="Calibri" panose="020F0502020204030204" pitchFamily="34" charset="0"/>
              </a:rPr>
              <a:t>tehnice</a:t>
            </a:r>
            <a:r>
              <a:rPr lang="en-US" altLang="en-US" sz="2400" dirty="0" smtClean="0">
                <a:solidFill>
                  <a:srgbClr val="C00000"/>
                </a:solidFill>
                <a:latin typeface="Calibri" panose="020F0502020204030204" pitchFamily="34" charset="0"/>
              </a:rPr>
              <a:t> </a:t>
            </a:r>
            <a:r>
              <a:rPr lang="en-US" altLang="en-US" sz="2400" dirty="0" err="1" smtClean="0">
                <a:latin typeface="Calibri" panose="020F0502020204030204" pitchFamily="34" charset="0"/>
              </a:rPr>
              <a:t>stabilite</a:t>
            </a:r>
            <a:r>
              <a:rPr lang="en-US" altLang="en-US" sz="2400" dirty="0" smtClean="0">
                <a:latin typeface="Calibri" panose="020F0502020204030204" pitchFamily="34" charset="0"/>
              </a:rPr>
              <a:t> de </a:t>
            </a:r>
            <a:r>
              <a:rPr lang="en-US" altLang="en-US" sz="2400" dirty="0" err="1" smtClean="0">
                <a:latin typeface="Calibri" panose="020F0502020204030204" pitchFamily="34" charset="0"/>
              </a:rPr>
              <a:t>proprietarii</a:t>
            </a:r>
            <a:r>
              <a:rPr lang="en-US" altLang="en-US" sz="2400" dirty="0" smtClean="0">
                <a:latin typeface="Calibri" panose="020F0502020204030204" pitchFamily="34" charset="0"/>
              </a:rPr>
              <a:t> </a:t>
            </a:r>
            <a:r>
              <a:rPr lang="en-US" altLang="en-US" sz="2400" dirty="0" err="1" smtClean="0">
                <a:latin typeface="Calibri" panose="020F0502020204030204" pitchFamily="34" charset="0"/>
              </a:rPr>
              <a:t>licen</a:t>
            </a:r>
            <a:r>
              <a:rPr lang="ro-RO" altLang="en-US" sz="2400" dirty="0" smtClean="0">
                <a:latin typeface="Calibri" panose="020F0502020204030204" pitchFamily="34" charset="0"/>
              </a:rPr>
              <a:t>ţ</a:t>
            </a:r>
            <a:r>
              <a:rPr lang="en-US" altLang="en-US" sz="2400" dirty="0" err="1" smtClean="0">
                <a:latin typeface="Calibri" panose="020F0502020204030204" pitchFamily="34" charset="0"/>
              </a:rPr>
              <a:t>elor</a:t>
            </a:r>
            <a:r>
              <a:rPr lang="ro-RO" altLang="en-US" sz="2400" dirty="0" smtClean="0">
                <a:solidFill>
                  <a:srgbClr val="C00000"/>
                </a:solidFill>
                <a:latin typeface="Calibri" panose="020F0502020204030204" pitchFamily="34" charset="0"/>
              </a:rPr>
              <a:t>:</a:t>
            </a:r>
            <a:r>
              <a:rPr lang="en-US" altLang="en-US" sz="2400" dirty="0" smtClean="0">
                <a:solidFill>
                  <a:srgbClr val="C00000"/>
                </a:solidFill>
                <a:latin typeface="Calibri" panose="020F0502020204030204" pitchFamily="34" charset="0"/>
              </a:rPr>
              <a:t> </a:t>
            </a:r>
            <a:endParaRPr lang="ro-RO" altLang="en-US" sz="2400" dirty="0" smtClean="0">
              <a:solidFill>
                <a:srgbClr val="C00000"/>
              </a:solidFill>
              <a:latin typeface="Calibri" panose="020F0502020204030204" pitchFamily="34" charset="0"/>
            </a:endParaRPr>
          </a:p>
          <a:p>
            <a:pPr>
              <a:lnSpc>
                <a:spcPct val="80000"/>
              </a:lnSpc>
              <a:spcBef>
                <a:spcPct val="0"/>
              </a:spcBef>
            </a:pPr>
            <a:endParaRPr lang="ro-RO" altLang="en-US" sz="2400" b="1" dirty="0" smtClean="0">
              <a:latin typeface="Calibri" panose="020F0502020204030204" pitchFamily="34" charset="0"/>
            </a:endParaRPr>
          </a:p>
          <a:p>
            <a:pPr>
              <a:lnSpc>
                <a:spcPct val="80000"/>
              </a:lnSpc>
              <a:spcBef>
                <a:spcPct val="0"/>
              </a:spcBef>
            </a:pPr>
            <a:r>
              <a:rPr lang="en-US" altLang="en-US" sz="2400" b="1" dirty="0" err="1" smtClean="0">
                <a:latin typeface="Calibri" panose="020F0502020204030204" pitchFamily="34" charset="0"/>
              </a:rPr>
              <a:t>licen</a:t>
            </a:r>
            <a:r>
              <a:rPr lang="ro-RO" altLang="en-US" sz="2400" b="1" dirty="0" smtClean="0">
                <a:latin typeface="Calibri" panose="020F0502020204030204" pitchFamily="34" charset="0"/>
              </a:rPr>
              <a:t>ţe</a:t>
            </a:r>
            <a:r>
              <a:rPr lang="en-US" altLang="en-US" sz="2400" b="1" dirty="0" smtClean="0">
                <a:latin typeface="Calibri" panose="020F0502020204030204" pitchFamily="34" charset="0"/>
              </a:rPr>
              <a:t> </a:t>
            </a:r>
            <a:r>
              <a:rPr lang="en-US" altLang="en-US" sz="2400" b="1" dirty="0" err="1" smtClean="0">
                <a:solidFill>
                  <a:srgbClr val="C00000"/>
                </a:solidFill>
                <a:latin typeface="Calibri" panose="020F0502020204030204" pitchFamily="34" charset="0"/>
              </a:rPr>
              <a:t>comeciale</a:t>
            </a:r>
            <a:r>
              <a:rPr lang="en-US" altLang="en-US" sz="2400" b="1" dirty="0" smtClean="0">
                <a:solidFill>
                  <a:srgbClr val="C00000"/>
                </a:solidFill>
                <a:latin typeface="Calibri" panose="020F0502020204030204" pitchFamily="34" charset="0"/>
              </a:rPr>
              <a:t> </a:t>
            </a:r>
            <a:r>
              <a:rPr lang="en-US" altLang="en-US" sz="2400" dirty="0" smtClean="0">
                <a:latin typeface="Calibri" panose="020F0502020204030204" pitchFamily="34" charset="0"/>
              </a:rPr>
              <a:t>care au </a:t>
            </a:r>
            <a:r>
              <a:rPr lang="en-US" altLang="en-US" sz="2400" dirty="0" err="1" smtClean="0">
                <a:latin typeface="Calibri" panose="020F0502020204030204" pitchFamily="34" charset="0"/>
              </a:rPr>
              <a:t>caracter</a:t>
            </a:r>
            <a:r>
              <a:rPr lang="en-US" altLang="en-US" sz="2400" dirty="0" smtClean="0">
                <a:latin typeface="Calibri" panose="020F0502020204030204" pitchFamily="34" charset="0"/>
              </a:rPr>
              <a:t> individual (</a:t>
            </a:r>
            <a:r>
              <a:rPr lang="en-US" altLang="en-US" sz="2400" dirty="0" err="1" smtClean="0">
                <a:latin typeface="Calibri" panose="020F0502020204030204" pitchFamily="34" charset="0"/>
              </a:rPr>
              <a:t>cel</a:t>
            </a:r>
            <a:r>
              <a:rPr lang="en-US" altLang="en-US" sz="2400" dirty="0" smtClean="0">
                <a:latin typeface="Calibri" panose="020F0502020204030204" pitchFamily="34" charset="0"/>
              </a:rPr>
              <a:t> </a:t>
            </a:r>
            <a:r>
              <a:rPr lang="en-US" altLang="en-US" sz="2400" dirty="0" err="1" smtClean="0">
                <a:latin typeface="Calibri" panose="020F0502020204030204" pitchFamily="34" charset="0"/>
              </a:rPr>
              <a:t>mai</a:t>
            </a:r>
            <a:r>
              <a:rPr lang="en-US" altLang="en-US" sz="2400" dirty="0" smtClean="0">
                <a:latin typeface="Calibri" panose="020F0502020204030204" pitchFamily="34" charset="0"/>
              </a:rPr>
              <a:t> </a:t>
            </a:r>
            <a:r>
              <a:rPr lang="en-US" altLang="en-US" sz="2400" dirty="0" err="1" smtClean="0">
                <a:latin typeface="Calibri" panose="020F0502020204030204" pitchFamily="34" charset="0"/>
              </a:rPr>
              <a:t>adesea</a:t>
            </a:r>
            <a:r>
              <a:rPr lang="en-US" altLang="en-US" sz="2400" dirty="0" smtClean="0">
                <a:latin typeface="Calibri" panose="020F0502020204030204" pitchFamily="34" charset="0"/>
              </a:rPr>
              <a:t> </a:t>
            </a:r>
            <a:r>
              <a:rPr lang="en-US" altLang="en-US" sz="2400" dirty="0" err="1" smtClean="0">
                <a:latin typeface="Calibri" panose="020F0502020204030204" pitchFamily="34" charset="0"/>
              </a:rPr>
              <a:t>nominativ</a:t>
            </a:r>
            <a:r>
              <a:rPr lang="en-US" altLang="en-US" sz="2400" dirty="0" smtClean="0">
                <a:latin typeface="Calibri" panose="020F0502020204030204" pitchFamily="34" charset="0"/>
              </a:rPr>
              <a:t>) </a:t>
            </a:r>
            <a:r>
              <a:rPr lang="en-US" altLang="en-US" sz="2400" dirty="0" err="1" smtClean="0">
                <a:latin typeface="Calibri" panose="020F0502020204030204" pitchFamily="34" charset="0"/>
              </a:rPr>
              <a:t>şi</a:t>
            </a:r>
            <a:r>
              <a:rPr lang="en-US" altLang="en-US" sz="2400" dirty="0" smtClean="0">
                <a:latin typeface="Calibri" panose="020F0502020204030204" pitchFamily="34" charset="0"/>
              </a:rPr>
              <a:t> </a:t>
            </a:r>
            <a:r>
              <a:rPr lang="en-US" altLang="en-US" sz="2400" dirty="0" err="1" smtClean="0">
                <a:latin typeface="Calibri" panose="020F0502020204030204" pitchFamily="34" charset="0"/>
              </a:rPr>
              <a:t>sunt</a:t>
            </a:r>
            <a:r>
              <a:rPr lang="en-US" altLang="en-US" sz="2400" dirty="0" smtClean="0">
                <a:latin typeface="Calibri" panose="020F0502020204030204" pitchFamily="34" charset="0"/>
              </a:rPr>
              <a:t> </a:t>
            </a:r>
            <a:r>
              <a:rPr lang="en-US" altLang="en-US" sz="2400" dirty="0" err="1" smtClean="0">
                <a:latin typeface="Calibri" panose="020F0502020204030204" pitchFamily="34" charset="0"/>
              </a:rPr>
              <a:t>netransmisibile</a:t>
            </a:r>
            <a:r>
              <a:rPr lang="en-US" altLang="en-US" sz="2400" dirty="0" smtClean="0">
                <a:latin typeface="Calibri" panose="020F0502020204030204" pitchFamily="34" charset="0"/>
              </a:rPr>
              <a:t>. Au </a:t>
            </a:r>
            <a:r>
              <a:rPr lang="en-US" altLang="en-US" sz="2400" i="1" dirty="0" err="1" smtClean="0">
                <a:latin typeface="Calibri" panose="020F0502020204030204" pitchFamily="34" charset="0"/>
              </a:rPr>
              <a:t>rolul</a:t>
            </a:r>
            <a:r>
              <a:rPr lang="en-US" altLang="en-US" sz="2400" i="1" dirty="0" smtClean="0">
                <a:latin typeface="Calibri" panose="020F0502020204030204" pitchFamily="34" charset="0"/>
              </a:rPr>
              <a:t> </a:t>
            </a:r>
            <a:r>
              <a:rPr lang="en-US" altLang="en-US" sz="2400" b="1" i="1" dirty="0" smtClean="0">
                <a:solidFill>
                  <a:srgbClr val="C00000"/>
                </a:solidFill>
                <a:latin typeface="Calibri" panose="020F0502020204030204" pitchFamily="34" charset="0"/>
              </a:rPr>
              <a:t>de a </a:t>
            </a:r>
            <a:r>
              <a:rPr lang="en-US" altLang="en-US" sz="2400" b="1" i="1" dirty="0" err="1" smtClean="0">
                <a:solidFill>
                  <a:srgbClr val="C00000"/>
                </a:solidFill>
                <a:latin typeface="Calibri" panose="020F0502020204030204" pitchFamily="34" charset="0"/>
              </a:rPr>
              <a:t>limita</a:t>
            </a:r>
            <a:r>
              <a:rPr lang="en-US" altLang="en-US" sz="2400" b="1" i="1" dirty="0" smtClean="0">
                <a:solidFill>
                  <a:srgbClr val="C00000"/>
                </a:solidFill>
                <a:latin typeface="Calibri" panose="020F0502020204030204" pitchFamily="34" charset="0"/>
              </a:rPr>
              <a:t> </a:t>
            </a:r>
            <a:r>
              <a:rPr lang="en-US" altLang="en-US" sz="2400" dirty="0" err="1" smtClean="0">
                <a:latin typeface="Calibri" panose="020F0502020204030204" pitchFamily="34" charset="0"/>
              </a:rPr>
              <a:t>drepturile</a:t>
            </a:r>
            <a:r>
              <a:rPr lang="en-US" altLang="en-US" sz="2400" dirty="0" smtClean="0">
                <a:latin typeface="Calibri" panose="020F0502020204030204" pitchFamily="34" charset="0"/>
              </a:rPr>
              <a:t> </a:t>
            </a:r>
            <a:r>
              <a:rPr lang="en-US" altLang="en-US" sz="2400" dirty="0" err="1" smtClean="0">
                <a:latin typeface="Calibri" panose="020F0502020204030204" pitchFamily="34" charset="0"/>
              </a:rPr>
              <a:t>utilizatorului</a:t>
            </a:r>
            <a:r>
              <a:rPr lang="en-US" altLang="en-US" sz="2400" dirty="0" smtClean="0">
                <a:latin typeface="Calibri" panose="020F0502020204030204" pitchFamily="34" charset="0"/>
              </a:rPr>
              <a:t> final </a:t>
            </a:r>
            <a:r>
              <a:rPr lang="en-US" altLang="en-US" sz="2400" dirty="0" err="1" smtClean="0">
                <a:latin typeface="Calibri" panose="020F0502020204030204" pitchFamily="34" charset="0"/>
              </a:rPr>
              <a:t>în</a:t>
            </a:r>
            <a:r>
              <a:rPr lang="en-US" altLang="en-US" sz="2400" dirty="0" smtClean="0">
                <a:latin typeface="Calibri" panose="020F0502020204030204" pitchFamily="34" charset="0"/>
              </a:rPr>
              <a:t> </a:t>
            </a:r>
            <a:r>
              <a:rPr lang="en-US" altLang="en-US" sz="2400" dirty="0" err="1" smtClean="0">
                <a:latin typeface="Calibri" panose="020F0502020204030204" pitchFamily="34" charset="0"/>
              </a:rPr>
              <a:t>privinţa</a:t>
            </a:r>
            <a:r>
              <a:rPr lang="en-US" altLang="en-US" sz="2400" dirty="0" smtClean="0">
                <a:latin typeface="Calibri" panose="020F0502020204030204" pitchFamily="34" charset="0"/>
              </a:rPr>
              <a:t> </a:t>
            </a:r>
            <a:r>
              <a:rPr lang="en-US" altLang="en-US" sz="2400" dirty="0" err="1" smtClean="0">
                <a:latin typeface="Calibri" panose="020F0502020204030204" pitchFamily="34" charset="0"/>
              </a:rPr>
              <a:t>utilizării</a:t>
            </a:r>
            <a:r>
              <a:rPr lang="en-US" altLang="en-US" sz="2400" dirty="0" smtClean="0">
                <a:latin typeface="Calibri" panose="020F0502020204030204" pitchFamily="34" charset="0"/>
              </a:rPr>
              <a:t> </a:t>
            </a:r>
            <a:r>
              <a:rPr lang="en-US" altLang="en-US" sz="2400" dirty="0" err="1" smtClean="0">
                <a:latin typeface="Calibri" panose="020F0502020204030204" pitchFamily="34" charset="0"/>
              </a:rPr>
              <a:t>şi</a:t>
            </a:r>
            <a:r>
              <a:rPr lang="en-US" altLang="en-US" sz="2400" dirty="0" smtClean="0">
                <a:latin typeface="Calibri" panose="020F0502020204030204" pitchFamily="34" charset="0"/>
              </a:rPr>
              <a:t>, </a:t>
            </a:r>
            <a:r>
              <a:rPr lang="en-US" altLang="en-US" sz="2400" dirty="0" err="1" smtClean="0">
                <a:latin typeface="Calibri" panose="020F0502020204030204" pitchFamily="34" charset="0"/>
              </a:rPr>
              <a:t>mai</a:t>
            </a:r>
            <a:r>
              <a:rPr lang="en-US" altLang="en-US" sz="2400" dirty="0" smtClean="0">
                <a:latin typeface="Calibri" panose="020F0502020204030204" pitchFamily="34" charset="0"/>
              </a:rPr>
              <a:t> ales, a </a:t>
            </a:r>
            <a:r>
              <a:rPr lang="en-US" altLang="en-US" sz="2400" dirty="0" err="1" smtClean="0">
                <a:latin typeface="Calibri" panose="020F0502020204030204" pitchFamily="34" charset="0"/>
              </a:rPr>
              <a:t>redistribuirii</a:t>
            </a:r>
            <a:r>
              <a:rPr lang="en-US" altLang="en-US" sz="2400" dirty="0" smtClean="0">
                <a:latin typeface="Calibri" panose="020F0502020204030204" pitchFamily="34" charset="0"/>
              </a:rPr>
              <a:t> </a:t>
            </a:r>
            <a:r>
              <a:rPr lang="en-US" altLang="en-US" sz="2400" dirty="0" err="1" smtClean="0">
                <a:latin typeface="Calibri" panose="020F0502020204030204" pitchFamily="34" charset="0"/>
              </a:rPr>
              <a:t>produsului</a:t>
            </a:r>
            <a:r>
              <a:rPr lang="en-US" altLang="en-US" sz="2400" dirty="0" smtClean="0">
                <a:latin typeface="Calibri" panose="020F0502020204030204" pitchFamily="34" charset="0"/>
              </a:rPr>
              <a:t>. </a:t>
            </a:r>
            <a:r>
              <a:rPr lang="ro-RO" altLang="en-US" sz="2400" dirty="0" smtClean="0">
                <a:latin typeface="Calibri" panose="020F0502020204030204" pitchFamily="34" charset="0"/>
              </a:rPr>
              <a:t>A</a:t>
            </a:r>
            <a:r>
              <a:rPr lang="en-US" altLang="en-US" sz="2400" dirty="0" err="1" smtClean="0">
                <a:latin typeface="Calibri" panose="020F0502020204030204" pitchFamily="34" charset="0"/>
              </a:rPr>
              <a:t>ceste</a:t>
            </a:r>
            <a:r>
              <a:rPr lang="en-US" altLang="en-US" sz="2400" dirty="0" smtClean="0">
                <a:latin typeface="Calibri" panose="020F0502020204030204" pitchFamily="34" charset="0"/>
              </a:rPr>
              <a:t> </a:t>
            </a:r>
            <a:r>
              <a:rPr lang="en-US" altLang="en-US" sz="2400" dirty="0" err="1" smtClean="0">
                <a:latin typeface="Calibri" panose="020F0502020204030204" pitchFamily="34" charset="0"/>
              </a:rPr>
              <a:t>licenţe</a:t>
            </a:r>
            <a:r>
              <a:rPr lang="en-US" altLang="en-US" sz="2400" dirty="0" smtClean="0">
                <a:latin typeface="Calibri" panose="020F0502020204030204" pitchFamily="34" charset="0"/>
              </a:rPr>
              <a:t> pot fi de tip</a:t>
            </a:r>
            <a:r>
              <a:rPr lang="ro-RO" altLang="en-US" sz="2400" dirty="0" smtClean="0">
                <a:latin typeface="Calibri" panose="020F0502020204030204" pitchFamily="34" charset="0"/>
              </a:rPr>
              <a:t>: </a:t>
            </a:r>
          </a:p>
          <a:p>
            <a:pPr lvl="1">
              <a:lnSpc>
                <a:spcPct val="80000"/>
              </a:lnSpc>
              <a:spcBef>
                <a:spcPct val="0"/>
              </a:spcBef>
            </a:pPr>
            <a:r>
              <a:rPr lang="en-US" altLang="en-US" sz="2400" dirty="0" smtClean="0">
                <a:latin typeface="Calibri" panose="020F0502020204030204" pitchFamily="34" charset="0"/>
              </a:rPr>
              <a:t> </a:t>
            </a:r>
            <a:r>
              <a:rPr lang="en-US" altLang="en-US" sz="2400" i="1" dirty="0">
                <a:latin typeface="Calibri" panose="020F0502020204030204" pitchFamily="34" charset="0"/>
              </a:rPr>
              <a:t>shareware </a:t>
            </a:r>
            <a:r>
              <a:rPr lang="en-US" altLang="en-US" sz="2400" dirty="0">
                <a:latin typeface="Calibri" panose="020F0502020204030204" pitchFamily="34" charset="0"/>
              </a:rPr>
              <a:t>(pot fi </a:t>
            </a:r>
            <a:r>
              <a:rPr lang="en-US" altLang="en-US" sz="2400" dirty="0" err="1">
                <a:latin typeface="Calibri" panose="020F0502020204030204" pitchFamily="34" charset="0"/>
              </a:rPr>
              <a:t>folosite</a:t>
            </a:r>
            <a:r>
              <a:rPr lang="en-US" altLang="en-US" sz="2400" dirty="0">
                <a:latin typeface="Calibri" panose="020F0502020204030204" pitchFamily="34" charset="0"/>
              </a:rPr>
              <a:t> </a:t>
            </a:r>
            <a:r>
              <a:rPr lang="en-US" altLang="en-US" sz="2400" dirty="0" err="1">
                <a:latin typeface="Calibri" panose="020F0502020204030204" pitchFamily="34" charset="0"/>
              </a:rPr>
              <a:t>gratuit</a:t>
            </a:r>
            <a:r>
              <a:rPr lang="en-US" altLang="en-US" sz="2400" dirty="0">
                <a:latin typeface="Calibri" panose="020F0502020204030204" pitchFamily="34" charset="0"/>
              </a:rPr>
              <a:t> </a:t>
            </a:r>
            <a:r>
              <a:rPr lang="en-US" altLang="en-US" sz="2400" dirty="0" err="1">
                <a:latin typeface="Calibri" panose="020F0502020204030204" pitchFamily="34" charset="0"/>
              </a:rPr>
              <a:t>doar</a:t>
            </a:r>
            <a:r>
              <a:rPr lang="en-US" altLang="en-US" sz="2400" dirty="0">
                <a:latin typeface="Calibri" panose="020F0502020204030204" pitchFamily="34" charset="0"/>
              </a:rPr>
              <a:t> </a:t>
            </a:r>
            <a:r>
              <a:rPr lang="en-US" altLang="en-US" sz="2400" dirty="0" err="1">
                <a:latin typeface="Calibri" panose="020F0502020204030204" pitchFamily="34" charset="0"/>
              </a:rPr>
              <a:t>pentru</a:t>
            </a:r>
            <a:r>
              <a:rPr lang="en-US" altLang="en-US" sz="2400" dirty="0">
                <a:latin typeface="Calibri" panose="020F0502020204030204" pitchFamily="34" charset="0"/>
              </a:rPr>
              <a:t> o </a:t>
            </a:r>
            <a:r>
              <a:rPr lang="en-US" altLang="en-US" sz="2400" dirty="0" err="1">
                <a:latin typeface="Calibri" panose="020F0502020204030204" pitchFamily="34" charset="0"/>
              </a:rPr>
              <a:t>anumit</a:t>
            </a:r>
            <a:r>
              <a:rPr lang="ro-RO" altLang="en-US" sz="2400" dirty="0">
                <a:latin typeface="Calibri" panose="020F0502020204030204" pitchFamily="34" charset="0"/>
              </a:rPr>
              <a:t>ă </a:t>
            </a:r>
            <a:r>
              <a:rPr lang="en-US" altLang="en-US" sz="2400" dirty="0" err="1">
                <a:latin typeface="Calibri" panose="020F0502020204030204" pitchFamily="34" charset="0"/>
              </a:rPr>
              <a:t>perioad</a:t>
            </a:r>
            <a:r>
              <a:rPr lang="ro-RO" altLang="en-US" sz="2400" dirty="0">
                <a:latin typeface="Calibri" panose="020F0502020204030204" pitchFamily="34" charset="0"/>
              </a:rPr>
              <a:t>ă</a:t>
            </a:r>
            <a:r>
              <a:rPr lang="en-US" altLang="en-US" sz="2400" dirty="0">
                <a:latin typeface="Calibri" panose="020F0502020204030204" pitchFamily="34" charset="0"/>
              </a:rPr>
              <a:t>)</a:t>
            </a:r>
            <a:endParaRPr lang="ro-RO" altLang="en-US" sz="2400" dirty="0">
              <a:latin typeface="Calibri" panose="020F0502020204030204" pitchFamily="34" charset="0"/>
            </a:endParaRPr>
          </a:p>
          <a:p>
            <a:pPr lvl="1">
              <a:lnSpc>
                <a:spcPct val="80000"/>
              </a:lnSpc>
              <a:spcBef>
                <a:spcPct val="0"/>
              </a:spcBef>
            </a:pPr>
            <a:r>
              <a:rPr lang="en-US" altLang="en-US" sz="2400" i="1" dirty="0">
                <a:latin typeface="Calibri" panose="020F0502020204030204" pitchFamily="34" charset="0"/>
              </a:rPr>
              <a:t>trial </a:t>
            </a:r>
            <a:r>
              <a:rPr lang="en-US" altLang="en-US" sz="2400" dirty="0">
                <a:latin typeface="Calibri" panose="020F0502020204030204" pitchFamily="34" charset="0"/>
              </a:rPr>
              <a:t>( pot fi </a:t>
            </a:r>
            <a:r>
              <a:rPr lang="en-US" altLang="en-US" sz="2400" dirty="0" err="1">
                <a:latin typeface="Calibri" panose="020F0502020204030204" pitchFamily="34" charset="0"/>
              </a:rPr>
              <a:t>folosite</a:t>
            </a:r>
            <a:r>
              <a:rPr lang="en-US" altLang="en-US" sz="2400" dirty="0">
                <a:latin typeface="Calibri" panose="020F0502020204030204" pitchFamily="34" charset="0"/>
              </a:rPr>
              <a:t> </a:t>
            </a:r>
            <a:r>
              <a:rPr lang="en-US" altLang="en-US" sz="2400" dirty="0" err="1">
                <a:latin typeface="Calibri" panose="020F0502020204030204" pitchFamily="34" charset="0"/>
              </a:rPr>
              <a:t>gratuit</a:t>
            </a:r>
            <a:r>
              <a:rPr lang="en-US" altLang="en-US" sz="2400" dirty="0">
                <a:latin typeface="Calibri" panose="020F0502020204030204" pitchFamily="34" charset="0"/>
              </a:rPr>
              <a:t> o </a:t>
            </a:r>
            <a:r>
              <a:rPr lang="en-US" altLang="en-US" sz="2400" dirty="0" err="1">
                <a:latin typeface="Calibri" panose="020F0502020204030204" pitchFamily="34" charset="0"/>
              </a:rPr>
              <a:t>perioad</a:t>
            </a:r>
            <a:r>
              <a:rPr lang="ro-RO" altLang="en-US" sz="2400" dirty="0">
                <a:latin typeface="Calibri" panose="020F0502020204030204" pitchFamily="34" charset="0"/>
              </a:rPr>
              <a:t>ă</a:t>
            </a:r>
            <a:r>
              <a:rPr lang="en-US" altLang="en-US" sz="2400" dirty="0">
                <a:latin typeface="Calibri" panose="020F0502020204030204" pitchFamily="34" charset="0"/>
              </a:rPr>
              <a:t> de </a:t>
            </a:r>
            <a:r>
              <a:rPr lang="en-US" altLang="en-US" sz="2400" dirty="0" err="1">
                <a:latin typeface="Calibri" panose="020F0502020204030204" pitchFamily="34" charset="0"/>
              </a:rPr>
              <a:t>timp</a:t>
            </a:r>
            <a:r>
              <a:rPr lang="en-US" altLang="en-US" sz="2400" dirty="0">
                <a:latin typeface="Calibri" panose="020F0502020204030204" pitchFamily="34" charset="0"/>
              </a:rPr>
              <a:t>, </a:t>
            </a:r>
            <a:r>
              <a:rPr lang="en-US" altLang="en-US" sz="2400" dirty="0" err="1">
                <a:latin typeface="Calibri" panose="020F0502020204030204" pitchFamily="34" charset="0"/>
              </a:rPr>
              <a:t>dar</a:t>
            </a:r>
            <a:r>
              <a:rPr lang="en-US" altLang="en-US" sz="2400" dirty="0">
                <a:latin typeface="Calibri" panose="020F0502020204030204" pitchFamily="34" charset="0"/>
              </a:rPr>
              <a:t> au </a:t>
            </a:r>
            <a:r>
              <a:rPr lang="en-US" altLang="en-US" sz="2400" dirty="0" err="1">
                <a:latin typeface="Calibri" panose="020F0502020204030204" pitchFamily="34" charset="0"/>
              </a:rPr>
              <a:t>mai</a:t>
            </a:r>
            <a:r>
              <a:rPr lang="en-US" altLang="en-US" sz="2400" dirty="0">
                <a:latin typeface="Calibri" panose="020F0502020204030204" pitchFamily="34" charset="0"/>
              </a:rPr>
              <a:t> </a:t>
            </a:r>
            <a:r>
              <a:rPr lang="en-US" altLang="en-US" sz="2400" dirty="0" err="1">
                <a:latin typeface="Calibri" panose="020F0502020204030204" pitchFamily="34" charset="0"/>
              </a:rPr>
              <a:t>multe</a:t>
            </a:r>
            <a:r>
              <a:rPr lang="en-US" altLang="en-US" sz="2400" dirty="0">
                <a:latin typeface="Calibri" panose="020F0502020204030204" pitchFamily="34" charset="0"/>
              </a:rPr>
              <a:t> op</a:t>
            </a:r>
            <a:r>
              <a:rPr lang="ro-RO" altLang="en-US" sz="2400" dirty="0">
                <a:latin typeface="Calibri" panose="020F0502020204030204" pitchFamily="34" charset="0"/>
              </a:rPr>
              <a:t>ţ</a:t>
            </a:r>
            <a:r>
              <a:rPr lang="en-US" altLang="en-US" sz="2400" dirty="0" err="1">
                <a:latin typeface="Calibri" panose="020F0502020204030204" pitchFamily="34" charset="0"/>
              </a:rPr>
              <a:t>iuni</a:t>
            </a:r>
            <a:r>
              <a:rPr lang="en-US" altLang="en-US" sz="2400" dirty="0">
                <a:latin typeface="Calibri" panose="020F0502020204030204" pitchFamily="34" charset="0"/>
              </a:rPr>
              <a:t> </a:t>
            </a:r>
            <a:r>
              <a:rPr lang="en-US" altLang="en-US" sz="2400" dirty="0" err="1">
                <a:latin typeface="Calibri" panose="020F0502020204030204" pitchFamily="34" charset="0"/>
              </a:rPr>
              <a:t>dezactivate</a:t>
            </a:r>
            <a:r>
              <a:rPr lang="en-US" altLang="en-US" sz="2400" dirty="0">
                <a:latin typeface="Calibri" panose="020F0502020204030204" pitchFamily="34" charset="0"/>
              </a:rPr>
              <a:t>),</a:t>
            </a:r>
            <a:endParaRPr lang="ro-RO" altLang="en-US" sz="2400" dirty="0">
              <a:latin typeface="Calibri" panose="020F0502020204030204" pitchFamily="34" charset="0"/>
            </a:endParaRPr>
          </a:p>
          <a:p>
            <a:pPr lvl="1">
              <a:lnSpc>
                <a:spcPct val="80000"/>
              </a:lnSpc>
              <a:spcBef>
                <a:spcPct val="0"/>
              </a:spcBef>
            </a:pPr>
            <a:r>
              <a:rPr lang="en-US" altLang="en-US" sz="2400" i="1" dirty="0">
                <a:latin typeface="Calibri" panose="020F0502020204030204" pitchFamily="34" charset="0"/>
              </a:rPr>
              <a:t>retail</a:t>
            </a:r>
            <a:r>
              <a:rPr lang="en-US" altLang="en-US" sz="2400" dirty="0">
                <a:latin typeface="Calibri" panose="020F0502020204030204" pitchFamily="34" charset="0"/>
              </a:rPr>
              <a:t> (software-</a:t>
            </a:r>
            <a:r>
              <a:rPr lang="en-US" altLang="en-US" sz="2400" dirty="0" err="1">
                <a:latin typeface="Calibri" panose="020F0502020204030204" pitchFamily="34" charset="0"/>
              </a:rPr>
              <a:t>ul</a:t>
            </a:r>
            <a:r>
              <a:rPr lang="en-US" altLang="en-US" sz="2400" dirty="0">
                <a:latin typeface="Calibri" panose="020F0502020204030204" pitchFamily="34" charset="0"/>
              </a:rPr>
              <a:t> </a:t>
            </a:r>
            <a:r>
              <a:rPr lang="en-US" altLang="en-US" sz="2400" dirty="0" err="1">
                <a:latin typeface="Calibri" panose="020F0502020204030204" pitchFamily="34" charset="0"/>
              </a:rPr>
              <a:t>comercial</a:t>
            </a:r>
            <a:r>
              <a:rPr lang="en-US" altLang="en-US" sz="2400" dirty="0">
                <a:latin typeface="Calibri" panose="020F0502020204030204" pitchFamily="34" charset="0"/>
              </a:rPr>
              <a:t> care nu </a:t>
            </a:r>
            <a:r>
              <a:rPr lang="en-US" altLang="en-US" sz="2400" dirty="0" err="1">
                <a:latin typeface="Calibri" panose="020F0502020204030204" pitchFamily="34" charset="0"/>
              </a:rPr>
              <a:t>poate</a:t>
            </a:r>
            <a:r>
              <a:rPr lang="en-US" altLang="en-US" sz="2400" dirty="0">
                <a:latin typeface="Calibri" panose="020F0502020204030204" pitchFamily="34" charset="0"/>
              </a:rPr>
              <a:t> fi </a:t>
            </a:r>
            <a:r>
              <a:rPr lang="en-US" altLang="en-US" sz="2400" dirty="0" err="1">
                <a:latin typeface="Calibri" panose="020F0502020204030204" pitchFamily="34" charset="0"/>
              </a:rPr>
              <a:t>copiat</a:t>
            </a:r>
            <a:r>
              <a:rPr lang="en-US" altLang="en-US" sz="2400" dirty="0">
                <a:latin typeface="Calibri" panose="020F0502020204030204" pitchFamily="34" charset="0"/>
              </a:rPr>
              <a:t>)</a:t>
            </a:r>
            <a:endParaRPr lang="ro-RO" altLang="en-US" sz="2400" dirty="0">
              <a:latin typeface="Calibri" panose="020F0502020204030204" pitchFamily="34" charset="0"/>
            </a:endParaRPr>
          </a:p>
          <a:p>
            <a:pPr lvl="1">
              <a:lnSpc>
                <a:spcPct val="80000"/>
              </a:lnSpc>
              <a:spcBef>
                <a:spcPct val="0"/>
              </a:spcBef>
            </a:pPr>
            <a:r>
              <a:rPr lang="en-US" altLang="en-US" sz="2400" i="1" dirty="0">
                <a:latin typeface="Calibri" panose="020F0502020204030204" pitchFamily="34" charset="0"/>
              </a:rPr>
              <a:t>freeware </a:t>
            </a:r>
            <a:r>
              <a:rPr lang="en-US" altLang="en-US" sz="2400" dirty="0">
                <a:latin typeface="Calibri" panose="020F0502020204030204" pitchFamily="34" charset="0"/>
              </a:rPr>
              <a:t>(</a:t>
            </a:r>
            <a:r>
              <a:rPr lang="en-US" altLang="en-US" sz="2400" dirty="0" err="1">
                <a:latin typeface="Calibri" panose="020F0502020204030204" pitchFamily="34" charset="0"/>
              </a:rPr>
              <a:t>utilizatorul</a:t>
            </a:r>
            <a:r>
              <a:rPr lang="en-US" altLang="en-US" sz="2400" dirty="0">
                <a:latin typeface="Calibri" panose="020F0502020204030204" pitchFamily="34" charset="0"/>
              </a:rPr>
              <a:t> </a:t>
            </a:r>
            <a:r>
              <a:rPr lang="en-US" altLang="en-US" sz="2400" dirty="0" err="1">
                <a:latin typeface="Calibri" panose="020F0502020204030204" pitchFamily="34" charset="0"/>
              </a:rPr>
              <a:t>poate</a:t>
            </a:r>
            <a:r>
              <a:rPr lang="en-US" altLang="en-US" sz="2400" dirty="0">
                <a:latin typeface="Calibri" panose="020F0502020204030204" pitchFamily="34" charset="0"/>
              </a:rPr>
              <a:t> </a:t>
            </a:r>
            <a:r>
              <a:rPr lang="en-US" altLang="en-US" sz="2400" dirty="0" err="1">
                <a:latin typeface="Calibri" panose="020F0502020204030204" pitchFamily="34" charset="0"/>
              </a:rPr>
              <a:t>folosi</a:t>
            </a:r>
            <a:r>
              <a:rPr lang="en-US" altLang="en-US" sz="2400" dirty="0">
                <a:latin typeface="Calibri" panose="020F0502020204030204" pitchFamily="34" charset="0"/>
              </a:rPr>
              <a:t> </a:t>
            </a:r>
            <a:r>
              <a:rPr lang="en-US" altLang="en-US" sz="2400" dirty="0" err="1">
                <a:latin typeface="Calibri" panose="020F0502020204030204" pitchFamily="34" charset="0"/>
              </a:rPr>
              <a:t>softul</a:t>
            </a:r>
            <a:r>
              <a:rPr lang="en-US" altLang="en-US" sz="2400" dirty="0">
                <a:latin typeface="Calibri" panose="020F0502020204030204" pitchFamily="34" charset="0"/>
              </a:rPr>
              <a:t> </a:t>
            </a:r>
            <a:r>
              <a:rPr lang="en-US" altLang="en-US" sz="2400" dirty="0" err="1">
                <a:latin typeface="Calibri" panose="020F0502020204030204" pitchFamily="34" charset="0"/>
              </a:rPr>
              <a:t>pe</a:t>
            </a:r>
            <a:r>
              <a:rPr lang="en-US" altLang="en-US" sz="2400" dirty="0">
                <a:latin typeface="Calibri" panose="020F0502020204030204" pitchFamily="34" charset="0"/>
              </a:rPr>
              <a:t> o </a:t>
            </a:r>
            <a:r>
              <a:rPr lang="en-US" altLang="en-US" sz="2400" dirty="0" err="1">
                <a:latin typeface="Calibri" panose="020F0502020204030204" pitchFamily="34" charset="0"/>
              </a:rPr>
              <a:t>perioada</a:t>
            </a:r>
            <a:r>
              <a:rPr lang="en-US" altLang="en-US" sz="2400" dirty="0">
                <a:latin typeface="Calibri" panose="020F0502020204030204" pitchFamily="34" charset="0"/>
              </a:rPr>
              <a:t> </a:t>
            </a:r>
            <a:r>
              <a:rPr lang="en-US" altLang="en-US" sz="2400" dirty="0" err="1">
                <a:latin typeface="Calibri" panose="020F0502020204030204" pitchFamily="34" charset="0"/>
              </a:rPr>
              <a:t>nelimitat</a:t>
            </a:r>
            <a:r>
              <a:rPr lang="ro-RO" altLang="en-US" sz="2400" dirty="0">
                <a:latin typeface="Calibri" panose="020F0502020204030204" pitchFamily="34" charset="0"/>
              </a:rPr>
              <a:t>ă</a:t>
            </a:r>
            <a:r>
              <a:rPr lang="en-US" altLang="en-US" sz="2400" dirty="0">
                <a:latin typeface="Calibri" panose="020F0502020204030204" pitchFamily="34" charset="0"/>
              </a:rPr>
              <a:t>, </a:t>
            </a:r>
            <a:r>
              <a:rPr lang="en-US" altLang="en-US" sz="2400" dirty="0" err="1">
                <a:latin typeface="Calibri" panose="020F0502020204030204" pitchFamily="34" charset="0"/>
              </a:rPr>
              <a:t>dar</a:t>
            </a:r>
            <a:r>
              <a:rPr lang="en-US" altLang="en-US" sz="2400" dirty="0">
                <a:latin typeface="Calibri" panose="020F0502020204030204" pitchFamily="34" charset="0"/>
              </a:rPr>
              <a:t> nu are </a:t>
            </a:r>
            <a:r>
              <a:rPr lang="en-US" altLang="en-US" sz="2400" dirty="0" err="1">
                <a:latin typeface="Calibri" panose="020F0502020204030204" pitchFamily="34" charset="0"/>
              </a:rPr>
              <a:t>dreptul</a:t>
            </a:r>
            <a:r>
              <a:rPr lang="en-US" altLang="en-US" sz="2400" dirty="0">
                <a:latin typeface="Calibri" panose="020F0502020204030204" pitchFamily="34" charset="0"/>
              </a:rPr>
              <a:t> s</a:t>
            </a:r>
            <a:r>
              <a:rPr lang="ro-RO" altLang="en-US" sz="2400" dirty="0">
                <a:latin typeface="Calibri" panose="020F0502020204030204" pitchFamily="34" charset="0"/>
              </a:rPr>
              <a:t>ă</a:t>
            </a:r>
            <a:r>
              <a:rPr lang="en-US" altLang="en-US" sz="2400" dirty="0">
                <a:latin typeface="Calibri" panose="020F0502020204030204" pitchFamily="34" charset="0"/>
              </a:rPr>
              <a:t> </a:t>
            </a:r>
            <a:r>
              <a:rPr lang="ro-RO" altLang="en-US" sz="2400" dirty="0">
                <a:latin typeface="Calibri" panose="020F0502020204030204" pitchFamily="34" charset="0"/>
              </a:rPr>
              <a:t>î</a:t>
            </a:r>
            <a:r>
              <a:rPr lang="en-US" altLang="en-US" sz="2400" dirty="0">
                <a:latin typeface="Calibri" panose="020F0502020204030204" pitchFamily="34" charset="0"/>
              </a:rPr>
              <a:t>l </a:t>
            </a:r>
            <a:r>
              <a:rPr lang="en-US" altLang="en-US" sz="2400" dirty="0" err="1">
                <a:latin typeface="Calibri" panose="020F0502020204030204" pitchFamily="34" charset="0"/>
              </a:rPr>
              <a:t>editeze</a:t>
            </a:r>
            <a:r>
              <a:rPr lang="en-US" altLang="en-US" sz="2400" dirty="0">
                <a:latin typeface="Calibri" panose="020F0502020204030204" pitchFamily="34" charset="0"/>
              </a:rPr>
              <a:t> </a:t>
            </a:r>
            <a:r>
              <a:rPr lang="en-US" altLang="en-US" sz="2400" dirty="0" err="1">
                <a:latin typeface="Calibri" panose="020F0502020204030204" pitchFamily="34" charset="0"/>
              </a:rPr>
              <a:t>sau</a:t>
            </a:r>
            <a:r>
              <a:rPr lang="en-US" altLang="en-US" sz="2400" dirty="0">
                <a:latin typeface="Calibri" panose="020F0502020204030204" pitchFamily="34" charset="0"/>
              </a:rPr>
              <a:t> s</a:t>
            </a:r>
            <a:r>
              <a:rPr lang="ro-RO" altLang="en-US" sz="2400" dirty="0">
                <a:latin typeface="Calibri" panose="020F0502020204030204" pitchFamily="34" charset="0"/>
              </a:rPr>
              <a:t>ă</a:t>
            </a:r>
            <a:r>
              <a:rPr lang="en-US" altLang="en-US" sz="2400" dirty="0">
                <a:latin typeface="Calibri" panose="020F0502020204030204" pitchFamily="34" charset="0"/>
              </a:rPr>
              <a:t> </a:t>
            </a:r>
            <a:r>
              <a:rPr lang="ro-RO" altLang="en-US" sz="2400" dirty="0">
                <a:latin typeface="Calibri" panose="020F0502020204030204" pitchFamily="34" charset="0"/>
              </a:rPr>
              <a:t>î</a:t>
            </a:r>
            <a:r>
              <a:rPr lang="en-US" altLang="en-US" sz="2400" dirty="0">
                <a:latin typeface="Calibri" panose="020F0502020204030204" pitchFamily="34" charset="0"/>
              </a:rPr>
              <a:t>l rev</a:t>
            </a:r>
            <a:r>
              <a:rPr lang="ro-RO" altLang="en-US" sz="2400" dirty="0">
                <a:latin typeface="Calibri" panose="020F0502020204030204" pitchFamily="34" charset="0"/>
              </a:rPr>
              <a:t>â</a:t>
            </a:r>
            <a:r>
              <a:rPr lang="en-US" altLang="en-US" sz="2400" dirty="0" err="1">
                <a:latin typeface="Calibri" panose="020F0502020204030204" pitchFamily="34" charset="0"/>
              </a:rPr>
              <a:t>nd</a:t>
            </a:r>
            <a:r>
              <a:rPr lang="ro-RO" altLang="en-US" sz="2400" dirty="0">
                <a:latin typeface="Calibri" panose="020F0502020204030204" pitchFamily="34" charset="0"/>
              </a:rPr>
              <a:t>ă</a:t>
            </a:r>
            <a:r>
              <a:rPr lang="en-US" altLang="en-US" sz="2400" dirty="0">
                <a:latin typeface="Calibri" panose="020F0502020204030204" pitchFamily="34" charset="0"/>
              </a:rPr>
              <a:t>);</a:t>
            </a:r>
            <a:r>
              <a:rPr lang="en-US" altLang="en-US" sz="2400" b="1" dirty="0">
                <a:solidFill>
                  <a:srgbClr val="C00000"/>
                </a:solidFill>
                <a:latin typeface="Calibri" panose="020F0502020204030204" pitchFamily="34" charset="0"/>
              </a:rPr>
              <a:t> </a:t>
            </a:r>
            <a:endParaRPr lang="ro-RO" altLang="en-US" sz="2400" b="1" dirty="0">
              <a:solidFill>
                <a:srgbClr val="C00000"/>
              </a:solidFill>
              <a:latin typeface="Calibri" panose="020F0502020204030204" pitchFamily="34" charset="0"/>
            </a:endParaRPr>
          </a:p>
          <a:p>
            <a:pPr lvl="1">
              <a:lnSpc>
                <a:spcPct val="80000"/>
              </a:lnSpc>
              <a:spcBef>
                <a:spcPct val="0"/>
              </a:spcBef>
            </a:pPr>
            <a:endParaRPr lang="ro-RO" altLang="en-US" sz="2400" b="1" dirty="0" smtClean="0">
              <a:solidFill>
                <a:srgbClr val="C00000"/>
              </a:solidFill>
              <a:latin typeface="Calibri" panose="020F0502020204030204" pitchFamily="34" charset="0"/>
            </a:endParaRPr>
          </a:p>
          <a:p>
            <a:pPr>
              <a:lnSpc>
                <a:spcPct val="80000"/>
              </a:lnSpc>
              <a:spcBef>
                <a:spcPct val="0"/>
              </a:spcBef>
            </a:pPr>
            <a:r>
              <a:rPr lang="en-US" altLang="en-US" sz="2400" b="1" dirty="0" err="1" smtClean="0">
                <a:latin typeface="Calibri" panose="020F0502020204030204" pitchFamily="34" charset="0"/>
              </a:rPr>
              <a:t>licen</a:t>
            </a:r>
            <a:r>
              <a:rPr lang="ro-RO" altLang="en-US" sz="2400" b="1" dirty="0" smtClean="0">
                <a:latin typeface="Calibri" panose="020F0502020204030204" pitchFamily="34" charset="0"/>
              </a:rPr>
              <a:t>ţ</a:t>
            </a:r>
            <a:r>
              <a:rPr lang="en-US" altLang="en-US" sz="2400" b="1" dirty="0" smtClean="0">
                <a:latin typeface="Calibri" panose="020F0502020204030204" pitchFamily="34" charset="0"/>
              </a:rPr>
              <a:t>e </a:t>
            </a:r>
            <a:r>
              <a:rPr lang="en-US" altLang="en-US" sz="2400" b="1" dirty="0" smtClean="0">
                <a:solidFill>
                  <a:srgbClr val="C00000"/>
                </a:solidFill>
                <a:latin typeface="Calibri" panose="020F0502020204030204" pitchFamily="34" charset="0"/>
              </a:rPr>
              <a:t>open source</a:t>
            </a:r>
            <a:r>
              <a:rPr lang="en-US" altLang="en-US" sz="2400" dirty="0" smtClean="0">
                <a:solidFill>
                  <a:srgbClr val="C00000"/>
                </a:solidFill>
                <a:latin typeface="Calibri" panose="020F0502020204030204" pitchFamily="34" charset="0"/>
              </a:rPr>
              <a:t> </a:t>
            </a:r>
            <a:r>
              <a:rPr lang="en-US" altLang="en-US" sz="2400" dirty="0" err="1" smtClean="0">
                <a:latin typeface="Calibri" panose="020F0502020204030204" pitchFamily="34" charset="0"/>
              </a:rPr>
              <a:t>reprezint</a:t>
            </a:r>
            <a:r>
              <a:rPr lang="ro-RO" altLang="en-US" sz="2400" dirty="0" smtClean="0">
                <a:latin typeface="Calibri" panose="020F0502020204030204" pitchFamily="34" charset="0"/>
              </a:rPr>
              <a:t>ă</a:t>
            </a:r>
            <a:r>
              <a:rPr lang="en-US" altLang="en-US" sz="2400" dirty="0" smtClean="0">
                <a:latin typeface="Calibri" panose="020F0502020204030204" pitchFamily="34" charset="0"/>
              </a:rPr>
              <a:t> </a:t>
            </a:r>
            <a:r>
              <a:rPr lang="en-US" altLang="en-US" sz="2400" dirty="0" err="1" smtClean="0">
                <a:latin typeface="Calibri" panose="020F0502020204030204" pitchFamily="34" charset="0"/>
              </a:rPr>
              <a:t>licen</a:t>
            </a:r>
            <a:r>
              <a:rPr lang="ro-RO" altLang="en-US" sz="2400" dirty="0" smtClean="0">
                <a:latin typeface="Calibri" panose="020F0502020204030204" pitchFamily="34" charset="0"/>
              </a:rPr>
              <a:t>ţ</a:t>
            </a:r>
            <a:r>
              <a:rPr lang="en-US" altLang="en-US" sz="2400" dirty="0" err="1" smtClean="0">
                <a:latin typeface="Calibri" panose="020F0502020204030204" pitchFamily="34" charset="0"/>
              </a:rPr>
              <a:t>ele</a:t>
            </a:r>
            <a:r>
              <a:rPr lang="en-US" altLang="en-US" sz="2400" dirty="0" smtClean="0">
                <a:latin typeface="Calibri" panose="020F0502020204030204" pitchFamily="34" charset="0"/>
              </a:rPr>
              <a:t> </a:t>
            </a:r>
            <a:r>
              <a:rPr lang="en-US" altLang="en-US" sz="2400" dirty="0" err="1" smtClean="0">
                <a:latin typeface="Calibri" panose="020F0502020204030204" pitchFamily="34" charset="0"/>
              </a:rPr>
              <a:t>prin</a:t>
            </a:r>
            <a:r>
              <a:rPr lang="en-US" altLang="en-US" sz="2400" dirty="0" smtClean="0">
                <a:latin typeface="Calibri" panose="020F0502020204030204" pitchFamily="34" charset="0"/>
              </a:rPr>
              <a:t> </a:t>
            </a:r>
            <a:r>
              <a:rPr lang="en-US" altLang="en-US" sz="2400" dirty="0" err="1" smtClean="0">
                <a:latin typeface="Calibri" panose="020F0502020204030204" pitchFamily="34" charset="0"/>
              </a:rPr>
              <a:t>intermediul</a:t>
            </a:r>
            <a:r>
              <a:rPr lang="en-US" altLang="en-US" sz="2400" dirty="0" smtClean="0">
                <a:latin typeface="Calibri" panose="020F0502020204030204" pitchFamily="34" charset="0"/>
              </a:rPr>
              <a:t> c</a:t>
            </a:r>
            <a:r>
              <a:rPr lang="ro-RO" altLang="en-US" sz="2400" dirty="0" smtClean="0">
                <a:latin typeface="Calibri" panose="020F0502020204030204" pitchFamily="34" charset="0"/>
              </a:rPr>
              <a:t>ă</a:t>
            </a:r>
            <a:r>
              <a:rPr lang="en-US" altLang="en-US" sz="2400" dirty="0" err="1" smtClean="0">
                <a:latin typeface="Calibri" panose="020F0502020204030204" pitchFamily="34" charset="0"/>
              </a:rPr>
              <a:t>rora</a:t>
            </a:r>
            <a:r>
              <a:rPr lang="en-US" altLang="en-US" sz="2400" dirty="0" smtClean="0">
                <a:latin typeface="Calibri" panose="020F0502020204030204" pitchFamily="34" charset="0"/>
              </a:rPr>
              <a:t> </a:t>
            </a:r>
            <a:r>
              <a:rPr lang="en-US" altLang="en-US" sz="2400" dirty="0" err="1" smtClean="0">
                <a:latin typeface="Calibri" panose="020F0502020204030204" pitchFamily="34" charset="0"/>
              </a:rPr>
              <a:t>dreptul</a:t>
            </a:r>
            <a:r>
              <a:rPr lang="en-US" altLang="en-US" sz="2400" dirty="0" smtClean="0">
                <a:latin typeface="Calibri" panose="020F0502020204030204" pitchFamily="34" charset="0"/>
              </a:rPr>
              <a:t> de </a:t>
            </a:r>
            <a:r>
              <a:rPr lang="en-US" altLang="en-US" sz="2400" dirty="0" err="1" smtClean="0">
                <a:latin typeface="Calibri" panose="020F0502020204030204" pitchFamily="34" charset="0"/>
              </a:rPr>
              <a:t>proprietate</a:t>
            </a:r>
            <a:r>
              <a:rPr lang="en-US" altLang="en-US" sz="2400" dirty="0" smtClean="0">
                <a:latin typeface="Calibri" panose="020F0502020204030204" pitchFamily="34" charset="0"/>
              </a:rPr>
              <a:t> </a:t>
            </a:r>
            <a:r>
              <a:rPr lang="en-US" altLang="en-US" sz="2400" dirty="0" err="1" smtClean="0">
                <a:latin typeface="Calibri" panose="020F0502020204030204" pitchFamily="34" charset="0"/>
              </a:rPr>
              <a:t>asupra</a:t>
            </a:r>
            <a:r>
              <a:rPr lang="en-US" altLang="en-US" sz="2400" dirty="0" smtClean="0">
                <a:latin typeface="Calibri" panose="020F0502020204030204" pitchFamily="34" charset="0"/>
              </a:rPr>
              <a:t> </a:t>
            </a:r>
            <a:r>
              <a:rPr lang="en-US" altLang="en-US" sz="2400" dirty="0" err="1" smtClean="0">
                <a:latin typeface="Calibri" panose="020F0502020204030204" pitchFamily="34" charset="0"/>
              </a:rPr>
              <a:t>unui</a:t>
            </a:r>
            <a:r>
              <a:rPr lang="en-US" altLang="en-US" sz="2400" dirty="0" smtClean="0">
                <a:latin typeface="Calibri" panose="020F0502020204030204" pitchFamily="34" charset="0"/>
              </a:rPr>
              <a:t> </a:t>
            </a:r>
            <a:r>
              <a:rPr lang="en-US" altLang="en-US" sz="2400" dirty="0" err="1" smtClean="0">
                <a:latin typeface="Calibri" panose="020F0502020204030204" pitchFamily="34" charset="0"/>
              </a:rPr>
              <a:t>produs</a:t>
            </a:r>
            <a:r>
              <a:rPr lang="en-US" altLang="en-US" sz="2400" dirty="0" smtClean="0">
                <a:latin typeface="Calibri" panose="020F0502020204030204" pitchFamily="34" charset="0"/>
              </a:rPr>
              <a:t> IT nu </a:t>
            </a:r>
            <a:r>
              <a:rPr lang="en-US" altLang="en-US" sz="2400" dirty="0" err="1" smtClean="0">
                <a:latin typeface="Calibri" panose="020F0502020204030204" pitchFamily="34" charset="0"/>
              </a:rPr>
              <a:t>ramane</a:t>
            </a:r>
            <a:r>
              <a:rPr lang="en-US" altLang="en-US" sz="2400" dirty="0" smtClean="0">
                <a:latin typeface="Calibri" panose="020F0502020204030204" pitchFamily="34" charset="0"/>
              </a:rPr>
              <a:t> la </a:t>
            </a:r>
            <a:r>
              <a:rPr lang="en-US" altLang="en-US" sz="2400" dirty="0" err="1" smtClean="0">
                <a:latin typeface="Calibri" panose="020F0502020204030204" pitchFamily="34" charset="0"/>
              </a:rPr>
              <a:t>autorul</a:t>
            </a:r>
            <a:r>
              <a:rPr lang="en-US" altLang="en-US" sz="2400" dirty="0" smtClean="0">
                <a:latin typeface="Calibri" panose="020F0502020204030204" pitchFamily="34" charset="0"/>
              </a:rPr>
              <a:t> </a:t>
            </a:r>
            <a:r>
              <a:rPr lang="en-US" altLang="en-US" sz="2400" dirty="0" err="1" smtClean="0">
                <a:latin typeface="Calibri" panose="020F0502020204030204" pitchFamily="34" charset="0"/>
              </a:rPr>
              <a:t>acestuia</a:t>
            </a:r>
            <a:r>
              <a:rPr lang="en-US" altLang="en-US" sz="2400" dirty="0" smtClean="0">
                <a:latin typeface="Calibri" panose="020F0502020204030204" pitchFamily="34" charset="0"/>
              </a:rPr>
              <a:t>, </a:t>
            </a:r>
            <a:r>
              <a:rPr lang="en-US" altLang="en-US" sz="2400" dirty="0" err="1" smtClean="0">
                <a:latin typeface="Calibri" panose="020F0502020204030204" pitchFamily="34" charset="0"/>
              </a:rPr>
              <a:t>programul</a:t>
            </a:r>
            <a:r>
              <a:rPr lang="en-US" altLang="en-US" sz="2400" dirty="0" smtClean="0">
                <a:latin typeface="Calibri" panose="020F0502020204030204" pitchFamily="34" charset="0"/>
              </a:rPr>
              <a:t> put</a:t>
            </a:r>
            <a:r>
              <a:rPr lang="ro-RO" altLang="en-US" sz="2400" dirty="0" smtClean="0">
                <a:latin typeface="Calibri" panose="020F0502020204030204" pitchFamily="34" charset="0"/>
              </a:rPr>
              <a:t>â</a:t>
            </a:r>
            <a:r>
              <a:rPr lang="en-US" altLang="en-US" sz="2400" dirty="0" err="1" smtClean="0">
                <a:latin typeface="Calibri" panose="020F0502020204030204" pitchFamily="34" charset="0"/>
              </a:rPr>
              <a:t>nd</a:t>
            </a:r>
            <a:r>
              <a:rPr lang="en-US" altLang="en-US" sz="2400" dirty="0" smtClean="0">
                <a:latin typeface="Calibri" panose="020F0502020204030204" pitchFamily="34" charset="0"/>
              </a:rPr>
              <a:t> fi </a:t>
            </a:r>
            <a:r>
              <a:rPr lang="en-US" altLang="en-US" sz="2400" dirty="0" err="1" smtClean="0">
                <a:latin typeface="Calibri" panose="020F0502020204030204" pitchFamily="34" charset="0"/>
              </a:rPr>
              <a:t>utilizat</a:t>
            </a:r>
            <a:r>
              <a:rPr lang="en-US" altLang="en-US" sz="2400" dirty="0" smtClean="0">
                <a:latin typeface="Calibri" panose="020F0502020204030204" pitchFamily="34" charset="0"/>
              </a:rPr>
              <a:t> </a:t>
            </a:r>
            <a:r>
              <a:rPr lang="ro-RO" altLang="en-US" sz="2400" dirty="0" smtClean="0">
                <a:latin typeface="Calibri" panose="020F0502020204030204" pitchFamily="34" charset="0"/>
              </a:rPr>
              <a:t>î</a:t>
            </a:r>
            <a:r>
              <a:rPr lang="en-US" altLang="en-US" sz="2400" dirty="0" smtClean="0">
                <a:latin typeface="Calibri" panose="020F0502020204030204" pitchFamily="34" charset="0"/>
              </a:rPr>
              <a:t>n mod liber de c</a:t>
            </a:r>
            <a:r>
              <a:rPr lang="ro-RO" altLang="en-US" sz="2400" dirty="0" smtClean="0">
                <a:latin typeface="Calibri" panose="020F0502020204030204" pitchFamily="34" charset="0"/>
              </a:rPr>
              <a:t>ă</a:t>
            </a:r>
            <a:r>
              <a:rPr lang="en-US" altLang="en-US" sz="2400" dirty="0" err="1" smtClean="0">
                <a:latin typeface="Calibri" panose="020F0502020204030204" pitchFamily="34" charset="0"/>
              </a:rPr>
              <a:t>tre</a:t>
            </a:r>
            <a:r>
              <a:rPr lang="en-US" altLang="en-US" sz="2400" dirty="0" smtClean="0">
                <a:latin typeface="Calibri" panose="020F0502020204030204" pitchFamily="34" charset="0"/>
              </a:rPr>
              <a:t> </a:t>
            </a:r>
            <a:r>
              <a:rPr lang="en-US" altLang="en-US" sz="2400" dirty="0" err="1" smtClean="0">
                <a:latin typeface="Calibri" panose="020F0502020204030204" pitchFamily="34" charset="0"/>
              </a:rPr>
              <a:t>orice</a:t>
            </a:r>
            <a:r>
              <a:rPr lang="en-US" altLang="en-US" sz="2400" dirty="0" smtClean="0">
                <a:latin typeface="Calibri" panose="020F0502020204030204" pitchFamily="34" charset="0"/>
              </a:rPr>
              <a:t> </a:t>
            </a:r>
            <a:r>
              <a:rPr lang="en-US" altLang="en-US" sz="2400" dirty="0" err="1" smtClean="0">
                <a:latin typeface="Calibri" panose="020F0502020204030204" pitchFamily="34" charset="0"/>
              </a:rPr>
              <a:t>utilizator</a:t>
            </a:r>
            <a:r>
              <a:rPr lang="en-US" altLang="en-US" sz="2400" dirty="0" smtClean="0">
                <a:latin typeface="Calibri" panose="020F0502020204030204" pitchFamily="34" charset="0"/>
              </a:rPr>
              <a:t>. </a:t>
            </a:r>
            <a:r>
              <a:rPr lang="en-US" altLang="en-US" sz="2400" dirty="0" err="1" smtClean="0">
                <a:latin typeface="Calibri" panose="020F0502020204030204" pitchFamily="34" charset="0"/>
              </a:rPr>
              <a:t>Totodată</a:t>
            </a:r>
            <a:r>
              <a:rPr lang="en-US" altLang="en-US" sz="2400" dirty="0" smtClean="0">
                <a:latin typeface="Calibri" panose="020F0502020204030204" pitchFamily="34" charset="0"/>
              </a:rPr>
              <a:t> </a:t>
            </a:r>
            <a:r>
              <a:rPr lang="en-US" altLang="en-US" sz="2400" dirty="0" err="1" smtClean="0">
                <a:latin typeface="Calibri" panose="020F0502020204030204" pitchFamily="34" charset="0"/>
              </a:rPr>
              <a:t>acesta</a:t>
            </a:r>
            <a:r>
              <a:rPr lang="en-US" altLang="en-US" sz="2400" dirty="0" smtClean="0">
                <a:latin typeface="Calibri" panose="020F0502020204030204" pitchFamily="34" charset="0"/>
              </a:rPr>
              <a:t> </a:t>
            </a:r>
            <a:r>
              <a:rPr lang="en-US" altLang="en-US" sz="2400" dirty="0" err="1" smtClean="0">
                <a:latin typeface="Calibri" panose="020F0502020204030204" pitchFamily="34" charset="0"/>
              </a:rPr>
              <a:t>presupune</a:t>
            </a:r>
            <a:r>
              <a:rPr lang="en-US" altLang="en-US" sz="2400" dirty="0" smtClean="0">
                <a:latin typeface="Calibri" panose="020F0502020204030204" pitchFamily="34" charset="0"/>
              </a:rPr>
              <a:t> </a:t>
            </a:r>
            <a:r>
              <a:rPr lang="en-US" altLang="en-US" sz="2400" b="1" dirty="0" err="1" smtClean="0">
                <a:latin typeface="Calibri" panose="020F0502020204030204" pitchFamily="34" charset="0"/>
              </a:rPr>
              <a:t>şi</a:t>
            </a:r>
            <a:r>
              <a:rPr lang="en-US" altLang="en-US" sz="2400" b="1" dirty="0" smtClean="0">
                <a:latin typeface="Calibri" panose="020F0502020204030204" pitchFamily="34" charset="0"/>
              </a:rPr>
              <a:t> </a:t>
            </a:r>
            <a:r>
              <a:rPr lang="en-US" altLang="en-US" sz="2400" b="1" dirty="0" err="1" smtClean="0">
                <a:latin typeface="Calibri" panose="020F0502020204030204" pitchFamily="34" charset="0"/>
              </a:rPr>
              <a:t>distribuţia</a:t>
            </a:r>
            <a:r>
              <a:rPr lang="en-US" altLang="en-US" sz="2400" b="1" dirty="0" smtClean="0">
                <a:latin typeface="Calibri" panose="020F0502020204030204" pitchFamily="34" charset="0"/>
              </a:rPr>
              <a:t> </a:t>
            </a:r>
            <a:r>
              <a:rPr lang="en-US" altLang="en-US" sz="2400" b="1" dirty="0" err="1" smtClean="0">
                <a:latin typeface="Calibri" panose="020F0502020204030204" pitchFamily="34" charset="0"/>
              </a:rPr>
              <a:t>codului</a:t>
            </a:r>
            <a:r>
              <a:rPr lang="en-US" altLang="en-US" sz="2400" b="1" dirty="0" smtClean="0">
                <a:latin typeface="Calibri" panose="020F0502020204030204" pitchFamily="34" charset="0"/>
              </a:rPr>
              <a:t> </a:t>
            </a:r>
            <a:r>
              <a:rPr lang="en-US" altLang="en-US" sz="2400" b="1" dirty="0" err="1" smtClean="0">
                <a:latin typeface="Calibri" panose="020F0502020204030204" pitchFamily="34" charset="0"/>
              </a:rPr>
              <a:t>sursă</a:t>
            </a:r>
            <a:r>
              <a:rPr lang="ro-RO" altLang="en-US" sz="2400" b="1" dirty="0" smtClean="0">
                <a:latin typeface="Calibri" panose="020F0502020204030204" pitchFamily="34" charset="0"/>
              </a:rPr>
              <a:t>. </a:t>
            </a:r>
          </a:p>
        </p:txBody>
      </p:sp>
    </p:spTree>
    <p:extLst>
      <p:ext uri="{BB962C8B-B14F-4D97-AF65-F5344CB8AC3E}">
        <p14:creationId xmlns:p14="http://schemas.microsoft.com/office/powerpoint/2010/main" val="35294201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656" y="249382"/>
            <a:ext cx="10772775" cy="885884"/>
          </a:xfrm>
        </p:spPr>
        <p:txBody>
          <a:bodyPr>
            <a:normAutofit/>
          </a:bodyPr>
          <a:lstStyle/>
          <a:p>
            <a:r>
              <a:rPr lang="en-US" altLang="en-US" sz="3600" dirty="0" err="1">
                <a:solidFill>
                  <a:srgbClr val="336600"/>
                </a:solidFill>
              </a:rPr>
              <a:t>Aspecte</a:t>
            </a:r>
            <a:r>
              <a:rPr lang="en-US" altLang="en-US" sz="3600" dirty="0">
                <a:solidFill>
                  <a:srgbClr val="336600"/>
                </a:solidFill>
              </a:rPr>
              <a:t> legislative </a:t>
            </a:r>
            <a:r>
              <a:rPr lang="en-US" altLang="en-US" sz="3600" dirty="0" err="1">
                <a:solidFill>
                  <a:srgbClr val="336600"/>
                </a:solidFill>
              </a:rPr>
              <a:t>privind</a:t>
            </a:r>
            <a:r>
              <a:rPr lang="en-US" altLang="en-US" sz="3600" dirty="0">
                <a:solidFill>
                  <a:srgbClr val="336600"/>
                </a:solidFill>
              </a:rPr>
              <a:t>  </a:t>
            </a:r>
            <a:r>
              <a:rPr lang="en-US" altLang="en-US" sz="3600" dirty="0" err="1">
                <a:solidFill>
                  <a:srgbClr val="336600"/>
                </a:solidFill>
              </a:rPr>
              <a:t>protec</a:t>
            </a:r>
            <a:r>
              <a:rPr lang="en-US" altLang="en-US" sz="3600" dirty="0" err="1">
                <a:solidFill>
                  <a:srgbClr val="336600"/>
                </a:solidFill>
                <a:cs typeface="Arial" panose="020B0604020202020204" pitchFamily="34" charset="0"/>
              </a:rPr>
              <a:t>ţ</a:t>
            </a:r>
            <a:r>
              <a:rPr lang="en-US" altLang="en-US" sz="3600" dirty="0" err="1">
                <a:solidFill>
                  <a:srgbClr val="336600"/>
                </a:solidFill>
              </a:rPr>
              <a:t>ia</a:t>
            </a:r>
            <a:r>
              <a:rPr lang="en-US" altLang="en-US" sz="3600" dirty="0">
                <a:solidFill>
                  <a:srgbClr val="336600"/>
                </a:solidFill>
              </a:rPr>
              <a:t> </a:t>
            </a:r>
            <a:r>
              <a:rPr lang="en-US" altLang="en-US" sz="3600" dirty="0" err="1">
                <a:solidFill>
                  <a:srgbClr val="336600"/>
                </a:solidFill>
              </a:rPr>
              <a:t>produselor</a:t>
            </a:r>
            <a:r>
              <a:rPr lang="en-US" altLang="en-US" sz="3600" dirty="0">
                <a:solidFill>
                  <a:srgbClr val="336600"/>
                </a:solidFill>
              </a:rPr>
              <a:t> software</a:t>
            </a:r>
            <a:endParaRPr lang="en-US" sz="3600" dirty="0"/>
          </a:p>
        </p:txBody>
      </p:sp>
      <p:sp>
        <p:nvSpPr>
          <p:cNvPr id="3" name="Content Placeholder 2"/>
          <p:cNvSpPr>
            <a:spLocks noGrp="1"/>
          </p:cNvSpPr>
          <p:nvPr>
            <p:ph idx="1"/>
          </p:nvPr>
        </p:nvSpPr>
        <p:spPr>
          <a:xfrm>
            <a:off x="676656" y="1388226"/>
            <a:ext cx="10753725" cy="4871258"/>
          </a:xfrm>
        </p:spPr>
        <p:txBody>
          <a:bodyPr>
            <a:normAutofit lnSpcReduction="10000"/>
          </a:bodyPr>
          <a:lstStyle/>
          <a:p>
            <a:pPr>
              <a:lnSpc>
                <a:spcPct val="80000"/>
              </a:lnSpc>
              <a:spcBef>
                <a:spcPct val="0"/>
              </a:spcBef>
              <a:buNone/>
            </a:pPr>
            <a:r>
              <a:rPr lang="ro-RO" altLang="en-US" dirty="0">
                <a:latin typeface="Calibri" panose="020F0502020204030204" pitchFamily="34" charset="0"/>
              </a:rPr>
              <a:t>Protecţia produselor program a fost reglementată prin “Legea privind dreptul de</a:t>
            </a:r>
            <a:r>
              <a:rPr lang="en-US" altLang="en-US" dirty="0">
                <a:latin typeface="Calibri" panose="020F0502020204030204" pitchFamily="34" charset="0"/>
              </a:rPr>
              <a:t> </a:t>
            </a:r>
            <a:r>
              <a:rPr lang="ro-RO" altLang="en-US" dirty="0">
                <a:latin typeface="Calibri" panose="020F0502020204030204" pitchFamily="34" charset="0"/>
              </a:rPr>
              <a:t>autor şi drepturile conexe”, aprobată în februarie 1996. </a:t>
            </a:r>
            <a:endParaRPr lang="en-US" altLang="en-US" dirty="0">
              <a:latin typeface="Calibri" panose="020F0502020204030204" pitchFamily="34" charset="0"/>
            </a:endParaRPr>
          </a:p>
          <a:p>
            <a:pPr>
              <a:lnSpc>
                <a:spcPct val="80000"/>
              </a:lnSpc>
              <a:buNone/>
            </a:pPr>
            <a:endParaRPr lang="en-US" altLang="en-US" b="1" dirty="0">
              <a:latin typeface="Calibri" panose="020F0502020204030204" pitchFamily="34" charset="0"/>
            </a:endParaRPr>
          </a:p>
          <a:p>
            <a:pPr>
              <a:lnSpc>
                <a:spcPct val="80000"/>
              </a:lnSpc>
              <a:buNone/>
            </a:pPr>
            <a:r>
              <a:rPr lang="en-US" altLang="en-US" b="1" dirty="0">
                <a:solidFill>
                  <a:srgbClr val="C00000"/>
                </a:solidFill>
                <a:latin typeface="Calibri" panose="020F0502020204030204" pitchFamily="34" charset="0"/>
              </a:rPr>
              <a:t>O</a:t>
            </a:r>
            <a:r>
              <a:rPr lang="ro-RO" altLang="en-US" b="1" dirty="0">
                <a:solidFill>
                  <a:srgbClr val="C00000"/>
                </a:solidFill>
                <a:latin typeface="Calibri" panose="020F0502020204030204" pitchFamily="34" charset="0"/>
              </a:rPr>
              <a:t>biectul dreptului de autor</a:t>
            </a:r>
            <a:r>
              <a:rPr lang="ro-RO" altLang="en-US" dirty="0">
                <a:solidFill>
                  <a:srgbClr val="C00000"/>
                </a:solidFill>
                <a:latin typeface="Calibri" panose="020F0502020204030204" pitchFamily="34" charset="0"/>
              </a:rPr>
              <a:t> </a:t>
            </a:r>
            <a:r>
              <a:rPr lang="ro-RO" altLang="en-US" dirty="0">
                <a:latin typeface="Calibri" panose="020F0502020204030204" pitchFamily="34" charset="0"/>
              </a:rPr>
              <a:t>îl reprezintă operele originale de creaţie intelectuală, indiferent de modalitatea de creaţie, modul şi forma concret</a:t>
            </a:r>
            <a:r>
              <a:rPr lang="en-US" altLang="en-US" dirty="0">
                <a:latin typeface="Calibri" panose="020F0502020204030204" pitchFamily="34" charset="0"/>
              </a:rPr>
              <a:t>a </a:t>
            </a:r>
            <a:r>
              <a:rPr lang="ro-RO" altLang="en-US" dirty="0">
                <a:latin typeface="Calibri" panose="020F0502020204030204" pitchFamily="34" charset="0"/>
              </a:rPr>
              <a:t>de exprimare şi independent de valoarea şi destinaţia lor.</a:t>
            </a:r>
            <a:endParaRPr lang="en-US" altLang="en-US" dirty="0">
              <a:latin typeface="Calibri" panose="020F0502020204030204" pitchFamily="34" charset="0"/>
            </a:endParaRPr>
          </a:p>
          <a:p>
            <a:pPr>
              <a:lnSpc>
                <a:spcPct val="80000"/>
              </a:lnSpc>
              <a:buNone/>
            </a:pPr>
            <a:endParaRPr lang="en-US" altLang="en-US" b="1" dirty="0">
              <a:latin typeface="Calibri" panose="020F0502020204030204" pitchFamily="34" charset="0"/>
            </a:endParaRPr>
          </a:p>
          <a:p>
            <a:pPr>
              <a:lnSpc>
                <a:spcPct val="80000"/>
              </a:lnSpc>
              <a:buNone/>
            </a:pPr>
            <a:r>
              <a:rPr lang="ro-RO" altLang="en-US" b="1" dirty="0">
                <a:solidFill>
                  <a:srgbClr val="C00000"/>
                </a:solidFill>
                <a:latin typeface="Calibri" panose="020F0502020204030204" pitchFamily="34" charset="0"/>
              </a:rPr>
              <a:t>Conţinutul dreptului de autor</a:t>
            </a:r>
            <a:r>
              <a:rPr lang="ro-RO" altLang="en-US" dirty="0">
                <a:latin typeface="Calibri" panose="020F0502020204030204" pitchFamily="34" charset="0"/>
              </a:rPr>
              <a:t>: autorul are dreptul </a:t>
            </a:r>
            <a:r>
              <a:rPr lang="ro-RO" altLang="en-US" i="1" u="sng" dirty="0">
                <a:latin typeface="Calibri" panose="020F0502020204030204" pitchFamily="34" charset="0"/>
              </a:rPr>
              <a:t>exclusiv</a:t>
            </a:r>
            <a:r>
              <a:rPr lang="ro-RO" altLang="en-US" dirty="0">
                <a:latin typeface="Calibri" panose="020F0502020204030204" pitchFamily="34" charset="0"/>
              </a:rPr>
              <a:t> de a autoriza </a:t>
            </a:r>
            <a:r>
              <a:rPr lang="ro-RO" altLang="en-US" b="1" dirty="0">
                <a:latin typeface="Calibri" panose="020F0502020204030204" pitchFamily="34" charset="0"/>
              </a:rPr>
              <a:t>reproducerea</a:t>
            </a:r>
            <a:r>
              <a:rPr lang="ro-RO" altLang="en-US" dirty="0">
                <a:latin typeface="Calibri" panose="020F0502020204030204" pitchFamily="34" charset="0"/>
              </a:rPr>
              <a:t> integrală sau parţială, </a:t>
            </a:r>
            <a:r>
              <a:rPr lang="ro-RO" altLang="en-US" b="1" dirty="0">
                <a:latin typeface="Calibri" panose="020F0502020204030204" pitchFamily="34" charset="0"/>
              </a:rPr>
              <a:t>difuzarea</a:t>
            </a:r>
            <a:r>
              <a:rPr lang="ro-RO" altLang="en-US" dirty="0">
                <a:latin typeface="Calibri" panose="020F0502020204030204" pitchFamily="34" charset="0"/>
              </a:rPr>
              <a:t>, </a:t>
            </a:r>
            <a:r>
              <a:rPr lang="ro-RO" altLang="en-US" b="1" dirty="0">
                <a:latin typeface="Calibri" panose="020F0502020204030204" pitchFamily="34" charset="0"/>
              </a:rPr>
              <a:t>transmiterea</a:t>
            </a:r>
            <a:r>
              <a:rPr lang="ro-RO" altLang="en-US" dirty="0">
                <a:latin typeface="Calibri" panose="020F0502020204030204" pitchFamily="34" charset="0"/>
              </a:rPr>
              <a:t> prin fir, cablu, fibră optică</a:t>
            </a:r>
            <a:r>
              <a:rPr lang="ro-RO" altLang="en-US" b="1" dirty="0">
                <a:latin typeface="Calibri" panose="020F0502020204030204" pitchFamily="34" charset="0"/>
              </a:rPr>
              <a:t>, accesul public </a:t>
            </a:r>
            <a:r>
              <a:rPr lang="ro-RO" altLang="en-US" dirty="0">
                <a:latin typeface="Calibri" panose="020F0502020204030204" pitchFamily="34" charset="0"/>
              </a:rPr>
              <a:t>la bazele de date, dacă ele sunt protejate, </a:t>
            </a:r>
            <a:r>
              <a:rPr lang="ro-RO" altLang="en-US" b="1" dirty="0">
                <a:latin typeface="Calibri" panose="020F0502020204030204" pitchFamily="34" charset="0"/>
              </a:rPr>
              <a:t>utilizarea</a:t>
            </a:r>
            <a:r>
              <a:rPr lang="ro-RO" altLang="en-US" dirty="0">
                <a:latin typeface="Calibri" panose="020F0502020204030204" pitchFamily="34" charset="0"/>
              </a:rPr>
              <a:t>, </a:t>
            </a:r>
            <a:r>
              <a:rPr lang="ro-RO" altLang="en-US" b="1" dirty="0">
                <a:latin typeface="Calibri" panose="020F0502020204030204" pitchFamily="34" charset="0"/>
              </a:rPr>
              <a:t>închirierea</a:t>
            </a:r>
            <a:r>
              <a:rPr lang="ro-RO" altLang="en-US" dirty="0">
                <a:latin typeface="Calibri" panose="020F0502020204030204" pitchFamily="34" charset="0"/>
              </a:rPr>
              <a:t>, </a:t>
            </a:r>
            <a:r>
              <a:rPr lang="ro-RO" altLang="en-US" b="1" dirty="0">
                <a:latin typeface="Calibri" panose="020F0502020204030204" pitchFamily="34" charset="0"/>
              </a:rPr>
              <a:t>împrumutul</a:t>
            </a:r>
            <a:r>
              <a:rPr lang="ro-RO" altLang="en-US" dirty="0">
                <a:latin typeface="Calibri" panose="020F0502020204030204" pitchFamily="34" charset="0"/>
              </a:rPr>
              <a:t> originalului sau a copiilor.</a:t>
            </a:r>
            <a:endParaRPr lang="en-US" altLang="en-US" dirty="0">
              <a:latin typeface="Calibri" panose="020F0502020204030204" pitchFamily="34" charset="0"/>
            </a:endParaRPr>
          </a:p>
          <a:p>
            <a:pPr>
              <a:lnSpc>
                <a:spcPct val="80000"/>
              </a:lnSpc>
              <a:buNone/>
            </a:pPr>
            <a:endParaRPr lang="en-US" altLang="en-US" b="1" dirty="0">
              <a:latin typeface="Calibri" panose="020F0502020204030204" pitchFamily="34" charset="0"/>
            </a:endParaRPr>
          </a:p>
          <a:p>
            <a:pPr>
              <a:lnSpc>
                <a:spcPct val="80000"/>
              </a:lnSpc>
              <a:buNone/>
            </a:pPr>
            <a:r>
              <a:rPr lang="ro-RO" altLang="en-US" b="1" dirty="0">
                <a:solidFill>
                  <a:srgbClr val="C00000"/>
                </a:solidFill>
                <a:latin typeface="Calibri" panose="020F0502020204030204" pitchFamily="34" charset="0"/>
              </a:rPr>
              <a:t>Durata dreptului de autor </a:t>
            </a:r>
            <a:r>
              <a:rPr lang="ro-RO" altLang="en-US" b="1" dirty="0">
                <a:latin typeface="Calibri" panose="020F0502020204030204" pitchFamily="34" charset="0"/>
              </a:rPr>
              <a:t>-</a:t>
            </a:r>
            <a:r>
              <a:rPr lang="ro-RO" altLang="en-US" dirty="0">
                <a:latin typeface="Calibri" panose="020F0502020204030204" pitchFamily="34" charset="0"/>
              </a:rPr>
              <a:t> tot timpul vieţii autorului şi se transmite prin moştenire pe o durată de 50 ani.</a:t>
            </a:r>
            <a:endParaRPr lang="en-US" altLang="en-US" dirty="0">
              <a:latin typeface="Calibri" panose="020F0502020204030204" pitchFamily="34" charset="0"/>
            </a:endParaRPr>
          </a:p>
          <a:p>
            <a:pPr>
              <a:lnSpc>
                <a:spcPct val="80000"/>
              </a:lnSpc>
              <a:buNone/>
            </a:pPr>
            <a:endParaRPr lang="en-US" altLang="en-US" sz="2000" b="1" dirty="0">
              <a:latin typeface="Calibri" panose="020F0502020204030204" pitchFamily="34" charset="0"/>
            </a:endParaRPr>
          </a:p>
          <a:p>
            <a:endParaRPr lang="en-US" dirty="0"/>
          </a:p>
        </p:txBody>
      </p:sp>
    </p:spTree>
    <p:extLst>
      <p:ext uri="{BB962C8B-B14F-4D97-AF65-F5344CB8AC3E}">
        <p14:creationId xmlns:p14="http://schemas.microsoft.com/office/powerpoint/2010/main" val="25539438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035" y="407324"/>
            <a:ext cx="10772775" cy="727942"/>
          </a:xfrm>
        </p:spPr>
        <p:txBody>
          <a:bodyPr>
            <a:normAutofit/>
          </a:bodyPr>
          <a:lstStyle/>
          <a:p>
            <a:r>
              <a:rPr lang="en-US" altLang="en-US" sz="3600" dirty="0" err="1">
                <a:solidFill>
                  <a:srgbClr val="336600"/>
                </a:solidFill>
              </a:rPr>
              <a:t>Aspecte</a:t>
            </a:r>
            <a:r>
              <a:rPr lang="en-US" altLang="en-US" sz="3600" dirty="0">
                <a:solidFill>
                  <a:srgbClr val="336600"/>
                </a:solidFill>
              </a:rPr>
              <a:t> legislative </a:t>
            </a:r>
            <a:r>
              <a:rPr lang="en-US" altLang="en-US" sz="3600" dirty="0" err="1">
                <a:solidFill>
                  <a:srgbClr val="336600"/>
                </a:solidFill>
              </a:rPr>
              <a:t>privind</a:t>
            </a:r>
            <a:r>
              <a:rPr lang="en-US" altLang="en-US" sz="3600" dirty="0">
                <a:solidFill>
                  <a:srgbClr val="336600"/>
                </a:solidFill>
              </a:rPr>
              <a:t>  </a:t>
            </a:r>
            <a:r>
              <a:rPr lang="en-US" altLang="en-US" sz="3600" dirty="0" err="1">
                <a:solidFill>
                  <a:srgbClr val="336600"/>
                </a:solidFill>
              </a:rPr>
              <a:t>protec</a:t>
            </a:r>
            <a:r>
              <a:rPr lang="en-US" altLang="en-US" sz="3600" dirty="0" err="1">
                <a:solidFill>
                  <a:srgbClr val="336600"/>
                </a:solidFill>
                <a:cs typeface="Arial" panose="020B0604020202020204" pitchFamily="34" charset="0"/>
              </a:rPr>
              <a:t>ţ</a:t>
            </a:r>
            <a:r>
              <a:rPr lang="en-US" altLang="en-US" sz="3600" dirty="0" err="1">
                <a:solidFill>
                  <a:srgbClr val="336600"/>
                </a:solidFill>
              </a:rPr>
              <a:t>ia</a:t>
            </a:r>
            <a:r>
              <a:rPr lang="en-US" altLang="en-US" sz="3600" dirty="0">
                <a:solidFill>
                  <a:srgbClr val="336600"/>
                </a:solidFill>
              </a:rPr>
              <a:t> </a:t>
            </a:r>
            <a:r>
              <a:rPr lang="en-US" altLang="en-US" sz="3600" dirty="0" err="1">
                <a:solidFill>
                  <a:srgbClr val="336600"/>
                </a:solidFill>
              </a:rPr>
              <a:t>produselor</a:t>
            </a:r>
            <a:r>
              <a:rPr lang="en-US" altLang="en-US" sz="3600" dirty="0">
                <a:solidFill>
                  <a:srgbClr val="336600"/>
                </a:solidFill>
              </a:rPr>
              <a:t> software</a:t>
            </a:r>
            <a:endParaRPr lang="en-US" sz="3600" dirty="0"/>
          </a:p>
        </p:txBody>
      </p:sp>
      <p:sp>
        <p:nvSpPr>
          <p:cNvPr id="3" name="Content Placeholder 2"/>
          <p:cNvSpPr>
            <a:spLocks noGrp="1"/>
          </p:cNvSpPr>
          <p:nvPr>
            <p:ph idx="1"/>
          </p:nvPr>
        </p:nvSpPr>
        <p:spPr>
          <a:xfrm>
            <a:off x="676656" y="1371600"/>
            <a:ext cx="10753725" cy="5062451"/>
          </a:xfrm>
        </p:spPr>
        <p:txBody>
          <a:bodyPr>
            <a:normAutofit/>
          </a:bodyPr>
          <a:lstStyle/>
          <a:p>
            <a:pPr>
              <a:lnSpc>
                <a:spcPct val="80000"/>
              </a:lnSpc>
              <a:buFont typeface="Wingdings" panose="05000000000000000000" pitchFamily="2" charset="2"/>
              <a:buChar char="v"/>
            </a:pPr>
            <a:r>
              <a:rPr lang="ro-RO" altLang="en-US" sz="2000" b="1" dirty="0">
                <a:solidFill>
                  <a:srgbClr val="C00000"/>
                </a:solidFill>
                <a:latin typeface="Calibri" panose="020F0502020204030204" pitchFamily="34" charset="0"/>
              </a:rPr>
              <a:t>Dispoziţii speciale</a:t>
            </a:r>
            <a:r>
              <a:rPr lang="ro-RO" altLang="en-US" sz="2000" dirty="0">
                <a:solidFill>
                  <a:srgbClr val="C00000"/>
                </a:solidFill>
                <a:latin typeface="Calibri" panose="020F0502020204030204" pitchFamily="34" charset="0"/>
              </a:rPr>
              <a:t> </a:t>
            </a:r>
            <a:r>
              <a:rPr lang="ro-RO" altLang="en-US" sz="2000" dirty="0">
                <a:latin typeface="Calibri" panose="020F0502020204030204" pitchFamily="34" charset="0"/>
              </a:rPr>
              <a:t>referitoare la protecţia produselor program:</a:t>
            </a:r>
            <a:endParaRPr lang="ro-RO" altLang="en-US" sz="2000" i="1" dirty="0">
              <a:latin typeface="Calibri" panose="020F0502020204030204" pitchFamily="34" charset="0"/>
            </a:endParaRPr>
          </a:p>
          <a:p>
            <a:pPr>
              <a:lnSpc>
                <a:spcPct val="80000"/>
              </a:lnSpc>
              <a:buFont typeface="Arial" panose="020B0604020202020204" pitchFamily="34" charset="0"/>
              <a:buChar char="•"/>
            </a:pPr>
            <a:r>
              <a:rPr lang="ro-RO" altLang="en-US" sz="2000" b="1" i="1" dirty="0">
                <a:latin typeface="Calibri" panose="020F0502020204030204" pitchFamily="34" charset="0"/>
              </a:rPr>
              <a:t>Protecţia programelor pentru calculator include</a:t>
            </a:r>
            <a:r>
              <a:rPr lang="ro-RO" altLang="en-US" sz="2000" dirty="0">
                <a:latin typeface="Calibri" panose="020F0502020204030204" pitchFamily="34" charset="0"/>
              </a:rPr>
              <a:t> orice expresie a unui program, programele de aplicaţie şi sistemele de operare, exprimate în orice limbaj (cod sursă sau cod obiect), materialul de concepţie pregătitor şi manualele</a:t>
            </a:r>
            <a:endParaRPr lang="ro-RO" altLang="en-US" sz="2000" i="1" dirty="0">
              <a:latin typeface="Calibri" panose="020F0502020204030204" pitchFamily="34" charset="0"/>
            </a:endParaRPr>
          </a:p>
          <a:p>
            <a:pPr>
              <a:lnSpc>
                <a:spcPct val="80000"/>
              </a:lnSpc>
              <a:buFont typeface="Arial" panose="020B0604020202020204" pitchFamily="34" charset="0"/>
              <a:buChar char="•"/>
            </a:pPr>
            <a:r>
              <a:rPr lang="ro-RO" altLang="en-US" sz="2000" b="1" i="1" dirty="0">
                <a:latin typeface="Calibri" panose="020F0502020204030204" pitchFamily="34" charset="0"/>
              </a:rPr>
              <a:t>Nu</a:t>
            </a:r>
            <a:r>
              <a:rPr lang="ro-RO" altLang="en-US" sz="2000" i="1" dirty="0">
                <a:latin typeface="Calibri" panose="020F0502020204030204" pitchFamily="34" charset="0"/>
              </a:rPr>
              <a:t> sunt protejate</a:t>
            </a:r>
            <a:r>
              <a:rPr lang="ro-RO" altLang="en-US" sz="2000" dirty="0">
                <a:latin typeface="Calibri" panose="020F0502020204030204" pitchFamily="34" charset="0"/>
              </a:rPr>
              <a:t> ideile, procedeele, metodele de funcţionare, conceptele matematice şi principiile care stau la baza oricărui element dintr-un program, inclusiv cele care stau la baza interfeţelor</a:t>
            </a:r>
            <a:endParaRPr lang="en-US" altLang="en-US" sz="2000" dirty="0">
              <a:latin typeface="Calibri" panose="020F0502020204030204" pitchFamily="34" charset="0"/>
            </a:endParaRPr>
          </a:p>
          <a:p>
            <a:pPr>
              <a:lnSpc>
                <a:spcPct val="80000"/>
              </a:lnSpc>
            </a:pPr>
            <a:endParaRPr lang="ro-RO" altLang="en-US" sz="2000" b="1" dirty="0">
              <a:latin typeface="Calibri" panose="020F0502020204030204" pitchFamily="34" charset="0"/>
            </a:endParaRPr>
          </a:p>
          <a:p>
            <a:pPr>
              <a:lnSpc>
                <a:spcPct val="80000"/>
              </a:lnSpc>
              <a:buFont typeface="Wingdings" panose="05000000000000000000" pitchFamily="2" charset="2"/>
              <a:buChar char="v"/>
            </a:pPr>
            <a:r>
              <a:rPr lang="ro-RO" altLang="en-US" sz="2000" b="1" dirty="0">
                <a:solidFill>
                  <a:srgbClr val="C00000"/>
                </a:solidFill>
                <a:latin typeface="Calibri" panose="020F0502020204030204" pitchFamily="34" charset="0"/>
              </a:rPr>
              <a:t>Autorul are dreptul exclusiv de a realiza şi de a autoriza</a:t>
            </a:r>
            <a:r>
              <a:rPr lang="ro-RO" altLang="en-US" sz="2000" dirty="0">
                <a:latin typeface="Calibri" panose="020F0502020204030204" pitchFamily="34" charset="0"/>
              </a:rPr>
              <a:t>:</a:t>
            </a:r>
          </a:p>
          <a:p>
            <a:pPr lvl="1">
              <a:lnSpc>
                <a:spcPct val="80000"/>
              </a:lnSpc>
              <a:buFont typeface="Arial" panose="020B0604020202020204" pitchFamily="34" charset="0"/>
              <a:buChar char="•"/>
            </a:pPr>
            <a:r>
              <a:rPr lang="ro-RO" altLang="en-US" sz="2000" b="1" dirty="0">
                <a:latin typeface="Calibri" panose="020F0502020204030204" pitchFamily="34" charset="0"/>
              </a:rPr>
              <a:t>reproducerea</a:t>
            </a:r>
            <a:r>
              <a:rPr lang="ro-RO" altLang="en-US" sz="2000" dirty="0">
                <a:latin typeface="Calibri" panose="020F0502020204030204" pitchFamily="34" charset="0"/>
              </a:rPr>
              <a:t> permanentă sau tempora</a:t>
            </a:r>
            <a:r>
              <a:rPr lang="en-US" altLang="en-US" sz="2000" dirty="0">
                <a:latin typeface="Calibri" panose="020F0502020204030204" pitchFamily="34" charset="0"/>
              </a:rPr>
              <a:t>r</a:t>
            </a:r>
            <a:r>
              <a:rPr lang="ro-RO" altLang="en-US" sz="2000" dirty="0">
                <a:latin typeface="Calibri" panose="020F0502020204030204" pitchFamily="34" charset="0"/>
              </a:rPr>
              <a:t>ă, integrală sau parţială a unui program, prin orice mijloc sau formă</a:t>
            </a:r>
          </a:p>
          <a:p>
            <a:pPr lvl="1">
              <a:lnSpc>
                <a:spcPct val="80000"/>
              </a:lnSpc>
              <a:buFont typeface="Arial" panose="020B0604020202020204" pitchFamily="34" charset="0"/>
              <a:buChar char="•"/>
            </a:pPr>
            <a:r>
              <a:rPr lang="ro-RO" altLang="en-US" sz="2000" b="1" dirty="0">
                <a:latin typeface="Calibri" panose="020F0502020204030204" pitchFamily="34" charset="0"/>
              </a:rPr>
              <a:t>traducerea, adaptarea, rearanjarea şi alte transformări</a:t>
            </a:r>
            <a:r>
              <a:rPr lang="ro-RO" altLang="en-US" sz="2000" dirty="0">
                <a:latin typeface="Calibri" panose="020F0502020204030204" pitchFamily="34" charset="0"/>
              </a:rPr>
              <a:t> ale unui program precum şi reproducerea acestor transformări, fără a prejudicia drepturile persoanei care face transformările</a:t>
            </a:r>
          </a:p>
          <a:p>
            <a:pPr lvl="1">
              <a:lnSpc>
                <a:spcPct val="80000"/>
              </a:lnSpc>
              <a:buFont typeface="Arial" panose="020B0604020202020204" pitchFamily="34" charset="0"/>
              <a:buChar char="•"/>
            </a:pPr>
            <a:r>
              <a:rPr lang="ro-RO" altLang="en-US" sz="2000" b="1" dirty="0">
                <a:latin typeface="Calibri" panose="020F0502020204030204" pitchFamily="34" charset="0"/>
              </a:rPr>
              <a:t>difuzarea originalului sau a copiilor</a:t>
            </a:r>
            <a:r>
              <a:rPr lang="ro-RO" altLang="en-US" sz="2000" dirty="0">
                <a:latin typeface="Calibri" panose="020F0502020204030204" pitchFamily="34" charset="0"/>
              </a:rPr>
              <a:t>, sub orice formă, inclusiv prin închiriere</a:t>
            </a:r>
          </a:p>
          <a:p>
            <a:endParaRPr lang="en-US" dirty="0"/>
          </a:p>
        </p:txBody>
      </p:sp>
    </p:spTree>
    <p:extLst>
      <p:ext uri="{BB962C8B-B14F-4D97-AF65-F5344CB8AC3E}">
        <p14:creationId xmlns:p14="http://schemas.microsoft.com/office/powerpoint/2010/main" val="698978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656" y="209248"/>
            <a:ext cx="10772775" cy="1009952"/>
          </a:xfrm>
        </p:spPr>
        <p:txBody>
          <a:bodyPr/>
          <a:lstStyle/>
          <a:p>
            <a:r>
              <a:rPr lang="ro-RO" dirty="0"/>
              <a:t>Noțiune de produs software</a:t>
            </a:r>
            <a:endParaRPr lang="en-US" dirty="0"/>
          </a:p>
        </p:txBody>
      </p:sp>
      <p:sp>
        <p:nvSpPr>
          <p:cNvPr id="3" name="Content Placeholder 2"/>
          <p:cNvSpPr>
            <a:spLocks noGrp="1"/>
          </p:cNvSpPr>
          <p:nvPr>
            <p:ph idx="1"/>
          </p:nvPr>
        </p:nvSpPr>
        <p:spPr>
          <a:xfrm>
            <a:off x="676656" y="1219200"/>
            <a:ext cx="10753725" cy="5138057"/>
          </a:xfrm>
        </p:spPr>
        <p:txBody>
          <a:bodyPr/>
          <a:lstStyle/>
          <a:p>
            <a:r>
              <a:rPr lang="en-US" sz="3200" b="1" dirty="0">
                <a:latin typeface="Times New Roman" panose="02020603050405020304" pitchFamily="18" charset="0"/>
                <a:cs typeface="Times New Roman" panose="02020603050405020304" pitchFamily="18" charset="0"/>
              </a:rPr>
              <a:t>Un </a:t>
            </a:r>
            <a:r>
              <a:rPr lang="en-US" sz="3200" b="1" dirty="0" err="1">
                <a:latin typeface="Times New Roman" panose="02020603050405020304" pitchFamily="18" charset="0"/>
                <a:cs typeface="Times New Roman" panose="02020603050405020304" pitchFamily="18" charset="0"/>
              </a:rPr>
              <a:t>produs</a:t>
            </a:r>
            <a:r>
              <a:rPr lang="en-US" sz="3200" b="1" dirty="0">
                <a:latin typeface="Times New Roman" panose="02020603050405020304" pitchFamily="18" charset="0"/>
                <a:cs typeface="Times New Roman" panose="02020603050405020304" pitchFamily="18" charset="0"/>
              </a:rPr>
              <a:t> software </a:t>
            </a:r>
            <a:r>
              <a:rPr lang="en-US" sz="3200" dirty="0">
                <a:latin typeface="Times New Roman" panose="02020603050405020304" pitchFamily="18" charset="0"/>
                <a:cs typeface="Times New Roman" panose="02020603050405020304" pitchFamily="18" charset="0"/>
              </a:rPr>
              <a:t>(conf. ISO 90003 – </a:t>
            </a:r>
            <a:r>
              <a:rPr lang="en-US" sz="3200" dirty="0" err="1">
                <a:latin typeface="Times New Roman" panose="02020603050405020304" pitchFamily="18" charset="0"/>
                <a:cs typeface="Times New Roman" panose="02020603050405020304" pitchFamily="18" charset="0"/>
              </a:rPr>
              <a:t>calitatea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produselor</a:t>
            </a:r>
            <a:r>
              <a:rPr lang="en-US" sz="3200" dirty="0">
                <a:latin typeface="Times New Roman" panose="02020603050405020304" pitchFamily="18" charset="0"/>
                <a:cs typeface="Times New Roman" panose="02020603050405020304" pitchFamily="18" charset="0"/>
              </a:rPr>
              <a:t> software) </a:t>
            </a:r>
            <a:r>
              <a:rPr lang="en-US" sz="3200" dirty="0" err="1">
                <a:latin typeface="Times New Roman" panose="02020603050405020304" pitchFamily="18" charset="0"/>
                <a:cs typeface="Times New Roman" panose="02020603050405020304" pitchFamily="18" charset="0"/>
              </a:rPr>
              <a:t>este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alcatuit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dintr</a:t>
            </a:r>
            <a:r>
              <a:rPr lang="en-US" sz="3200" dirty="0">
                <a:latin typeface="Times New Roman" panose="02020603050405020304" pitchFamily="18" charset="0"/>
                <a:cs typeface="Times New Roman" panose="02020603050405020304" pitchFamily="18" charset="0"/>
              </a:rPr>
              <a:t>-o </a:t>
            </a:r>
            <a:r>
              <a:rPr lang="en-US" sz="3200" dirty="0" err="1">
                <a:latin typeface="Times New Roman" panose="02020603050405020304" pitchFamily="18" charset="0"/>
                <a:cs typeface="Times New Roman" panose="02020603050405020304" pitchFamily="18" charset="0"/>
              </a:rPr>
              <a:t>serie</a:t>
            </a:r>
            <a:r>
              <a:rPr lang="en-US" sz="3200" dirty="0">
                <a:latin typeface="Times New Roman" panose="02020603050405020304" pitchFamily="18" charset="0"/>
                <a:cs typeface="Times New Roman" panose="02020603050405020304" pitchFamily="18" charset="0"/>
              </a:rPr>
              <a:t> de </a:t>
            </a:r>
            <a:r>
              <a:rPr lang="en-US" sz="3200" dirty="0" err="1">
                <a:latin typeface="Times New Roman" panose="02020603050405020304" pitchFamily="18" charset="0"/>
                <a:cs typeface="Times New Roman" panose="02020603050405020304" pitchFamily="18" charset="0"/>
              </a:rPr>
              <a:t>programe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a:t>
            </a:r>
            <a:r>
              <a:rPr lang="en-US" sz="3200" dirty="0">
                <a:latin typeface="Times New Roman" panose="02020603050405020304" pitchFamily="18" charset="0"/>
                <a:cs typeface="Times New Roman" panose="02020603050405020304" pitchFamily="18" charset="0"/>
              </a:rPr>
              <a:t> computer</a:t>
            </a:r>
            <a:r>
              <a:rPr lang="en-US" sz="3200" dirty="0" smtClean="0">
                <a:latin typeface="Times New Roman" panose="02020603050405020304" pitchFamily="18" charset="0"/>
                <a:cs typeface="Times New Roman" panose="02020603050405020304" pitchFamily="18" charset="0"/>
              </a:rPr>
              <a:t>.</a:t>
            </a:r>
            <a:endParaRPr lang="ro-RO" sz="3200" dirty="0" smtClean="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In plus fata de </a:t>
            </a:r>
            <a:r>
              <a:rPr lang="en-US" sz="3200" dirty="0" err="1">
                <a:latin typeface="Times New Roman" panose="02020603050405020304" pitchFamily="18" charset="0"/>
                <a:cs typeface="Times New Roman" panose="02020603050405020304" pitchFamily="18" charset="0"/>
              </a:rPr>
              <a:t>aceste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programe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termenul</a:t>
            </a:r>
            <a:r>
              <a:rPr lang="en-US" sz="3200" dirty="0">
                <a:latin typeface="Times New Roman" panose="02020603050405020304" pitchFamily="18" charset="0"/>
                <a:cs typeface="Times New Roman" panose="02020603050405020304" pitchFamily="18" charset="0"/>
              </a:rPr>
              <a:t> de </a:t>
            </a:r>
            <a:r>
              <a:rPr lang="en-US" sz="3200" b="1" dirty="0" err="1">
                <a:latin typeface="Times New Roman" panose="02020603050405020304" pitchFamily="18" charset="0"/>
                <a:cs typeface="Times New Roman" panose="02020603050405020304" pitchFamily="18" charset="0"/>
              </a:rPr>
              <a:t>produs</a:t>
            </a:r>
            <a:r>
              <a:rPr lang="en-US" sz="3200" b="1" dirty="0">
                <a:latin typeface="Times New Roman" panose="02020603050405020304" pitchFamily="18" charset="0"/>
                <a:cs typeface="Times New Roman" panose="02020603050405020304" pitchFamily="18" charset="0"/>
              </a:rPr>
              <a:t> software </a:t>
            </a:r>
            <a:r>
              <a:rPr lang="en-US" sz="3200" dirty="0" err="1">
                <a:latin typeface="Times New Roman" panose="02020603050405020304" pitchFamily="18" charset="0"/>
                <a:cs typeface="Times New Roman" panose="02020603050405020304" pitchFamily="18" charset="0"/>
              </a:rPr>
              <a:t>mai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poate</a:t>
            </a:r>
            <a:r>
              <a:rPr lang="en-US" sz="3200" dirty="0">
                <a:latin typeface="Times New Roman" panose="02020603050405020304" pitchFamily="18" charset="0"/>
                <a:cs typeface="Times New Roman" panose="02020603050405020304" pitchFamily="18" charset="0"/>
              </a:rPr>
              <a:t> include </a:t>
            </a:r>
            <a:r>
              <a:rPr lang="en-US" sz="3200" dirty="0" err="1">
                <a:latin typeface="Times New Roman" panose="02020603050405020304" pitchFamily="18" charset="0"/>
                <a:cs typeface="Times New Roman" panose="02020603050405020304" pitchFamily="18" charset="0"/>
              </a:rPr>
              <a:t>si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procedurile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asociate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documentatia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datele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referitoare</a:t>
            </a:r>
            <a:r>
              <a:rPr lang="en-US" sz="3200" dirty="0">
                <a:latin typeface="Times New Roman" panose="02020603050405020304" pitchFamily="18" charset="0"/>
                <a:cs typeface="Times New Roman" panose="02020603050405020304" pitchFamily="18" charset="0"/>
              </a:rPr>
              <a:t> la </a:t>
            </a:r>
            <a:r>
              <a:rPr lang="en-US" sz="3200" dirty="0" err="1">
                <a:latin typeface="Times New Roman" panose="02020603050405020304" pitchFamily="18" charset="0"/>
                <a:cs typeface="Times New Roman" panose="02020603050405020304" pitchFamily="18" charset="0"/>
              </a:rPr>
              <a:t>respectivele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programe</a:t>
            </a:r>
            <a:r>
              <a:rPr lang="en-US" sz="3200" dirty="0" smtClean="0">
                <a:latin typeface="Times New Roman" panose="02020603050405020304" pitchFamily="18" charset="0"/>
                <a:cs typeface="Times New Roman" panose="02020603050405020304" pitchFamily="18" charset="0"/>
              </a:rPr>
              <a:t>.</a:t>
            </a:r>
            <a:endParaRPr lang="ro-RO" sz="3200" dirty="0" smtClean="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Un </a:t>
            </a:r>
            <a:r>
              <a:rPr lang="en-US" sz="3200" b="1" dirty="0" err="1">
                <a:latin typeface="Times New Roman" panose="02020603050405020304" pitchFamily="18" charset="0"/>
                <a:cs typeface="Times New Roman" panose="02020603050405020304" pitchFamily="18" charset="0"/>
              </a:rPr>
              <a:t>produs</a:t>
            </a:r>
            <a:r>
              <a:rPr lang="en-US" sz="3200" b="1" dirty="0">
                <a:latin typeface="Times New Roman" panose="02020603050405020304" pitchFamily="18" charset="0"/>
                <a:cs typeface="Times New Roman" panose="02020603050405020304" pitchFamily="18" charset="0"/>
              </a:rPr>
              <a:t> software </a:t>
            </a:r>
            <a:r>
              <a:rPr lang="en-US" sz="3200" dirty="0" err="1">
                <a:latin typeface="Times New Roman" panose="02020603050405020304" pitchFamily="18" charset="0"/>
                <a:cs typeface="Times New Roman" panose="02020603050405020304" pitchFamily="18" charset="0"/>
              </a:rPr>
              <a:t>poate</a:t>
            </a:r>
            <a:r>
              <a:rPr lang="en-US" sz="3200" dirty="0">
                <a:latin typeface="Times New Roman" panose="02020603050405020304" pitchFamily="18" charset="0"/>
                <a:cs typeface="Times New Roman" panose="02020603050405020304" pitchFamily="18" charset="0"/>
              </a:rPr>
              <a:t> face parte </a:t>
            </a:r>
            <a:r>
              <a:rPr lang="en-US" sz="3200" dirty="0" err="1">
                <a:latin typeface="Times New Roman" panose="02020603050405020304" pitchFamily="18" charset="0"/>
                <a:cs typeface="Times New Roman" panose="02020603050405020304" pitchFamily="18" charset="0"/>
              </a:rPr>
              <a:t>dintr</a:t>
            </a:r>
            <a:r>
              <a:rPr lang="en-US" sz="3200" dirty="0">
                <a:latin typeface="Times New Roman" panose="02020603050405020304" pitchFamily="18" charset="0"/>
                <a:cs typeface="Times New Roman" panose="02020603050405020304" pitchFamily="18" charset="0"/>
              </a:rPr>
              <a:t>-un alt </a:t>
            </a:r>
            <a:r>
              <a:rPr lang="en-US" sz="3200" dirty="0" err="1">
                <a:latin typeface="Times New Roman" panose="02020603050405020304" pitchFamily="18" charset="0"/>
                <a:cs typeface="Times New Roman" panose="02020603050405020304" pitchFamily="18" charset="0"/>
              </a:rPr>
              <a:t>produs</a:t>
            </a:r>
            <a:r>
              <a:rPr lang="en-US" sz="3200" dirty="0">
                <a:latin typeface="Times New Roman" panose="02020603050405020304" pitchFamily="18" charset="0"/>
                <a:cs typeface="Times New Roman" panose="02020603050405020304" pitchFamily="18" charset="0"/>
              </a:rPr>
              <a:t> software, </a:t>
            </a:r>
            <a:r>
              <a:rPr lang="en-US" sz="3200" dirty="0" err="1">
                <a:latin typeface="Times New Roman" panose="02020603050405020304" pitchFamily="18" charset="0"/>
                <a:cs typeface="Times New Roman" panose="02020603050405020304" pitchFamily="18" charset="0"/>
              </a:rPr>
              <a:t>poate</a:t>
            </a:r>
            <a:r>
              <a:rPr lang="en-US" sz="3200" dirty="0">
                <a:latin typeface="Times New Roman" panose="02020603050405020304" pitchFamily="18" charset="0"/>
                <a:cs typeface="Times New Roman" panose="02020603050405020304" pitchFamily="18" charset="0"/>
              </a:rPr>
              <a:t> fi </a:t>
            </a:r>
            <a:r>
              <a:rPr lang="en-US" sz="3200" dirty="0" err="1">
                <a:latin typeface="Times New Roman" panose="02020603050405020304" pitchFamily="18" charset="0"/>
                <a:cs typeface="Times New Roman" panose="02020603050405020304" pitchFamily="18" charset="0"/>
              </a:rPr>
              <a:t>folosit</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pentru</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 </a:t>
            </a:r>
            <a:r>
              <a:rPr lang="en-US" sz="3200" dirty="0" err="1">
                <a:latin typeface="Times New Roman" panose="02020603050405020304" pitchFamily="18" charset="0"/>
                <a:cs typeface="Times New Roman" panose="02020603050405020304" pitchFamily="18" charset="0"/>
              </a:rPr>
              <a:t>dezvolta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alte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produse</a:t>
            </a:r>
            <a:r>
              <a:rPr lang="en-US" sz="3200" dirty="0">
                <a:latin typeface="Times New Roman" panose="02020603050405020304" pitchFamily="18" charset="0"/>
                <a:cs typeface="Times New Roman" panose="02020603050405020304" pitchFamily="18" charset="0"/>
              </a:rPr>
              <a:t> software </a:t>
            </a:r>
            <a:r>
              <a:rPr lang="en-US" sz="3200" dirty="0" err="1">
                <a:latin typeface="Times New Roman" panose="02020603050405020304" pitchFamily="18" charset="0"/>
                <a:cs typeface="Times New Roman" panose="02020603050405020304" pitchFamily="18" charset="0"/>
              </a:rPr>
              <a:t>sau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poate</a:t>
            </a:r>
            <a:r>
              <a:rPr lang="en-US" sz="3200" dirty="0">
                <a:latin typeface="Times New Roman" panose="02020603050405020304" pitchFamily="18" charset="0"/>
                <a:cs typeface="Times New Roman" panose="02020603050405020304" pitchFamily="18" charset="0"/>
              </a:rPr>
              <a:t> fi un </a:t>
            </a:r>
            <a:r>
              <a:rPr lang="en-US" sz="3200" dirty="0" err="1">
                <a:latin typeface="Times New Roman" panose="02020603050405020304" pitchFamily="18" charset="0"/>
                <a:cs typeface="Times New Roman" panose="02020603050405020304" pitchFamily="18" charset="0"/>
              </a:rPr>
              <a:t>produs</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conceput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pentru</a:t>
            </a:r>
            <a:r>
              <a:rPr lang="en-US" sz="3200" dirty="0">
                <a:latin typeface="Times New Roman" panose="02020603050405020304" pitchFamily="18" charset="0"/>
                <a:cs typeface="Times New Roman" panose="02020603050405020304" pitchFamily="18" charset="0"/>
              </a:rPr>
              <a:t> a fi </a:t>
            </a:r>
            <a:r>
              <a:rPr lang="en-US" sz="3200" dirty="0" err="1">
                <a:latin typeface="Times New Roman" panose="02020603050405020304" pitchFamily="18" charset="0"/>
                <a:cs typeface="Times New Roman" panose="02020603050405020304" pitchFamily="18" charset="0"/>
              </a:rPr>
              <a:t>livrat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clientilor</a:t>
            </a:r>
            <a:r>
              <a:rPr lang="en-US" sz="3200" dirty="0">
                <a:latin typeface="Times New Roman" panose="02020603050405020304" pitchFamily="18" charset="0"/>
                <a:cs typeface="Times New Roman" panose="02020603050405020304" pitchFamily="18" charset="0"/>
              </a:rPr>
              <a:t>.</a:t>
            </a:r>
          </a:p>
          <a:p>
            <a:endParaRPr lang="ro-RO" dirty="0"/>
          </a:p>
        </p:txBody>
      </p:sp>
    </p:spTree>
    <p:extLst>
      <p:ext uri="{BB962C8B-B14F-4D97-AF65-F5344CB8AC3E}">
        <p14:creationId xmlns:p14="http://schemas.microsoft.com/office/powerpoint/2010/main" val="25015450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40822"/>
            <a:ext cx="10772775" cy="794444"/>
          </a:xfrm>
        </p:spPr>
        <p:txBody>
          <a:bodyPr>
            <a:normAutofit/>
          </a:bodyPr>
          <a:lstStyle/>
          <a:p>
            <a:r>
              <a:rPr lang="en-US" altLang="en-US" sz="3600" dirty="0" err="1">
                <a:solidFill>
                  <a:srgbClr val="336600"/>
                </a:solidFill>
              </a:rPr>
              <a:t>Aspecte</a:t>
            </a:r>
            <a:r>
              <a:rPr lang="en-US" altLang="en-US" sz="3600" dirty="0">
                <a:solidFill>
                  <a:srgbClr val="336600"/>
                </a:solidFill>
              </a:rPr>
              <a:t> legislative </a:t>
            </a:r>
            <a:r>
              <a:rPr lang="en-US" altLang="en-US" sz="3600" dirty="0" err="1">
                <a:solidFill>
                  <a:srgbClr val="336600"/>
                </a:solidFill>
              </a:rPr>
              <a:t>privind</a:t>
            </a:r>
            <a:r>
              <a:rPr lang="en-US" altLang="en-US" sz="3600" dirty="0">
                <a:solidFill>
                  <a:srgbClr val="336600"/>
                </a:solidFill>
              </a:rPr>
              <a:t>  </a:t>
            </a:r>
            <a:r>
              <a:rPr lang="en-US" altLang="en-US" sz="3600" dirty="0" err="1">
                <a:solidFill>
                  <a:srgbClr val="336600"/>
                </a:solidFill>
              </a:rPr>
              <a:t>protec</a:t>
            </a:r>
            <a:r>
              <a:rPr lang="en-US" altLang="en-US" sz="3600" dirty="0" err="1">
                <a:solidFill>
                  <a:srgbClr val="336600"/>
                </a:solidFill>
                <a:cs typeface="Arial" panose="020B0604020202020204" pitchFamily="34" charset="0"/>
              </a:rPr>
              <a:t>ţ</a:t>
            </a:r>
            <a:r>
              <a:rPr lang="en-US" altLang="en-US" sz="3600" dirty="0" err="1">
                <a:solidFill>
                  <a:srgbClr val="336600"/>
                </a:solidFill>
              </a:rPr>
              <a:t>ia</a:t>
            </a:r>
            <a:r>
              <a:rPr lang="en-US" altLang="en-US" sz="3600" dirty="0">
                <a:solidFill>
                  <a:srgbClr val="336600"/>
                </a:solidFill>
              </a:rPr>
              <a:t> </a:t>
            </a:r>
            <a:r>
              <a:rPr lang="en-US" altLang="en-US" sz="3600" dirty="0" err="1">
                <a:solidFill>
                  <a:srgbClr val="336600"/>
                </a:solidFill>
              </a:rPr>
              <a:t>produselor</a:t>
            </a:r>
            <a:r>
              <a:rPr lang="en-US" altLang="en-US" sz="3600" dirty="0">
                <a:solidFill>
                  <a:srgbClr val="336600"/>
                </a:solidFill>
              </a:rPr>
              <a:t> software</a:t>
            </a:r>
            <a:endParaRPr lang="en-US" sz="3600" dirty="0"/>
          </a:p>
        </p:txBody>
      </p:sp>
      <p:sp>
        <p:nvSpPr>
          <p:cNvPr id="3" name="Content Placeholder 2"/>
          <p:cNvSpPr>
            <a:spLocks noGrp="1"/>
          </p:cNvSpPr>
          <p:nvPr>
            <p:ph idx="1"/>
          </p:nvPr>
        </p:nvSpPr>
        <p:spPr>
          <a:xfrm>
            <a:off x="676656" y="1604356"/>
            <a:ext cx="10753725" cy="4754880"/>
          </a:xfrm>
        </p:spPr>
        <p:txBody>
          <a:bodyPr/>
          <a:lstStyle/>
          <a:p>
            <a:pPr>
              <a:lnSpc>
                <a:spcPct val="80000"/>
              </a:lnSpc>
              <a:buFont typeface="Wingdings" panose="05000000000000000000" pitchFamily="2" charset="2"/>
              <a:buChar char="v"/>
            </a:pPr>
            <a:r>
              <a:rPr lang="ro-RO" altLang="en-US" sz="2000" dirty="0">
                <a:latin typeface="Calibri" panose="020F0502020204030204" pitchFamily="34" charset="0"/>
              </a:rPr>
              <a:t>Drepturile asupra programelor create de unul sau mai mulţi angajaţi, ca atribuţii de servici</a:t>
            </a:r>
            <a:r>
              <a:rPr lang="en-US" altLang="en-US" sz="2000" dirty="0">
                <a:latin typeface="Calibri" panose="020F0502020204030204" pitchFamily="34" charset="0"/>
              </a:rPr>
              <a:t>u</a:t>
            </a:r>
            <a:r>
              <a:rPr lang="ro-RO" altLang="en-US" sz="2000" dirty="0">
                <a:latin typeface="Calibri" panose="020F0502020204030204" pitchFamily="34" charset="0"/>
              </a:rPr>
              <a:t> sau după instrucţiunile celui care angajează, aparţin</a:t>
            </a:r>
            <a:r>
              <a:rPr lang="en-US" altLang="en-US" sz="2000" dirty="0">
                <a:latin typeface="Calibri" panose="020F0502020204030204" pitchFamily="34" charset="0"/>
              </a:rPr>
              <a:t> </a:t>
            </a:r>
            <a:r>
              <a:rPr lang="en-US" altLang="en-US" sz="2000" b="1" dirty="0" err="1">
                <a:solidFill>
                  <a:srgbClr val="C00000"/>
                </a:solidFill>
                <a:latin typeface="Calibri" panose="020F0502020204030204" pitchFamily="34" charset="0"/>
              </a:rPr>
              <a:t>angajatorului</a:t>
            </a:r>
            <a:r>
              <a:rPr lang="ro-RO" altLang="en-US" sz="2000" dirty="0">
                <a:latin typeface="Calibri" panose="020F0502020204030204" pitchFamily="34" charset="0"/>
              </a:rPr>
              <a:t>.</a:t>
            </a:r>
            <a:endParaRPr lang="en-US" altLang="en-US" sz="2000" dirty="0">
              <a:latin typeface="Calibri" panose="020F0502020204030204" pitchFamily="34" charset="0"/>
            </a:endParaRPr>
          </a:p>
          <a:p>
            <a:pPr>
              <a:lnSpc>
                <a:spcPct val="80000"/>
              </a:lnSpc>
            </a:pPr>
            <a:endParaRPr lang="en-US" altLang="en-US" sz="2000" b="1" dirty="0">
              <a:latin typeface="Calibri" panose="020F0502020204030204" pitchFamily="34" charset="0"/>
            </a:endParaRPr>
          </a:p>
          <a:p>
            <a:pPr>
              <a:lnSpc>
                <a:spcPct val="80000"/>
              </a:lnSpc>
              <a:buFont typeface="Wingdings" panose="05000000000000000000" pitchFamily="2" charset="2"/>
              <a:buChar char="v"/>
            </a:pPr>
            <a:r>
              <a:rPr lang="ro-RO" altLang="en-US" sz="2000" b="1" dirty="0">
                <a:solidFill>
                  <a:srgbClr val="C00000"/>
                </a:solidFill>
                <a:latin typeface="Calibri" panose="020F0502020204030204" pitchFamily="34" charset="0"/>
              </a:rPr>
              <a:t>Reproducerea sau traducerea codului</a:t>
            </a:r>
            <a:r>
              <a:rPr lang="ro-RO" altLang="en-US" sz="2000" dirty="0">
                <a:solidFill>
                  <a:srgbClr val="C00000"/>
                </a:solidFill>
                <a:latin typeface="Calibri" panose="020F0502020204030204" pitchFamily="34" charset="0"/>
              </a:rPr>
              <a:t> </a:t>
            </a:r>
            <a:r>
              <a:rPr lang="ro-RO" altLang="en-US" sz="2000" dirty="0">
                <a:latin typeface="Calibri" panose="020F0502020204030204" pitchFamily="34" charset="0"/>
              </a:rPr>
              <a:t>program pentru</a:t>
            </a:r>
            <a:r>
              <a:rPr lang="ro-RO" altLang="en-US" sz="2000" dirty="0">
                <a:solidFill>
                  <a:srgbClr val="C00000"/>
                </a:solidFill>
                <a:latin typeface="Calibri" panose="020F0502020204030204" pitchFamily="34" charset="0"/>
              </a:rPr>
              <a:t> </a:t>
            </a:r>
            <a:r>
              <a:rPr lang="ro-RO" altLang="en-US" sz="2000" b="1" dirty="0">
                <a:solidFill>
                  <a:srgbClr val="C00000"/>
                </a:solidFill>
                <a:latin typeface="Calibri" panose="020F0502020204030204" pitchFamily="34" charset="0"/>
              </a:rPr>
              <a:t>interoperabilitate</a:t>
            </a:r>
            <a:r>
              <a:rPr lang="ro-RO" altLang="en-US" sz="2000" dirty="0">
                <a:solidFill>
                  <a:srgbClr val="C00000"/>
                </a:solidFill>
                <a:latin typeface="Calibri" panose="020F0502020204030204" pitchFamily="34" charset="0"/>
              </a:rPr>
              <a:t> </a:t>
            </a:r>
            <a:r>
              <a:rPr lang="ro-RO" altLang="en-US" sz="2000" dirty="0">
                <a:latin typeface="Calibri" panose="020F0502020204030204" pitchFamily="34" charset="0"/>
              </a:rPr>
              <a:t>cu alte programe trebuie autorizată de titularul dreptului de autor</a:t>
            </a:r>
            <a:r>
              <a:rPr lang="en-US" altLang="en-US" sz="2000" dirty="0">
                <a:latin typeface="Calibri" panose="020F0502020204030204" pitchFamily="34" charset="0"/>
              </a:rPr>
              <a:t>.</a:t>
            </a:r>
            <a:r>
              <a:rPr lang="ro-RO" altLang="en-US" sz="2000" dirty="0">
                <a:latin typeface="Calibri" panose="020F0502020204030204" pitchFamily="34" charset="0"/>
              </a:rPr>
              <a:t> Informaţiile necesare interoperabilităţii</a:t>
            </a:r>
          </a:p>
          <a:p>
            <a:pPr lvl="1">
              <a:lnSpc>
                <a:spcPct val="80000"/>
              </a:lnSpc>
            </a:pPr>
            <a:r>
              <a:rPr lang="ro-RO" altLang="en-US" sz="2000" dirty="0">
                <a:latin typeface="Calibri" panose="020F0502020204030204" pitchFamily="34" charset="0"/>
              </a:rPr>
              <a:t>Nu pot fi utilizate în alte scopuri decât pentru realizarea acesteia</a:t>
            </a:r>
          </a:p>
          <a:p>
            <a:pPr lvl="1">
              <a:lnSpc>
                <a:spcPct val="80000"/>
              </a:lnSpc>
            </a:pPr>
            <a:r>
              <a:rPr lang="ro-RO" altLang="en-US" sz="2000" dirty="0">
                <a:latin typeface="Calibri" panose="020F0502020204030204" pitchFamily="34" charset="0"/>
              </a:rPr>
              <a:t>Nu pot fi comunicate altei persoane</a:t>
            </a:r>
          </a:p>
          <a:p>
            <a:pPr lvl="1">
              <a:lnSpc>
                <a:spcPct val="80000"/>
              </a:lnSpc>
            </a:pPr>
            <a:r>
              <a:rPr lang="ro-RO" altLang="en-US" sz="2000" dirty="0">
                <a:latin typeface="Calibri" panose="020F0502020204030204" pitchFamily="34" charset="0"/>
              </a:rPr>
              <a:t>Nu pot fi utilizate pentru definitivarea, producerea sau centralizarea unui program a cărui expresie este fundamental similară</a:t>
            </a:r>
            <a:r>
              <a:rPr lang="en-US" altLang="en-US" sz="2000" dirty="0">
                <a:latin typeface="Calibri" panose="020F0502020204030204" pitchFamily="34" charset="0"/>
              </a:rPr>
              <a:t>.</a:t>
            </a:r>
            <a:endParaRPr lang="ro-RO" altLang="en-US" sz="2000" b="1" dirty="0">
              <a:latin typeface="Calibri" panose="020F0502020204030204" pitchFamily="34" charset="0"/>
            </a:endParaRPr>
          </a:p>
          <a:p>
            <a:endParaRPr lang="en-US" dirty="0"/>
          </a:p>
        </p:txBody>
      </p:sp>
    </p:spTree>
    <p:extLst>
      <p:ext uri="{BB962C8B-B14F-4D97-AF65-F5344CB8AC3E}">
        <p14:creationId xmlns:p14="http://schemas.microsoft.com/office/powerpoint/2010/main" val="38038011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656" y="282633"/>
            <a:ext cx="10772775" cy="910822"/>
          </a:xfrm>
        </p:spPr>
        <p:txBody>
          <a:bodyPr>
            <a:normAutofit/>
          </a:bodyPr>
          <a:lstStyle/>
          <a:p>
            <a:r>
              <a:rPr lang="en-US" altLang="en-US" sz="3600" dirty="0" err="1">
                <a:solidFill>
                  <a:srgbClr val="336600"/>
                </a:solidFill>
              </a:rPr>
              <a:t>Aspecte</a:t>
            </a:r>
            <a:r>
              <a:rPr lang="en-US" altLang="en-US" sz="3600" dirty="0">
                <a:solidFill>
                  <a:srgbClr val="336600"/>
                </a:solidFill>
              </a:rPr>
              <a:t> legislative </a:t>
            </a:r>
            <a:r>
              <a:rPr lang="en-US" altLang="en-US" sz="3600" dirty="0" err="1">
                <a:solidFill>
                  <a:srgbClr val="336600"/>
                </a:solidFill>
              </a:rPr>
              <a:t>privind</a:t>
            </a:r>
            <a:r>
              <a:rPr lang="en-US" altLang="en-US" sz="3600" dirty="0">
                <a:solidFill>
                  <a:srgbClr val="336600"/>
                </a:solidFill>
              </a:rPr>
              <a:t>  </a:t>
            </a:r>
            <a:r>
              <a:rPr lang="en-US" altLang="en-US" sz="3600" dirty="0" err="1">
                <a:solidFill>
                  <a:srgbClr val="336600"/>
                </a:solidFill>
              </a:rPr>
              <a:t>protec</a:t>
            </a:r>
            <a:r>
              <a:rPr lang="en-US" altLang="en-US" sz="3600" dirty="0" err="1">
                <a:solidFill>
                  <a:srgbClr val="336600"/>
                </a:solidFill>
                <a:cs typeface="Arial" panose="020B0604020202020204" pitchFamily="34" charset="0"/>
              </a:rPr>
              <a:t>ţ</a:t>
            </a:r>
            <a:r>
              <a:rPr lang="en-US" altLang="en-US" sz="3600" dirty="0" err="1">
                <a:solidFill>
                  <a:srgbClr val="336600"/>
                </a:solidFill>
              </a:rPr>
              <a:t>ia</a:t>
            </a:r>
            <a:r>
              <a:rPr lang="en-US" altLang="en-US" sz="3600" dirty="0">
                <a:solidFill>
                  <a:srgbClr val="336600"/>
                </a:solidFill>
              </a:rPr>
              <a:t> </a:t>
            </a:r>
            <a:r>
              <a:rPr lang="en-US" altLang="en-US" sz="3600" dirty="0" err="1">
                <a:solidFill>
                  <a:srgbClr val="336600"/>
                </a:solidFill>
              </a:rPr>
              <a:t>produselor</a:t>
            </a:r>
            <a:r>
              <a:rPr lang="en-US" altLang="en-US" sz="3600" dirty="0">
                <a:solidFill>
                  <a:srgbClr val="336600"/>
                </a:solidFill>
              </a:rPr>
              <a:t> software</a:t>
            </a:r>
            <a:endParaRPr lang="en-US" sz="3600" dirty="0"/>
          </a:p>
        </p:txBody>
      </p:sp>
      <p:sp>
        <p:nvSpPr>
          <p:cNvPr id="3" name="Content Placeholder 2"/>
          <p:cNvSpPr>
            <a:spLocks noGrp="1"/>
          </p:cNvSpPr>
          <p:nvPr>
            <p:ph idx="1"/>
          </p:nvPr>
        </p:nvSpPr>
        <p:spPr>
          <a:xfrm>
            <a:off x="676656" y="1662545"/>
            <a:ext cx="10753725" cy="4646815"/>
          </a:xfrm>
        </p:spPr>
        <p:txBody>
          <a:bodyPr>
            <a:normAutofit/>
          </a:bodyPr>
          <a:lstStyle/>
          <a:p>
            <a:pPr>
              <a:lnSpc>
                <a:spcPct val="90000"/>
              </a:lnSpc>
              <a:buFont typeface="Wingdings" panose="05000000000000000000" pitchFamily="2" charset="2"/>
              <a:buChar char="v"/>
            </a:pPr>
            <a:r>
              <a:rPr lang="ro-RO" altLang="en-US" b="1" dirty="0">
                <a:solidFill>
                  <a:srgbClr val="C00000"/>
                </a:solidFill>
                <a:latin typeface="Calibri" panose="020F0502020204030204" pitchFamily="34" charset="0"/>
              </a:rPr>
              <a:t>Se sancţionează</a:t>
            </a:r>
            <a:r>
              <a:rPr lang="ro-RO" altLang="en-US" dirty="0">
                <a:solidFill>
                  <a:srgbClr val="C00000"/>
                </a:solidFill>
                <a:latin typeface="Calibri" panose="020F0502020204030204" pitchFamily="34" charset="0"/>
              </a:rPr>
              <a:t> </a:t>
            </a:r>
            <a:r>
              <a:rPr lang="ro-RO" altLang="en-US" dirty="0">
                <a:latin typeface="Calibri" panose="020F0502020204030204" pitchFamily="34" charset="0"/>
              </a:rPr>
              <a:t>cu amendă sau închisoare următoarele fapte:</a:t>
            </a:r>
          </a:p>
          <a:p>
            <a:pPr>
              <a:lnSpc>
                <a:spcPct val="90000"/>
              </a:lnSpc>
              <a:buNone/>
            </a:pPr>
            <a:r>
              <a:rPr lang="en-US" altLang="en-US" dirty="0">
                <a:latin typeface="Calibri" panose="020F0502020204030204" pitchFamily="34" charset="0"/>
              </a:rPr>
              <a:t>      - </a:t>
            </a:r>
            <a:r>
              <a:rPr lang="ro-RO" altLang="en-US" dirty="0">
                <a:latin typeface="Calibri" panose="020F0502020204030204" pitchFamily="34" charset="0"/>
              </a:rPr>
              <a:t>Accesul public la bazele de date care conţin sau constituie opere protejate, fără autorizarea titularului dreptului de autor</a:t>
            </a:r>
          </a:p>
          <a:p>
            <a:pPr>
              <a:lnSpc>
                <a:spcPct val="90000"/>
              </a:lnSpc>
              <a:buNone/>
            </a:pPr>
            <a:r>
              <a:rPr lang="en-US" altLang="en-US" dirty="0">
                <a:latin typeface="Calibri" panose="020F0502020204030204" pitchFamily="34" charset="0"/>
              </a:rPr>
              <a:t>	- </a:t>
            </a:r>
            <a:r>
              <a:rPr lang="ro-RO" altLang="en-US" dirty="0">
                <a:latin typeface="Calibri" panose="020F0502020204030204" pitchFamily="34" charset="0"/>
              </a:rPr>
              <a:t>Însuşirea fără drept a calităţii de autor</a:t>
            </a:r>
          </a:p>
          <a:p>
            <a:pPr>
              <a:lnSpc>
                <a:spcPct val="90000"/>
              </a:lnSpc>
              <a:buNone/>
            </a:pPr>
            <a:r>
              <a:rPr lang="en-US" altLang="en-US" dirty="0">
                <a:latin typeface="Calibri" panose="020F0502020204030204" pitchFamily="34" charset="0"/>
              </a:rPr>
              <a:t>	- </a:t>
            </a:r>
            <a:r>
              <a:rPr lang="en-US" altLang="en-US" dirty="0" err="1">
                <a:latin typeface="Calibri" panose="020F0502020204030204" pitchFamily="34" charset="0"/>
              </a:rPr>
              <a:t>Reproducerea</a:t>
            </a:r>
            <a:r>
              <a:rPr lang="en-US" altLang="en-US" dirty="0">
                <a:latin typeface="Calibri" panose="020F0502020204030204" pitchFamily="34" charset="0"/>
              </a:rPr>
              <a:t>, </a:t>
            </a:r>
            <a:r>
              <a:rPr lang="en-US" altLang="en-US" dirty="0" err="1">
                <a:latin typeface="Calibri" panose="020F0502020204030204" pitchFamily="34" charset="0"/>
              </a:rPr>
              <a:t>difuzarea</a:t>
            </a:r>
            <a:r>
              <a:rPr lang="en-US" altLang="en-US" dirty="0">
                <a:latin typeface="Calibri" panose="020F0502020204030204" pitchFamily="34" charset="0"/>
              </a:rPr>
              <a:t>, </a:t>
            </a:r>
            <a:r>
              <a:rPr lang="en-US" altLang="en-US" dirty="0" err="1">
                <a:latin typeface="Calibri" panose="020F0502020204030204" pitchFamily="34" charset="0"/>
              </a:rPr>
              <a:t>comercializarea</a:t>
            </a:r>
            <a:r>
              <a:rPr lang="en-US" altLang="en-US" dirty="0">
                <a:latin typeface="Calibri" panose="020F0502020204030204" pitchFamily="34" charset="0"/>
              </a:rPr>
              <a:t> de </a:t>
            </a:r>
            <a:r>
              <a:rPr lang="en-US" altLang="en-US" dirty="0" err="1">
                <a:latin typeface="Calibri" panose="020F0502020204030204" pitchFamily="34" charset="0"/>
              </a:rPr>
              <a:t>programe</a:t>
            </a:r>
            <a:r>
              <a:rPr lang="en-US" altLang="en-US" dirty="0">
                <a:latin typeface="Calibri" panose="020F0502020204030204" pitchFamily="34" charset="0"/>
              </a:rPr>
              <a:t> f</a:t>
            </a:r>
            <a:r>
              <a:rPr lang="ro-RO" altLang="en-US" dirty="0">
                <a:latin typeface="Calibri" panose="020F0502020204030204" pitchFamily="34" charset="0"/>
              </a:rPr>
              <a:t>ără autorizarea titularului dreptului de autor</a:t>
            </a:r>
            <a:r>
              <a:rPr lang="en-US" altLang="en-US" dirty="0">
                <a:latin typeface="Calibri" panose="020F0502020204030204" pitchFamily="34" charset="0"/>
              </a:rPr>
              <a:t>, </a:t>
            </a:r>
            <a:r>
              <a:rPr lang="en-US" altLang="en-US" dirty="0" err="1">
                <a:latin typeface="Calibri" panose="020F0502020204030204" pitchFamily="34" charset="0"/>
              </a:rPr>
              <a:t>precum</a:t>
            </a:r>
            <a:r>
              <a:rPr lang="en-US" altLang="en-US" dirty="0">
                <a:latin typeface="Calibri" panose="020F0502020204030204" pitchFamily="34" charset="0"/>
              </a:rPr>
              <a:t> </a:t>
            </a:r>
            <a:r>
              <a:rPr lang="en-US" altLang="en-US" dirty="0" err="1">
                <a:latin typeface="Calibri" panose="020F0502020204030204" pitchFamily="34" charset="0"/>
              </a:rPr>
              <a:t>si</a:t>
            </a:r>
            <a:r>
              <a:rPr lang="en-US" altLang="en-US" dirty="0">
                <a:latin typeface="Calibri" panose="020F0502020204030204" pitchFamily="34" charset="0"/>
              </a:rPr>
              <a:t> p</a:t>
            </a:r>
            <a:r>
              <a:rPr lang="ro-RO" altLang="en-US" dirty="0">
                <a:latin typeface="Calibri" panose="020F0502020204030204" pitchFamily="34" charset="0"/>
              </a:rPr>
              <a:t>une</a:t>
            </a:r>
            <a:r>
              <a:rPr lang="en-US" altLang="en-US" dirty="0">
                <a:latin typeface="Calibri" panose="020F0502020204030204" pitchFamily="34" charset="0"/>
              </a:rPr>
              <a:t>rea</a:t>
            </a:r>
            <a:r>
              <a:rPr lang="ro-RO" altLang="en-US" dirty="0">
                <a:latin typeface="Calibri" panose="020F0502020204030204" pitchFamily="34" charset="0"/>
              </a:rPr>
              <a:t> la dispoziţia publicului, prin vânzare, a mijloacelor tehnice destinate neutralizării dispozitivelor de protecţie a programelor</a:t>
            </a:r>
            <a:endParaRPr lang="en-US" altLang="en-US" dirty="0">
              <a:latin typeface="Calibri" panose="020F0502020204030204" pitchFamily="34" charset="0"/>
            </a:endParaRPr>
          </a:p>
          <a:p>
            <a:pPr>
              <a:lnSpc>
                <a:spcPct val="90000"/>
              </a:lnSpc>
            </a:pPr>
            <a:endParaRPr lang="en-US" altLang="en-US" dirty="0">
              <a:latin typeface="Calibri" panose="020F0502020204030204" pitchFamily="34" charset="0"/>
            </a:endParaRPr>
          </a:p>
          <a:p>
            <a:pPr>
              <a:lnSpc>
                <a:spcPct val="90000"/>
              </a:lnSpc>
              <a:buFont typeface="Wingdings" panose="05000000000000000000" pitchFamily="2" charset="2"/>
              <a:buChar char="v"/>
            </a:pPr>
            <a:r>
              <a:rPr lang="ro-RO" altLang="en-US" dirty="0">
                <a:latin typeface="Calibri" panose="020F0502020204030204" pitchFamily="34" charset="0"/>
              </a:rPr>
              <a:t>Beneficiază de protecţie prin lege şi programele create</a:t>
            </a:r>
            <a:r>
              <a:rPr lang="ro-RO" altLang="en-US" dirty="0">
                <a:solidFill>
                  <a:srgbClr val="C00000"/>
                </a:solidFill>
                <a:latin typeface="Calibri" panose="020F0502020204030204" pitchFamily="34" charset="0"/>
              </a:rPr>
              <a:t> </a:t>
            </a:r>
            <a:r>
              <a:rPr lang="ro-RO" altLang="en-US" b="1" dirty="0">
                <a:solidFill>
                  <a:srgbClr val="C00000"/>
                </a:solidFill>
                <a:latin typeface="Calibri" panose="020F0502020204030204" pitchFamily="34" charset="0"/>
              </a:rPr>
              <a:t>anterior </a:t>
            </a:r>
            <a:r>
              <a:rPr lang="ro-RO" altLang="en-US" dirty="0">
                <a:latin typeface="Calibri" panose="020F0502020204030204" pitchFamily="34" charset="0"/>
              </a:rPr>
              <a:t>intrării în vigoare a acestei legi.</a:t>
            </a:r>
            <a:endParaRPr lang="en-US" altLang="en-US" dirty="0">
              <a:latin typeface="Calibri" panose="020F0502020204030204" pitchFamily="34" charset="0"/>
            </a:endParaRPr>
          </a:p>
          <a:p>
            <a:pPr>
              <a:lnSpc>
                <a:spcPct val="90000"/>
              </a:lnSpc>
            </a:pPr>
            <a:endParaRPr lang="ro-RO" altLang="en-US" sz="2000" dirty="0"/>
          </a:p>
          <a:p>
            <a:endParaRPr lang="en-US" dirty="0"/>
          </a:p>
        </p:txBody>
      </p:sp>
    </p:spTree>
    <p:extLst>
      <p:ext uri="{BB962C8B-B14F-4D97-AF65-F5344CB8AC3E}">
        <p14:creationId xmlns:p14="http://schemas.microsoft.com/office/powerpoint/2010/main" val="37054384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pPr algn="ctr"/>
            <a:r>
              <a:rPr lang="ro-MD" sz="6600" dirty="0" smtClean="0"/>
              <a:t>Vă mulțumesc pentru atenție!</a:t>
            </a:r>
            <a:endParaRPr lang="ru-RU" sz="6600" dirty="0"/>
          </a:p>
        </p:txBody>
      </p:sp>
    </p:spTree>
    <p:extLst>
      <p:ext uri="{BB962C8B-B14F-4D97-AF65-F5344CB8AC3E}">
        <p14:creationId xmlns:p14="http://schemas.microsoft.com/office/powerpoint/2010/main" val="4078490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772314"/>
          </a:xfrm>
        </p:spPr>
        <p:txBody>
          <a:bodyPr>
            <a:normAutofit fontScale="90000"/>
          </a:bodyPr>
          <a:lstStyle/>
          <a:p>
            <a:r>
              <a:rPr lang="ro-RO" dirty="0"/>
              <a:t>Noțiune de produs software</a:t>
            </a:r>
            <a:endParaRPr lang="en-US" dirty="0"/>
          </a:p>
        </p:txBody>
      </p:sp>
      <p:sp>
        <p:nvSpPr>
          <p:cNvPr id="3" name="Content Placeholder 2"/>
          <p:cNvSpPr>
            <a:spLocks noGrp="1"/>
          </p:cNvSpPr>
          <p:nvPr>
            <p:ph idx="1"/>
          </p:nvPr>
        </p:nvSpPr>
        <p:spPr>
          <a:xfrm>
            <a:off x="676656" y="1637607"/>
            <a:ext cx="10753725" cy="4505498"/>
          </a:xfrm>
        </p:spPr>
        <p:txBody>
          <a:bodyPr>
            <a:normAutofit/>
          </a:bodyPr>
          <a:lstStyle/>
          <a:p>
            <a:pPr>
              <a:lnSpc>
                <a:spcPct val="80000"/>
              </a:lnSpc>
              <a:buFont typeface="Wingdings" panose="05000000000000000000" pitchFamily="2" charset="2"/>
              <a:buChar char="§"/>
            </a:pPr>
            <a:r>
              <a:rPr lang="ro-RO" altLang="en-US" sz="2800" b="1" dirty="0">
                <a:solidFill>
                  <a:srgbClr val="336600"/>
                </a:solidFill>
                <a:latin typeface="Calibri" panose="020F0502020204030204" pitchFamily="34" charset="0"/>
              </a:rPr>
              <a:t>Pachet software</a:t>
            </a:r>
          </a:p>
          <a:p>
            <a:pPr>
              <a:lnSpc>
                <a:spcPct val="80000"/>
              </a:lnSpc>
              <a:buNone/>
            </a:pPr>
            <a:r>
              <a:rPr lang="ro-RO" altLang="en-US" sz="2800" dirty="0">
                <a:latin typeface="Calibri" panose="020F0502020204030204" pitchFamily="34" charset="0"/>
              </a:rPr>
              <a:t>	</a:t>
            </a:r>
            <a:r>
              <a:rPr lang="en-US" altLang="en-US" i="1" dirty="0">
                <a:latin typeface="Calibri" panose="020F0502020204030204" pitchFamily="34" charset="0"/>
              </a:rPr>
              <a:t>Mai </a:t>
            </a:r>
            <a:r>
              <a:rPr lang="en-US" altLang="en-US" i="1" dirty="0" err="1">
                <a:latin typeface="Calibri" panose="020F0502020204030204" pitchFamily="34" charset="0"/>
              </a:rPr>
              <a:t>multe</a:t>
            </a:r>
            <a:r>
              <a:rPr lang="en-US" altLang="en-US" i="1" dirty="0">
                <a:latin typeface="Calibri" panose="020F0502020204030204" pitchFamily="34" charset="0"/>
              </a:rPr>
              <a:t> </a:t>
            </a:r>
            <a:r>
              <a:rPr lang="en-US" altLang="en-US" i="1" dirty="0" err="1">
                <a:latin typeface="Calibri" panose="020F0502020204030204" pitchFamily="34" charset="0"/>
              </a:rPr>
              <a:t>programe</a:t>
            </a:r>
            <a:r>
              <a:rPr lang="en-US" altLang="en-US" i="1" dirty="0">
                <a:latin typeface="Calibri" panose="020F0502020204030204" pitchFamily="34" charset="0"/>
              </a:rPr>
              <a:t> software care </a:t>
            </a:r>
            <a:r>
              <a:rPr lang="en-US" altLang="en-US" i="1" dirty="0" err="1">
                <a:latin typeface="Calibri" panose="020F0502020204030204" pitchFamily="34" charset="0"/>
              </a:rPr>
              <a:t>lucrează</a:t>
            </a:r>
            <a:r>
              <a:rPr lang="en-US" altLang="en-US" i="1" dirty="0">
                <a:latin typeface="Calibri" panose="020F0502020204030204" pitchFamily="34" charset="0"/>
              </a:rPr>
              <a:t> </a:t>
            </a:r>
            <a:r>
              <a:rPr lang="en-US" altLang="en-US" i="1" dirty="0" err="1">
                <a:latin typeface="Calibri" panose="020F0502020204030204" pitchFamily="34" charset="0"/>
              </a:rPr>
              <a:t>împreună</a:t>
            </a:r>
            <a:r>
              <a:rPr lang="en-US" altLang="en-US" i="1" dirty="0">
                <a:latin typeface="Calibri" panose="020F0502020204030204" pitchFamily="34" charset="0"/>
              </a:rPr>
              <a:t> </a:t>
            </a:r>
            <a:r>
              <a:rPr lang="en-US" altLang="en-US" i="1" dirty="0" err="1">
                <a:latin typeface="Calibri" panose="020F0502020204030204" pitchFamily="34" charset="0"/>
              </a:rPr>
              <a:t>pentru</a:t>
            </a:r>
            <a:r>
              <a:rPr lang="en-US" altLang="en-US" i="1" dirty="0">
                <a:latin typeface="Calibri" panose="020F0502020204030204" pitchFamily="34" charset="0"/>
              </a:rPr>
              <a:t> </a:t>
            </a:r>
            <a:r>
              <a:rPr lang="ro-RO" altLang="en-US" i="1" dirty="0">
                <a:latin typeface="Calibri" panose="020F0502020204030204" pitchFamily="34" charset="0"/>
              </a:rPr>
              <a:t>îndeplinirea unui set de funcţii </a:t>
            </a:r>
            <a:r>
              <a:rPr lang="en-US" altLang="en-US" i="1" dirty="0" err="1">
                <a:latin typeface="Calibri" panose="020F0502020204030204" pitchFamily="34" charset="0"/>
              </a:rPr>
              <a:t>şi</a:t>
            </a:r>
            <a:r>
              <a:rPr lang="en-US" altLang="en-US" i="1" dirty="0">
                <a:latin typeface="Calibri" panose="020F0502020204030204" pitchFamily="34" charset="0"/>
              </a:rPr>
              <a:t> care </a:t>
            </a:r>
            <a:r>
              <a:rPr lang="en-US" altLang="en-US" i="1" dirty="0" err="1">
                <a:latin typeface="Calibri" panose="020F0502020204030204" pitchFamily="34" charset="0"/>
              </a:rPr>
              <a:t>sunt</a:t>
            </a:r>
            <a:r>
              <a:rPr lang="en-US" altLang="en-US" i="1" dirty="0">
                <a:latin typeface="Calibri" panose="020F0502020204030204" pitchFamily="34" charset="0"/>
              </a:rPr>
              <a:t> </a:t>
            </a:r>
            <a:r>
              <a:rPr lang="en-US" altLang="en-US" i="1" dirty="0" err="1">
                <a:latin typeface="Calibri" panose="020F0502020204030204" pitchFamily="34" charset="0"/>
              </a:rPr>
              <a:t>distribuite</a:t>
            </a:r>
            <a:r>
              <a:rPr lang="en-US" altLang="en-US" i="1" dirty="0">
                <a:latin typeface="Calibri" panose="020F0502020204030204" pitchFamily="34" charset="0"/>
              </a:rPr>
              <a:t> </a:t>
            </a:r>
            <a:r>
              <a:rPr lang="ro-RO" altLang="en-US" i="1" dirty="0">
                <a:latin typeface="Calibri" panose="020F0502020204030204" pitchFamily="34" charset="0"/>
              </a:rPr>
              <a:t>sau</a:t>
            </a:r>
            <a:r>
              <a:rPr lang="en-US" altLang="en-US" i="1" dirty="0">
                <a:latin typeface="Calibri" panose="020F0502020204030204" pitchFamily="34" charset="0"/>
              </a:rPr>
              <a:t> </a:t>
            </a:r>
            <a:r>
              <a:rPr lang="en-US" altLang="en-US" i="1" dirty="0" err="1">
                <a:latin typeface="Calibri" panose="020F0502020204030204" pitchFamily="34" charset="0"/>
              </a:rPr>
              <a:t>vândute</a:t>
            </a:r>
            <a:r>
              <a:rPr lang="en-US" altLang="en-US" i="1" dirty="0">
                <a:latin typeface="Calibri" panose="020F0502020204030204" pitchFamily="34" charset="0"/>
              </a:rPr>
              <a:t> </a:t>
            </a:r>
            <a:r>
              <a:rPr lang="en-US" altLang="en-US" i="1" dirty="0" err="1">
                <a:latin typeface="Calibri" panose="020F0502020204030204" pitchFamily="34" charset="0"/>
              </a:rPr>
              <a:t>împreună</a:t>
            </a:r>
            <a:r>
              <a:rPr lang="en-US" altLang="en-US" i="1" dirty="0">
                <a:latin typeface="Calibri" panose="020F0502020204030204" pitchFamily="34" charset="0"/>
              </a:rPr>
              <a:t>.</a:t>
            </a:r>
          </a:p>
          <a:p>
            <a:pPr>
              <a:lnSpc>
                <a:spcPct val="80000"/>
              </a:lnSpc>
              <a:buFont typeface="Wingdings" panose="05000000000000000000" pitchFamily="2" charset="2"/>
              <a:buChar char="§"/>
            </a:pPr>
            <a:endParaRPr lang="ro-RO" altLang="en-US" sz="2800" b="1" dirty="0">
              <a:latin typeface="Calibri" panose="020F0502020204030204" pitchFamily="34" charset="0"/>
            </a:endParaRPr>
          </a:p>
          <a:p>
            <a:pPr>
              <a:lnSpc>
                <a:spcPct val="80000"/>
              </a:lnSpc>
              <a:buFont typeface="Wingdings" panose="05000000000000000000" pitchFamily="2" charset="2"/>
              <a:buChar char="§"/>
            </a:pPr>
            <a:endParaRPr lang="en-US" altLang="en-US" sz="2800" b="1" dirty="0">
              <a:latin typeface="Calibri" panose="020F0502020204030204" pitchFamily="34" charset="0"/>
            </a:endParaRPr>
          </a:p>
          <a:p>
            <a:pPr>
              <a:lnSpc>
                <a:spcPct val="80000"/>
              </a:lnSpc>
              <a:buFont typeface="Wingdings" panose="05000000000000000000" pitchFamily="2" charset="2"/>
              <a:buChar char="§"/>
            </a:pPr>
            <a:r>
              <a:rPr lang="ro-RO" altLang="en-US" sz="2800" b="1" dirty="0">
                <a:solidFill>
                  <a:srgbClr val="336600"/>
                </a:solidFill>
                <a:latin typeface="Calibri" panose="020F0502020204030204" pitchFamily="34" charset="0"/>
              </a:rPr>
              <a:t>Pachet </a:t>
            </a:r>
            <a:r>
              <a:rPr lang="en-US" altLang="en-US" sz="2800" b="1" dirty="0">
                <a:solidFill>
                  <a:srgbClr val="336600"/>
                </a:solidFill>
                <a:latin typeface="Calibri" panose="020F0502020204030204" pitchFamily="34" charset="0"/>
              </a:rPr>
              <a:t>software</a:t>
            </a:r>
            <a:r>
              <a:rPr lang="ro-RO" altLang="en-US" sz="2800" b="1" dirty="0">
                <a:solidFill>
                  <a:srgbClr val="336600"/>
                </a:solidFill>
                <a:latin typeface="Calibri" panose="020F0502020204030204" pitchFamily="34" charset="0"/>
              </a:rPr>
              <a:t>/</a:t>
            </a:r>
            <a:r>
              <a:rPr lang="en-US" altLang="en-US" sz="2800" b="1" dirty="0" err="1">
                <a:solidFill>
                  <a:srgbClr val="336600"/>
                </a:solidFill>
                <a:latin typeface="Calibri" panose="020F0502020204030204" pitchFamily="34" charset="0"/>
              </a:rPr>
              <a:t>Produs</a:t>
            </a:r>
            <a:r>
              <a:rPr lang="en-US" altLang="en-US" sz="2800" b="1" dirty="0">
                <a:solidFill>
                  <a:srgbClr val="336600"/>
                </a:solidFill>
                <a:latin typeface="Calibri" panose="020F0502020204030204" pitchFamily="34" charset="0"/>
              </a:rPr>
              <a:t> software</a:t>
            </a:r>
            <a:endParaRPr lang="en-US" altLang="en-US" sz="2800" dirty="0">
              <a:solidFill>
                <a:srgbClr val="336600"/>
              </a:solidFill>
              <a:latin typeface="Calibri" panose="020F0502020204030204" pitchFamily="34" charset="0"/>
            </a:endParaRPr>
          </a:p>
          <a:p>
            <a:pPr lvl="1">
              <a:lnSpc>
                <a:spcPct val="80000"/>
              </a:lnSpc>
              <a:buFont typeface="Wingdings" panose="05000000000000000000" pitchFamily="2" charset="2"/>
              <a:buChar char="Ø"/>
            </a:pPr>
            <a:r>
              <a:rPr lang="ro-RO" altLang="en-US" sz="2000" dirty="0" smtClean="0">
                <a:latin typeface="Calibri" panose="020F0502020204030204" pitchFamily="34" charset="0"/>
              </a:rPr>
              <a:t>programul </a:t>
            </a:r>
            <a:r>
              <a:rPr lang="ro-RO" altLang="en-US" sz="2000" dirty="0">
                <a:latin typeface="Calibri" panose="020F0502020204030204" pitchFamily="34" charset="0"/>
              </a:rPr>
              <a:t>propriu-zis (codul sau instrucţiunile);      </a:t>
            </a:r>
          </a:p>
          <a:p>
            <a:pPr lvl="1">
              <a:lnSpc>
                <a:spcPct val="80000"/>
              </a:lnSpc>
              <a:buFont typeface="Wingdings" panose="05000000000000000000" pitchFamily="2" charset="2"/>
              <a:buChar char="Ø"/>
            </a:pPr>
            <a:r>
              <a:rPr lang="ro-RO" altLang="en-US" sz="2000" dirty="0" smtClean="0">
                <a:latin typeface="Calibri" panose="020F0502020204030204" pitchFamily="34" charset="0"/>
              </a:rPr>
              <a:t>datele </a:t>
            </a:r>
            <a:r>
              <a:rPr lang="ro-RO" altLang="en-US" sz="2000" dirty="0">
                <a:latin typeface="Calibri" panose="020F0502020204030204" pitchFamily="34" charset="0"/>
              </a:rPr>
              <a:t>asociate prelucrărilor prevăzute în program;     </a:t>
            </a:r>
          </a:p>
          <a:p>
            <a:pPr lvl="1">
              <a:lnSpc>
                <a:spcPct val="80000"/>
              </a:lnSpc>
              <a:buFont typeface="Wingdings" panose="05000000000000000000" pitchFamily="2" charset="2"/>
              <a:buChar char="Ø"/>
            </a:pPr>
            <a:r>
              <a:rPr lang="ro-RO" altLang="en-US" sz="2000" dirty="0" smtClean="0">
                <a:latin typeface="Calibri" panose="020F0502020204030204" pitchFamily="34" charset="0"/>
              </a:rPr>
              <a:t>documentaţia </a:t>
            </a:r>
            <a:r>
              <a:rPr lang="ro-RO" altLang="en-US" sz="2000" dirty="0">
                <a:latin typeface="Calibri" panose="020F0502020204030204" pitchFamily="34" charset="0"/>
              </a:rPr>
              <a:t>asociată produsului. </a:t>
            </a:r>
            <a:endParaRPr lang="en-US" altLang="en-US" sz="2000" dirty="0">
              <a:latin typeface="Calibri" panose="020F0502020204030204" pitchFamily="34" charset="0"/>
            </a:endParaRPr>
          </a:p>
          <a:p>
            <a:pPr lvl="1">
              <a:lnSpc>
                <a:spcPct val="80000"/>
              </a:lnSpc>
              <a:buNone/>
            </a:pPr>
            <a:endParaRPr lang="en-US" altLang="en-US" sz="2000" dirty="0"/>
          </a:p>
        </p:txBody>
      </p:sp>
    </p:spTree>
    <p:extLst>
      <p:ext uri="{BB962C8B-B14F-4D97-AF65-F5344CB8AC3E}">
        <p14:creationId xmlns:p14="http://schemas.microsoft.com/office/powerpoint/2010/main" val="15922925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583" y="156997"/>
            <a:ext cx="10772775" cy="350080"/>
          </a:xfrm>
        </p:spPr>
        <p:txBody>
          <a:bodyPr>
            <a:normAutofit fontScale="90000"/>
          </a:bodyPr>
          <a:lstStyle/>
          <a:p>
            <a:r>
              <a:rPr lang="ro-RO" dirty="0" smtClean="0"/>
              <a:t>Clasificarea produselor software</a:t>
            </a:r>
            <a:endParaRPr lang="en-US" dirty="0"/>
          </a:p>
        </p:txBody>
      </p:sp>
      <p:sp>
        <p:nvSpPr>
          <p:cNvPr id="3" name="Content Placeholder 2"/>
          <p:cNvSpPr>
            <a:spLocks noGrp="1"/>
          </p:cNvSpPr>
          <p:nvPr>
            <p:ph idx="1"/>
          </p:nvPr>
        </p:nvSpPr>
        <p:spPr>
          <a:xfrm>
            <a:off x="232229" y="881349"/>
            <a:ext cx="11669485" cy="5795221"/>
          </a:xfrm>
        </p:spPr>
        <p:txBody>
          <a:bodyPr>
            <a:noAutofit/>
          </a:bodyPr>
          <a:lstStyle/>
          <a:p>
            <a:pPr marL="342900" lvl="0" indent="-342900">
              <a:lnSpc>
                <a:spcPct val="115000"/>
              </a:lnSpc>
              <a:spcAft>
                <a:spcPts val="0"/>
              </a:spcAft>
              <a:buFont typeface="+mj-lt"/>
              <a:buAutoNum type="arabicPeriod"/>
            </a:pPr>
            <a:r>
              <a:rPr lang="ro-RO" sz="2000" b="1" dirty="0">
                <a:latin typeface="Times New Roman" panose="02020603050405020304" pitchFamily="18" charset="0"/>
                <a:ea typeface="Calibri" panose="020F0502020204030204" pitchFamily="34" charset="0"/>
                <a:cs typeface="Times New Roman" panose="02020603050405020304" pitchFamily="18" charset="0"/>
              </a:rPr>
              <a:t>Dpdv al generatiei din care fac parte:</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ro-RO" sz="2000" dirty="0">
                <a:latin typeface="Times New Roman" panose="02020603050405020304" pitchFamily="18" charset="0"/>
                <a:ea typeface="Calibri" panose="020F0502020204030204" pitchFamily="34" charset="0"/>
                <a:cs typeface="Times New Roman" panose="02020603050405020304" pitchFamily="18" charset="0"/>
              </a:rPr>
              <a:t>Produse program care </a:t>
            </a:r>
            <a:r>
              <a:rPr lang="ro-RO" sz="2000" u="sng" dirty="0">
                <a:latin typeface="Times New Roman" panose="02020603050405020304" pitchFamily="18" charset="0"/>
                <a:ea typeface="Calibri" panose="020F0502020204030204" pitchFamily="34" charset="0"/>
                <a:cs typeface="Times New Roman" panose="02020603050405020304" pitchFamily="18" charset="0"/>
              </a:rPr>
              <a:t>prelucreaza </a:t>
            </a:r>
            <a:r>
              <a:rPr lang="ro-RO" sz="2000" u="sng" dirty="0" smtClean="0">
                <a:latin typeface="Times New Roman" panose="02020603050405020304" pitchFamily="18" charset="0"/>
                <a:ea typeface="Calibri" panose="020F0502020204030204" pitchFamily="34" charset="0"/>
                <a:cs typeface="Times New Roman" panose="02020603050405020304" pitchFamily="18" charset="0"/>
              </a:rPr>
              <a:t>date </a:t>
            </a:r>
            <a:r>
              <a:rPr lang="ro-RO" sz="2000" dirty="0" smtClean="0">
                <a:latin typeface="Times New Roman" panose="02020603050405020304" pitchFamily="18" charset="0"/>
                <a:ea typeface="Calibri" panose="020F0502020204030204" pitchFamily="34" charset="0"/>
                <a:cs typeface="Times New Roman" panose="02020603050405020304" pitchFamily="18" charset="0"/>
              </a:rPr>
              <a:t>(</a:t>
            </a:r>
            <a:r>
              <a:rPr lang="ro-RO" sz="2000" dirty="0">
                <a:latin typeface="Times New Roman" panose="02020603050405020304" pitchFamily="18" charset="0"/>
                <a:ea typeface="Calibri" panose="020F0502020204030204" pitchFamily="34" charset="0"/>
                <a:cs typeface="Times New Roman" panose="02020603050405020304" pitchFamily="18" charset="0"/>
              </a:rPr>
              <a:t>monolit, </a:t>
            </a:r>
            <a:r>
              <a:rPr lang="ro-RO" sz="2000" dirty="0" smtClean="0">
                <a:latin typeface="Times New Roman" panose="02020603050405020304" pitchFamily="18" charset="0"/>
                <a:ea typeface="Calibri" panose="020F0502020204030204" pitchFamily="34" charset="0"/>
                <a:cs typeface="Times New Roman" panose="02020603050405020304" pitchFamily="18" charset="0"/>
              </a:rPr>
              <a:t>conversationale</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ro-RO" sz="2000" dirty="0" smtClean="0">
                <a:latin typeface="Times New Roman" panose="02020603050405020304" pitchFamily="18" charset="0"/>
                <a:ea typeface="Calibri" panose="020F0502020204030204" pitchFamily="34" charset="0"/>
                <a:cs typeface="Times New Roman" panose="02020603050405020304" pitchFamily="18" charset="0"/>
              </a:rPr>
              <a:t>prietenoase).</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ro-RO" sz="2000" dirty="0">
                <a:latin typeface="Times New Roman" panose="02020603050405020304" pitchFamily="18" charset="0"/>
                <a:ea typeface="Calibri" panose="020F0502020204030204" pitchFamily="34" charset="0"/>
                <a:cs typeface="Times New Roman" panose="02020603050405020304" pitchFamily="18" charset="0"/>
              </a:rPr>
              <a:t>Produse program care </a:t>
            </a:r>
            <a:r>
              <a:rPr lang="ro-RO" sz="2000" u="sng" dirty="0">
                <a:latin typeface="Times New Roman" panose="02020603050405020304" pitchFamily="18" charset="0"/>
                <a:ea typeface="Calibri" panose="020F0502020204030204" pitchFamily="34" charset="0"/>
                <a:cs typeface="Times New Roman" panose="02020603050405020304" pitchFamily="18" charset="0"/>
              </a:rPr>
              <a:t>prelucreaza cunostinte</a:t>
            </a:r>
            <a:r>
              <a:rPr lang="ro-RO" sz="2000" dirty="0">
                <a:latin typeface="Times New Roman" panose="02020603050405020304" pitchFamily="18" charset="0"/>
                <a:ea typeface="Calibri" panose="020F0502020204030204" pitchFamily="34" charset="0"/>
                <a:cs typeface="Times New Roman" panose="02020603050405020304" pitchFamily="18" charset="0"/>
              </a:rPr>
              <a:t>: sistem suport de decizie</a:t>
            </a:r>
            <a:r>
              <a:rPr lang="ro-RO" sz="2000" dirty="0" smtClean="0">
                <a:latin typeface="Times New Roman" panose="02020603050405020304" pitchFamily="18" charset="0"/>
                <a:ea typeface="Calibri" panose="020F0502020204030204" pitchFamily="34" charset="0"/>
                <a:cs typeface="Times New Roman" panose="02020603050405020304" pitchFamily="18" charset="0"/>
              </a:rPr>
              <a:t>, sistem expert.</a:t>
            </a:r>
          </a:p>
          <a:p>
            <a:pPr marL="342900" lvl="0" indent="-342900">
              <a:lnSpc>
                <a:spcPct val="115000"/>
              </a:lnSpc>
              <a:spcAft>
                <a:spcPts val="0"/>
              </a:spcAft>
              <a:buFont typeface="Symbol" panose="05050102010706020507" pitchFamily="18" charset="2"/>
              <a:buChar char=""/>
            </a:pPr>
            <a:endParaRPr lang="ro-RO" sz="20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Bef>
                <a:spcPts val="600"/>
              </a:spcBef>
              <a:spcAft>
                <a:spcPts val="0"/>
              </a:spcAft>
            </a:pPr>
            <a:r>
              <a:rPr lang="ro-RO" sz="2000" b="1" dirty="0">
                <a:latin typeface="Times New Roman" panose="02020603050405020304" pitchFamily="18" charset="0"/>
                <a:ea typeface="Calibri" panose="020F0502020204030204" pitchFamily="34" charset="0"/>
                <a:cs typeface="Times New Roman" panose="02020603050405020304" pitchFamily="18" charset="0"/>
              </a:rPr>
              <a:t>Produsele </a:t>
            </a:r>
            <a:r>
              <a:rPr lang="ro-RO" sz="2000" b="1" dirty="0" smtClean="0">
                <a:latin typeface="Times New Roman" panose="02020603050405020304" pitchFamily="18" charset="0"/>
                <a:ea typeface="Calibri" panose="020F0502020204030204" pitchFamily="34" charset="0"/>
                <a:cs typeface="Times New Roman" panose="02020603050405020304" pitchFamily="18" charset="0"/>
              </a:rPr>
              <a:t>monolit </a:t>
            </a: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a:t>
            </a:r>
            <a:r>
              <a:rPr lang="ro-RO" sz="2000" b="1" dirty="0" smtClean="0">
                <a:latin typeface="Times New Roman" panose="02020603050405020304" pitchFamily="18" charset="0"/>
                <a:ea typeface="Calibri" panose="020F0502020204030204" pitchFamily="34" charset="0"/>
                <a:cs typeface="Times New Roman" panose="02020603050405020304" pitchFamily="18" charset="0"/>
              </a:rPr>
              <a:t>închise</a:t>
            </a: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a:t>
            </a:r>
            <a:r>
              <a:rPr lang="ro-RO" sz="2000" b="1" dirty="0" smtClean="0">
                <a:latin typeface="Times New Roman" panose="02020603050405020304" pitchFamily="18" charset="0"/>
                <a:ea typeface="Calibri" panose="020F0502020204030204" pitchFamily="34" charset="0"/>
                <a:cs typeface="Times New Roman" panose="02020603050405020304" pitchFamily="18" charset="0"/>
              </a:rPr>
              <a:t> </a:t>
            </a:r>
            <a:r>
              <a:rPr lang="ro-RO" sz="2000" dirty="0" smtClean="0">
                <a:latin typeface="Times New Roman" panose="02020603050405020304" pitchFamily="18" charset="0"/>
                <a:ea typeface="Calibri" panose="020F0502020204030204" pitchFamily="34" charset="0"/>
                <a:cs typeface="Times New Roman" panose="02020603050405020304" pitchFamily="18" charset="0"/>
              </a:rPr>
              <a:t>- nemodularizate</a:t>
            </a:r>
            <a:r>
              <a:rPr lang="ro-RO" sz="2000" dirty="0">
                <a:latin typeface="Times New Roman" panose="02020603050405020304" pitchFamily="18" charset="0"/>
                <a:ea typeface="Calibri" panose="020F0502020204030204" pitchFamily="34" charset="0"/>
                <a:cs typeface="Times New Roman" panose="02020603050405020304" pitchFamily="18" charset="0"/>
              </a:rPr>
              <a:t>, foarte dificil de modificat si fara posibilitatea interactiunii </a:t>
            </a:r>
            <a:r>
              <a:rPr lang="ro-RO" sz="2000" dirty="0" smtClean="0">
                <a:latin typeface="Times New Roman" panose="02020603050405020304" pitchFamily="18" charset="0"/>
                <a:ea typeface="Calibri" panose="020F0502020204030204" pitchFamily="34" charset="0"/>
                <a:cs typeface="Times New Roman" panose="02020603050405020304" pitchFamily="18" charset="0"/>
              </a:rPr>
              <a:t>produs- utilizator.</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Bef>
                <a:spcPts val="600"/>
              </a:spcBef>
              <a:spcAft>
                <a:spcPts val="0"/>
              </a:spcAft>
            </a:pPr>
            <a:r>
              <a:rPr lang="ro-RO" sz="2000" b="1" dirty="0">
                <a:latin typeface="Times New Roman" panose="02020603050405020304" pitchFamily="18" charset="0"/>
                <a:ea typeface="Calibri" panose="020F0502020204030204" pitchFamily="34" charset="0"/>
                <a:cs typeface="Times New Roman" panose="02020603050405020304" pitchFamily="18" charset="0"/>
              </a:rPr>
              <a:t>Produsele conversationale (aplicații de mesagerie și recunoaștere a </a:t>
            </a:r>
            <a:r>
              <a:rPr lang="ro-RO" sz="2000" b="1" dirty="0" smtClean="0">
                <a:latin typeface="Times New Roman" panose="02020603050405020304" pitchFamily="18" charset="0"/>
                <a:ea typeface="Calibri" panose="020F0502020204030204" pitchFamily="34" charset="0"/>
                <a:cs typeface="Times New Roman" panose="02020603050405020304" pitchFamily="18" charset="0"/>
              </a:rPr>
              <a:t>vorbirii)</a:t>
            </a:r>
            <a:r>
              <a:rPr lang="ro-RO"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ro-RO" sz="2000" dirty="0">
                <a:latin typeface="Times New Roman" panose="02020603050405020304" pitchFamily="18" charset="0"/>
                <a:ea typeface="Calibri" panose="020F0502020204030204" pitchFamily="34" charset="0"/>
                <a:cs typeface="Times New Roman" panose="02020603050405020304" pitchFamily="18" charset="0"/>
              </a:rPr>
              <a:t>sunt cele in care executia se bazeaza pe conversatia de tip Intrebare/Raspuns intre user si produsul program</a:t>
            </a:r>
            <a:r>
              <a:rPr lang="ro-RO" sz="2000" dirty="0" smtClean="0">
                <a:latin typeface="Times New Roman" panose="02020603050405020304" pitchFamily="18" charset="0"/>
                <a:ea typeface="Calibri" panose="020F0502020204030204" pitchFamily="34" charset="0"/>
                <a:cs typeface="Times New Roman" panose="02020603050405020304" pitchFamily="18" charset="0"/>
              </a:rPr>
              <a:t>.</a:t>
            </a:r>
          </a:p>
          <a:p>
            <a:pPr marL="457200">
              <a:lnSpc>
                <a:spcPct val="150000"/>
              </a:lnSpc>
              <a:spcBef>
                <a:spcPts val="600"/>
              </a:spcBef>
              <a:spcAft>
                <a:spcPts val="0"/>
              </a:spcAft>
            </a:pPr>
            <a:r>
              <a:rPr lang="ro-RO" sz="2000" b="1" dirty="0" err="1" smtClean="0">
                <a:latin typeface="Times New Roman" panose="02020603050405020304" pitchFamily="18" charset="0"/>
                <a:ea typeface="Calibri" panose="020F0502020204030204" pitchFamily="34" charset="0"/>
                <a:cs typeface="Times New Roman" panose="02020603050405020304" pitchFamily="18" charset="0"/>
              </a:rPr>
              <a:t>P</a:t>
            </a:r>
            <a:r>
              <a:rPr lang="en-US" sz="2000" b="1" dirty="0" err="1" smtClean="0">
                <a:latin typeface="Times New Roman" panose="02020603050405020304" pitchFamily="18" charset="0"/>
                <a:ea typeface="Calibri" panose="020F0502020204030204" pitchFamily="34" charset="0"/>
                <a:cs typeface="Times New Roman" panose="02020603050405020304" pitchFamily="18" charset="0"/>
              </a:rPr>
              <a:t>roduse</a:t>
            </a: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b="1" dirty="0">
                <a:latin typeface="Times New Roman" panose="02020603050405020304" pitchFamily="18" charset="0"/>
                <a:ea typeface="Calibri" panose="020F0502020204030204" pitchFamily="34" charset="0"/>
                <a:cs typeface="Times New Roman" panose="02020603050405020304" pitchFamily="18" charset="0"/>
              </a:rPr>
              <a:t>program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prietenoase</a:t>
            </a: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faţă</a:t>
            </a:r>
            <a:r>
              <a:rPr lang="en-US" sz="2000" dirty="0">
                <a:latin typeface="Times New Roman" panose="02020603050405020304" pitchFamily="18" charset="0"/>
                <a:ea typeface="Calibri" panose="020F0502020204030204" pitchFamily="34" charset="0"/>
                <a:cs typeface="Times New Roman" panose="02020603050405020304" pitchFamily="18" charset="0"/>
              </a:rPr>
              <a:t> de </a:t>
            </a:r>
            <a:r>
              <a:rPr lang="en-US" sz="2000" dirty="0" err="1">
                <a:latin typeface="Times New Roman" panose="02020603050405020304" pitchFamily="18" charset="0"/>
                <a:ea typeface="Calibri" panose="020F0502020204030204" pitchFamily="34" charset="0"/>
                <a:cs typeface="Times New Roman" panose="02020603050405020304" pitchFamily="18" charset="0"/>
              </a:rPr>
              <a:t>utilizator</a:t>
            </a:r>
            <a:r>
              <a:rPr lang="en-US" sz="2000" dirty="0">
                <a:latin typeface="Times New Roman" panose="02020603050405020304" pitchFamily="18" charset="0"/>
                <a:ea typeface="Calibri" panose="020F0502020204030204" pitchFamily="34" charset="0"/>
                <a:cs typeface="Times New Roman" panose="02020603050405020304" pitchFamily="18" charset="0"/>
              </a:rPr>
              <a:t> – </a:t>
            </a:r>
            <a:r>
              <a:rPr lang="en-US" sz="2000" dirty="0" err="1">
                <a:latin typeface="Times New Roman" panose="02020603050405020304" pitchFamily="18" charset="0"/>
                <a:ea typeface="Calibri" panose="020F0502020204030204" pitchFamily="34" charset="0"/>
                <a:cs typeface="Times New Roman" panose="02020603050405020304" pitchFamily="18" charset="0"/>
              </a:rPr>
              <a:t>dispun</a:t>
            </a:r>
            <a:r>
              <a:rPr lang="en-US" sz="2000" dirty="0">
                <a:latin typeface="Times New Roman" panose="02020603050405020304" pitchFamily="18" charset="0"/>
                <a:ea typeface="Calibri" panose="020F0502020204030204" pitchFamily="34" charset="0"/>
                <a:cs typeface="Times New Roman" panose="02020603050405020304" pitchFamily="18" charset="0"/>
              </a:rPr>
              <a:t> de </a:t>
            </a:r>
            <a:r>
              <a:rPr lang="en-US" sz="2000" dirty="0" err="1">
                <a:latin typeface="Times New Roman" panose="02020603050405020304" pitchFamily="18" charset="0"/>
                <a:ea typeface="Calibri" panose="020F0502020204030204" pitchFamily="34" charset="0"/>
                <a:cs typeface="Times New Roman" panose="02020603050405020304" pitchFamily="18" charset="0"/>
              </a:rPr>
              <a:t>interfaţă</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cu</a:t>
            </a:r>
            <a:r>
              <a:rPr lang="ro-RO"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utiliza</a:t>
            </a:r>
            <a:r>
              <a:rPr lang="ro-RO" sz="2000" dirty="0" smtClean="0">
                <a:latin typeface="Times New Roman" panose="02020603050405020304" pitchFamily="18" charset="0"/>
                <a:ea typeface="Calibri" panose="020F0502020204030204" pitchFamily="34" charset="0"/>
                <a:cs typeface="Times New Roman" panose="02020603050405020304" pitchFamily="18" charset="0"/>
              </a:rPr>
              <a:t>to</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rul</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prietenoasă</a:t>
            </a:r>
            <a:r>
              <a:rPr lang="en-US" sz="2000" dirty="0">
                <a:latin typeface="Times New Roman" panose="02020603050405020304" pitchFamily="18" charset="0"/>
                <a:ea typeface="Calibri" panose="020F0502020204030204" pitchFamily="34" charset="0"/>
                <a:cs typeface="Times New Roman" panose="02020603050405020304" pitchFamily="18" charset="0"/>
              </a:rPr>
              <a:t>, de </a:t>
            </a:r>
            <a:r>
              <a:rPr lang="en-US" sz="2000" dirty="0" err="1">
                <a:latin typeface="Times New Roman" panose="02020603050405020304" pitchFamily="18" charset="0"/>
                <a:ea typeface="Calibri" panose="020F0502020204030204" pitchFamily="34" charset="0"/>
                <a:cs typeface="Times New Roman" panose="02020603050405020304" pitchFamily="18" charset="0"/>
              </a:rPr>
              <a:t>posibilitatea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deschiderii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concomit</a:t>
            </a:r>
            <a:r>
              <a:rPr lang="ro-RO" sz="2000" dirty="0" smtClean="0">
                <a:latin typeface="Times New Roman" panose="02020603050405020304" pitchFamily="18" charset="0"/>
                <a:ea typeface="Calibri" panose="020F0502020204030204" pitchFamily="34" charset="0"/>
                <a:cs typeface="Times New Roman" panose="02020603050405020304" pitchFamily="18" charset="0"/>
              </a:rPr>
              <a:t>e</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nte</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a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mai</a:t>
            </a:r>
            <a:r>
              <a:rPr lang="ro-RO"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multor</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ferestre</a:t>
            </a:r>
            <a:r>
              <a:rPr lang="en-US" sz="2000" dirty="0">
                <a:latin typeface="Times New Roman" panose="02020603050405020304" pitchFamily="18" charset="0"/>
                <a:ea typeface="Calibri" panose="020F0502020204030204" pitchFamily="34" charset="0"/>
                <a:cs typeface="Times New Roman" panose="02020603050405020304" pitchFamily="18" charset="0"/>
              </a:rPr>
              <a:t> etc</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81092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656" y="301229"/>
            <a:ext cx="10772775" cy="723339"/>
          </a:xfrm>
        </p:spPr>
        <p:txBody>
          <a:bodyPr>
            <a:normAutofit fontScale="90000"/>
          </a:bodyPr>
          <a:lstStyle/>
          <a:p>
            <a:r>
              <a:rPr lang="ro-RO" dirty="0"/>
              <a:t>Clasificarea produselor software</a:t>
            </a:r>
            <a:endParaRPr lang="en-US" dirty="0"/>
          </a:p>
        </p:txBody>
      </p:sp>
      <p:sp>
        <p:nvSpPr>
          <p:cNvPr id="3" name="Content Placeholder 2"/>
          <p:cNvSpPr>
            <a:spLocks noGrp="1"/>
          </p:cNvSpPr>
          <p:nvPr>
            <p:ph idx="1"/>
          </p:nvPr>
        </p:nvSpPr>
        <p:spPr>
          <a:xfrm>
            <a:off x="676656" y="1156771"/>
            <a:ext cx="10753725" cy="5266063"/>
          </a:xfrm>
        </p:spPr>
        <p:txBody>
          <a:bodyPr>
            <a:normAutofit/>
          </a:bodyPr>
          <a:lstStyle/>
          <a:p>
            <a:pPr indent="457200">
              <a:lnSpc>
                <a:spcPct val="100000"/>
              </a:lnSpc>
              <a:spcAft>
                <a:spcPts val="0"/>
              </a:spcAft>
            </a:pPr>
            <a:r>
              <a:rPr lang="ro-RO" b="1" dirty="0">
                <a:latin typeface="Times New Roman" panose="02020603050405020304" pitchFamily="18" charset="0"/>
                <a:ea typeface="Calibri" panose="020F0502020204030204" pitchFamily="34" charset="0"/>
                <a:cs typeface="Times New Roman" panose="02020603050405020304" pitchFamily="18" charset="0"/>
              </a:rPr>
              <a:t>Sistemele suport decizie</a:t>
            </a:r>
            <a:r>
              <a:rPr lang="ro-RO" dirty="0">
                <a:latin typeface="Times New Roman" panose="02020603050405020304" pitchFamily="18" charset="0"/>
                <a:ea typeface="Calibri" panose="020F0502020204030204" pitchFamily="34" charset="0"/>
                <a:cs typeface="Times New Roman" panose="02020603050405020304" pitchFamily="18" charset="0"/>
              </a:rPr>
              <a:t> </a:t>
            </a:r>
            <a:r>
              <a:rPr lang="ro-RO" dirty="0" smtClean="0">
                <a:latin typeface="Times New Roman" panose="02020603050405020304" pitchFamily="18" charset="0"/>
                <a:ea typeface="Calibri" panose="020F0502020204030204" pitchFamily="34" charset="0"/>
                <a:cs typeface="Times New Roman" panose="02020603050405020304" pitchFamily="18" charset="0"/>
              </a:rPr>
              <a:t>sunt acele sisteme informatice </a:t>
            </a:r>
            <a:r>
              <a:rPr lang="it-IT" dirty="0" smtClean="0">
                <a:latin typeface="Times New Roman" panose="02020603050405020304" pitchFamily="18" charset="0"/>
                <a:cs typeface="Times New Roman" panose="02020603050405020304" pitchFamily="18" charset="0"/>
              </a:rPr>
              <a:t>care </a:t>
            </a:r>
            <a:r>
              <a:rPr lang="it-IT" dirty="0">
                <a:latin typeface="Times New Roman" panose="02020603050405020304" pitchFamily="18" charset="0"/>
                <a:cs typeface="Times New Roman" panose="02020603050405020304" pitchFamily="18" charset="0"/>
              </a:rPr>
              <a:t>sunt destinate asistării activităţilor </a:t>
            </a:r>
            <a:r>
              <a:rPr lang="it-IT" dirty="0" smtClean="0">
                <a:latin typeface="Times New Roman" panose="02020603050405020304" pitchFamily="18" charset="0"/>
                <a:cs typeface="Times New Roman" panose="02020603050405020304" pitchFamily="18" charset="0"/>
              </a:rPr>
              <a:t>decizionale</a:t>
            </a:r>
            <a:r>
              <a:rPr lang="ro-RO" dirty="0" smtClean="0">
                <a:latin typeface="Times New Roman" panose="02020603050405020304" pitchFamily="18" charset="0"/>
                <a:cs typeface="Times New Roman" panose="02020603050405020304" pitchFamily="18" charset="0"/>
              </a:rPr>
              <a:t> și </a:t>
            </a:r>
            <a:r>
              <a:rPr lang="ro-RO" dirty="0" smtClean="0">
                <a:latin typeface="Times New Roman" panose="02020603050405020304" pitchFamily="18" charset="0"/>
                <a:ea typeface="Calibri" panose="020F0502020204030204" pitchFamily="34" charset="0"/>
                <a:cs typeface="Times New Roman" panose="02020603050405020304" pitchFamily="18" charset="0"/>
              </a:rPr>
              <a:t>au </a:t>
            </a:r>
            <a:r>
              <a:rPr lang="ro-RO" dirty="0">
                <a:latin typeface="Times New Roman" panose="02020603050405020304" pitchFamily="18" charset="0"/>
                <a:ea typeface="Calibri" panose="020F0502020204030204" pitchFamily="34" charset="0"/>
                <a:cs typeface="Times New Roman" panose="02020603050405020304" pitchFamily="18" charset="0"/>
              </a:rPr>
              <a:t>cel putin 3 componenete: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0000"/>
              </a:lnSpc>
              <a:spcAft>
                <a:spcPts val="0"/>
              </a:spcAft>
              <a:buFont typeface="Symbol" panose="05050102010706020507" pitchFamily="18" charset="2"/>
              <a:buChar char=""/>
            </a:pPr>
            <a:r>
              <a:rPr lang="ro-RO" dirty="0">
                <a:latin typeface="Times New Roman" panose="02020603050405020304" pitchFamily="18" charset="0"/>
                <a:ea typeface="Calibri" panose="020F0502020204030204" pitchFamily="34" charset="0"/>
                <a:cs typeface="Times New Roman" panose="02020603050405020304" pitchFamily="18" charset="0"/>
              </a:rPr>
              <a:t>Componenta de gestiune BD</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0000"/>
              </a:lnSpc>
              <a:spcAft>
                <a:spcPts val="0"/>
              </a:spcAft>
              <a:buFont typeface="Symbol" panose="05050102010706020507" pitchFamily="18" charset="2"/>
              <a:buChar char=""/>
            </a:pPr>
            <a:r>
              <a:rPr lang="ro-RO" dirty="0">
                <a:latin typeface="Times New Roman" panose="02020603050405020304" pitchFamily="18" charset="0"/>
                <a:ea typeface="Calibri" panose="020F0502020204030204" pitchFamily="34" charset="0"/>
                <a:cs typeface="Times New Roman" panose="02020603050405020304" pitchFamily="18" charset="0"/>
              </a:rPr>
              <a:t>Componenta de modele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0000"/>
              </a:lnSpc>
              <a:spcAft>
                <a:spcPts val="0"/>
              </a:spcAft>
              <a:buFont typeface="Symbol" panose="05050102010706020507" pitchFamily="18" charset="2"/>
              <a:buChar char=""/>
            </a:pPr>
            <a:r>
              <a:rPr lang="ro-RO" dirty="0">
                <a:latin typeface="Times New Roman" panose="02020603050405020304" pitchFamily="18" charset="0"/>
                <a:ea typeface="Calibri" panose="020F0502020204030204" pitchFamily="34" charset="0"/>
                <a:cs typeface="Times New Roman" panose="02020603050405020304" pitchFamily="18" charset="0"/>
              </a:rPr>
              <a:t>Componenta de gestiune a bazei de </a:t>
            </a:r>
            <a:r>
              <a:rPr lang="ro-RO" dirty="0" smtClean="0">
                <a:latin typeface="Times New Roman" panose="02020603050405020304" pitchFamily="18" charset="0"/>
                <a:ea typeface="Calibri" panose="020F0502020204030204" pitchFamily="34" charset="0"/>
                <a:cs typeface="Times New Roman" panose="02020603050405020304" pitchFamily="18" charset="0"/>
              </a:rPr>
              <a:t>cunostinte</a:t>
            </a:r>
          </a:p>
          <a:p>
            <a:pPr marL="342900" lvl="0" indent="-342900">
              <a:lnSpc>
                <a:spcPct val="100000"/>
              </a:lnSpc>
              <a:spcAft>
                <a:spcPts val="0"/>
              </a:spcAft>
              <a:buFont typeface="Symbol" panose="05050102010706020507" pitchFamily="18" charset="2"/>
              <a:buChar char=""/>
            </a:pPr>
            <a:endParaRPr lang="ro-RO"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0000"/>
              </a:lnSpc>
              <a:spcAft>
                <a:spcPts val="0"/>
              </a:spcAft>
              <a:buNone/>
            </a:pPr>
            <a:r>
              <a:rPr lang="ro-RO" b="1" dirty="0" smtClean="0">
                <a:latin typeface="Times New Roman" panose="02020603050405020304" pitchFamily="18" charset="0"/>
                <a:ea typeface="Calibri" panose="020F0502020204030204" pitchFamily="34" charset="0"/>
                <a:cs typeface="Times New Roman" panose="02020603050405020304" pitchFamily="18" charset="0"/>
              </a:rPr>
              <a:t>	Sistemele </a:t>
            </a:r>
            <a:r>
              <a:rPr lang="ro-RO" b="1" dirty="0">
                <a:latin typeface="Times New Roman" panose="02020603050405020304" pitchFamily="18" charset="0"/>
                <a:ea typeface="Calibri" panose="020F0502020204030204" pitchFamily="34" charset="0"/>
                <a:cs typeface="Times New Roman" panose="02020603050405020304" pitchFamily="18" charset="0"/>
              </a:rPr>
              <a:t>expert</a:t>
            </a:r>
            <a:r>
              <a:rPr lang="ro-RO"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emulează</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imită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raționamentul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uman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pentru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sarcini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specifice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domenii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restrânse</a:t>
            </a:r>
            <a:r>
              <a:rPr lang="ro-RO" dirty="0" smtClean="0">
                <a:latin typeface="Times New Roman" panose="02020603050405020304" pitchFamily="18" charset="0"/>
                <a:cs typeface="Times New Roman" panose="02020603050405020304" pitchFamily="18" charset="0"/>
              </a:rPr>
              <a:t>.</a:t>
            </a:r>
          </a:p>
          <a:p>
            <a:pPr marL="0" lvl="0" indent="0">
              <a:lnSpc>
                <a:spcPct val="100000"/>
              </a:lnSpc>
              <a:spcAft>
                <a:spcPts val="0"/>
              </a:spcAft>
              <a:buNone/>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indent="457200">
              <a:lnSpc>
                <a:spcPct val="100000"/>
              </a:lnSpc>
              <a:spcAft>
                <a:spcPts val="0"/>
              </a:spcAft>
            </a:pPr>
            <a:r>
              <a:rPr lang="ro-RO" b="1" dirty="0">
                <a:latin typeface="Times New Roman" panose="02020603050405020304" pitchFamily="18" charset="0"/>
                <a:ea typeface="Calibri" panose="020F0502020204030204" pitchFamily="34" charset="0"/>
                <a:cs typeface="Times New Roman" panose="02020603050405020304" pitchFamily="18" charset="0"/>
              </a:rPr>
              <a:t>SSD si SE fac parte din domeniul AI</a:t>
            </a:r>
            <a:r>
              <a:rPr lang="ro-RO" dirty="0">
                <a:latin typeface="Times New Roman" panose="02020603050405020304" pitchFamily="18" charset="0"/>
                <a:ea typeface="Calibri" panose="020F0502020204030204" pitchFamily="34" charset="0"/>
                <a:cs typeface="Times New Roman" panose="02020603050405020304" pitchFamily="18" charset="0"/>
              </a:rPr>
              <a: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36637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656" y="235128"/>
            <a:ext cx="10772775" cy="811474"/>
          </a:xfrm>
        </p:spPr>
        <p:txBody>
          <a:bodyPr/>
          <a:lstStyle/>
          <a:p>
            <a:r>
              <a:rPr lang="ro-RO" dirty="0" smtClean="0"/>
              <a:t>De ce este nevoie de SSD?</a:t>
            </a:r>
            <a:endParaRPr lang="en-US" dirty="0"/>
          </a:p>
        </p:txBody>
      </p:sp>
      <p:sp>
        <p:nvSpPr>
          <p:cNvPr id="3" name="Content Placeholder 2"/>
          <p:cNvSpPr>
            <a:spLocks noGrp="1"/>
          </p:cNvSpPr>
          <p:nvPr>
            <p:ph idx="1"/>
          </p:nvPr>
        </p:nvSpPr>
        <p:spPr>
          <a:xfrm>
            <a:off x="676656" y="1520328"/>
            <a:ext cx="10753725" cy="4946573"/>
          </a:xfrm>
        </p:spPr>
        <p:txBody>
          <a:bodyPr>
            <a:normAutofit lnSpcReduction="10000"/>
          </a:bodyPr>
          <a:lstStyle/>
          <a:p>
            <a:r>
              <a:rPr lang="ro-RO" sz="3600" b="1" dirty="0" smtClean="0">
                <a:solidFill>
                  <a:srgbClr val="002060"/>
                </a:solidFill>
              </a:rPr>
              <a:t>Pentru că omul are:</a:t>
            </a:r>
          </a:p>
          <a:p>
            <a:pPr>
              <a:buFont typeface="Wingdings" panose="05000000000000000000" pitchFamily="2" charset="2"/>
              <a:buChar char="§"/>
            </a:pPr>
            <a:r>
              <a:rPr lang="ro-RO" sz="3600" dirty="0" smtClean="0"/>
              <a:t>Limite legate de rutină...</a:t>
            </a:r>
          </a:p>
          <a:p>
            <a:pPr>
              <a:buFont typeface="Wingdings" panose="05000000000000000000" pitchFamily="2" charset="2"/>
              <a:buChar char="§"/>
            </a:pPr>
            <a:r>
              <a:rPr lang="ro-RO" sz="3600" dirty="0" smtClean="0"/>
              <a:t>Limite cognitive....</a:t>
            </a:r>
          </a:p>
          <a:p>
            <a:pPr>
              <a:buFont typeface="Wingdings" panose="05000000000000000000" pitchFamily="2" charset="2"/>
              <a:buChar char="§"/>
            </a:pPr>
            <a:r>
              <a:rPr lang="ro-RO" sz="3600" dirty="0" smtClean="0"/>
              <a:t>Restricții economice...</a:t>
            </a:r>
          </a:p>
          <a:p>
            <a:pPr>
              <a:buFont typeface="Wingdings" panose="05000000000000000000" pitchFamily="2" charset="2"/>
              <a:buChar char="§"/>
            </a:pPr>
            <a:r>
              <a:rPr lang="ro-RO" sz="3600" dirty="0" smtClean="0"/>
              <a:t>Limite temporale....</a:t>
            </a:r>
          </a:p>
          <a:p>
            <a:pPr>
              <a:buFont typeface="Wingdings" panose="05000000000000000000" pitchFamily="2" charset="2"/>
              <a:buChar char="§"/>
            </a:pPr>
            <a:r>
              <a:rPr lang="ro-RO" sz="3600" dirty="0" smtClean="0"/>
              <a:t>Restricții de implementare a deciziilor...</a:t>
            </a:r>
          </a:p>
          <a:p>
            <a:pPr>
              <a:buFont typeface="Wingdings" panose="05000000000000000000" pitchFamily="2" charset="2"/>
              <a:buChar char="§"/>
            </a:pPr>
            <a:r>
              <a:rPr lang="ro-RO" sz="3600" dirty="0" smtClean="0"/>
              <a:t>Restricții de comunicare/colaborare....</a:t>
            </a:r>
          </a:p>
          <a:p>
            <a:pPr marL="0" indent="0" algn="ctr">
              <a:buNone/>
            </a:pPr>
            <a:r>
              <a:rPr lang="ro-RO" sz="3600" dirty="0" smtClean="0">
                <a:solidFill>
                  <a:srgbClr val="FF0000"/>
                </a:solidFill>
              </a:rPr>
              <a:t>Un om perfect nu există!!!</a:t>
            </a:r>
            <a:endParaRPr lang="en-US" sz="3600" dirty="0">
              <a:solidFill>
                <a:srgbClr val="FF0000"/>
              </a:solidFill>
            </a:endParaRPr>
          </a:p>
        </p:txBody>
      </p:sp>
    </p:spTree>
    <p:extLst>
      <p:ext uri="{BB962C8B-B14F-4D97-AF65-F5344CB8AC3E}">
        <p14:creationId xmlns:p14="http://schemas.microsoft.com/office/powerpoint/2010/main" val="884091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009778"/>
          </a:xfrm>
        </p:spPr>
        <p:txBody>
          <a:bodyPr/>
          <a:lstStyle/>
          <a:p>
            <a:endParaRPr lang="en-US" dirty="0"/>
          </a:p>
        </p:txBody>
      </p:sp>
      <p:sp>
        <p:nvSpPr>
          <p:cNvPr id="3" name="Content Placeholder 2"/>
          <p:cNvSpPr>
            <a:spLocks noGrp="1"/>
          </p:cNvSpPr>
          <p:nvPr>
            <p:ph idx="1"/>
          </p:nvPr>
        </p:nvSpPr>
        <p:spPr>
          <a:xfrm>
            <a:off x="676656" y="2434728"/>
            <a:ext cx="10753725" cy="3343138"/>
          </a:xfrm>
        </p:spPr>
        <p:txBody>
          <a:bodyPr>
            <a:normAutofit/>
          </a:bodyPr>
          <a:lstStyle/>
          <a:p>
            <a:pPr algn="ctr"/>
            <a:r>
              <a:rPr lang="ro-RO" sz="4400" dirty="0" smtClean="0">
                <a:solidFill>
                  <a:srgbClr val="FF0000"/>
                </a:solidFill>
              </a:rPr>
              <a:t>Cu cât un sistem este mai automatizat, cu atât este mai importantă prezența omului!!!</a:t>
            </a:r>
            <a:endParaRPr lang="en-US" sz="4400" dirty="0">
              <a:solidFill>
                <a:srgbClr val="FF0000"/>
              </a:solidFill>
            </a:endParaRPr>
          </a:p>
        </p:txBody>
      </p:sp>
    </p:spTree>
    <p:extLst>
      <p:ext uri="{BB962C8B-B14F-4D97-AF65-F5344CB8AC3E}">
        <p14:creationId xmlns:p14="http://schemas.microsoft.com/office/powerpoint/2010/main" val="27697704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656" y="283402"/>
            <a:ext cx="10772775" cy="639311"/>
          </a:xfrm>
        </p:spPr>
        <p:txBody>
          <a:bodyPr>
            <a:normAutofit fontScale="90000"/>
          </a:bodyPr>
          <a:lstStyle/>
          <a:p>
            <a:r>
              <a:rPr lang="ro-RO" dirty="0"/>
              <a:t>Clasificarea produselor software</a:t>
            </a:r>
            <a:endParaRPr lang="en-US" dirty="0"/>
          </a:p>
        </p:txBody>
      </p:sp>
      <p:sp>
        <p:nvSpPr>
          <p:cNvPr id="3" name="Content Placeholder 2"/>
          <p:cNvSpPr>
            <a:spLocks noGrp="1"/>
          </p:cNvSpPr>
          <p:nvPr>
            <p:ph idx="1"/>
          </p:nvPr>
        </p:nvSpPr>
        <p:spPr>
          <a:xfrm>
            <a:off x="676656" y="1330036"/>
            <a:ext cx="10753725" cy="5203768"/>
          </a:xfrm>
        </p:spPr>
        <p:txBody>
          <a:bodyPr/>
          <a:lstStyle/>
          <a:p>
            <a:pPr marL="0" lvl="0" indent="0">
              <a:lnSpc>
                <a:spcPct val="115000"/>
              </a:lnSpc>
              <a:spcAft>
                <a:spcPts val="0"/>
              </a:spcAft>
              <a:buNone/>
            </a:pPr>
            <a:r>
              <a:rPr lang="ro-RO" b="1" dirty="0" smtClean="0">
                <a:latin typeface="Calibri" panose="020F0502020204030204" pitchFamily="34" charset="0"/>
                <a:ea typeface="Calibri" panose="020F0502020204030204" pitchFamily="34" charset="0"/>
                <a:cs typeface="Calibri" panose="020F0502020204030204" pitchFamily="34" charset="0"/>
              </a:rPr>
              <a:t>2. Dpdv </a:t>
            </a:r>
            <a:r>
              <a:rPr lang="ro-RO" b="1" dirty="0">
                <a:latin typeface="Calibri" panose="020F0502020204030204" pitchFamily="34" charset="0"/>
                <a:ea typeface="Calibri" panose="020F0502020204030204" pitchFamily="34" charset="0"/>
                <a:cs typeface="Calibri" panose="020F0502020204030204" pitchFamily="34" charset="0"/>
              </a:rPr>
              <a:t>al gradului de generalitate</a:t>
            </a:r>
            <a:r>
              <a:rPr lang="ro-RO" b="1" dirty="0" smtClean="0">
                <a:latin typeface="Calibri" panose="020F0502020204030204" pitchFamily="34" charset="0"/>
                <a:ea typeface="Calibri" panose="020F0502020204030204" pitchFamily="34" charset="0"/>
                <a:cs typeface="Calibri" panose="020F0502020204030204" pitchFamily="34" charset="0"/>
              </a:rPr>
              <a:t>:</a:t>
            </a:r>
          </a:p>
          <a:p>
            <a:pPr marL="0" lvl="0" indent="0">
              <a:lnSpc>
                <a:spcPct val="115000"/>
              </a:lnSpc>
              <a:spcAft>
                <a:spcPts val="0"/>
              </a:spcAft>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80000"/>
              </a:lnSpc>
              <a:buFont typeface="Arial" panose="020B0604020202020204" pitchFamily="34" charset="0"/>
              <a:buChar char="•"/>
            </a:pPr>
            <a:r>
              <a:rPr lang="en-US" b="1" dirty="0" smtClean="0">
                <a:latin typeface="Calibri" panose="020F0502020204030204" pitchFamily="34" charset="0"/>
                <a:ea typeface="Calibri" panose="020F0502020204030204" pitchFamily="34" charset="0"/>
                <a:cs typeface="Calibri" panose="020F0502020204030204" pitchFamily="34" charset="0"/>
              </a:rPr>
              <a:t>    </a:t>
            </a:r>
            <a:r>
              <a:rPr lang="ro-RO" b="1" dirty="0" smtClean="0">
                <a:latin typeface="Calibri" panose="020F0502020204030204" pitchFamily="34" charset="0"/>
                <a:ea typeface="Calibri" panose="020F0502020204030204" pitchFamily="34" charset="0"/>
                <a:cs typeface="Calibri" panose="020F0502020204030204" pitchFamily="34" charset="0"/>
              </a:rPr>
              <a:t>De </a:t>
            </a:r>
            <a:r>
              <a:rPr lang="ro-RO" b="1" dirty="0">
                <a:latin typeface="Calibri" panose="020F0502020204030204" pitchFamily="34" charset="0"/>
                <a:ea typeface="Calibri" panose="020F0502020204030204" pitchFamily="34" charset="0"/>
                <a:cs typeface="Calibri" panose="020F0502020204030204" pitchFamily="34" charset="0"/>
              </a:rPr>
              <a:t>uz general -</a:t>
            </a:r>
            <a:r>
              <a:rPr lang="ro-RO" dirty="0">
                <a:latin typeface="Calibri" panose="020F0502020204030204" pitchFamily="34" charset="0"/>
                <a:ea typeface="Calibri" panose="020F0502020204030204" pitchFamily="34" charset="0"/>
                <a:cs typeface="Calibri" panose="020F0502020204030204" pitchFamily="34" charset="0"/>
              </a:rPr>
              <a:t> </a:t>
            </a:r>
            <a:r>
              <a:rPr lang="ro-RO" altLang="en-US" dirty="0">
                <a:latin typeface="Calibri" panose="020F0502020204030204" pitchFamily="34" charset="0"/>
              </a:rPr>
              <a:t>realizează funcţii de uz general;</a:t>
            </a:r>
            <a:endParaRPr lang="ro-RO" altLang="en-US" i="1" dirty="0">
              <a:latin typeface="Calibri" panose="020F0502020204030204" pitchFamily="34" charset="0"/>
            </a:endParaRPr>
          </a:p>
          <a:p>
            <a:pPr marL="342900" indent="-342900">
              <a:lnSpc>
                <a:spcPct val="115000"/>
              </a:lnSpc>
              <a:buFont typeface="Symbol" panose="05050102010706020507" pitchFamily="18" charset="2"/>
              <a:buChar char=""/>
            </a:pPr>
            <a:r>
              <a:rPr lang="ro-RO" b="1" dirty="0" smtClean="0">
                <a:latin typeface="Calibri" panose="020F0502020204030204" pitchFamily="34" charset="0"/>
                <a:ea typeface="Calibri" panose="020F0502020204030204" pitchFamily="34" charset="0"/>
                <a:cs typeface="Calibri" panose="020F0502020204030204" pitchFamily="34" charset="0"/>
              </a:rPr>
              <a:t>Generalizate </a:t>
            </a:r>
            <a:r>
              <a:rPr lang="ro-RO" b="1" dirty="0">
                <a:latin typeface="Calibri" panose="020F0502020204030204" pitchFamily="34" charset="0"/>
                <a:ea typeface="Calibri" panose="020F0502020204030204" pitchFamily="34" charset="0"/>
                <a:cs typeface="Calibri" panose="020F0502020204030204" pitchFamily="34" charset="0"/>
              </a:rPr>
              <a:t>- </a:t>
            </a:r>
            <a:r>
              <a:rPr lang="ro-RO" altLang="en-US" dirty="0">
                <a:latin typeface="Calibri" panose="020F0502020204030204" pitchFamily="34" charset="0"/>
              </a:rPr>
              <a:t>specifice la nivel de grupă tipologică de unităţi sau activităţi</a:t>
            </a:r>
            <a:r>
              <a:rPr lang="ro-RO" altLang="en-US" dirty="0" smtClean="0">
                <a:latin typeface="Calibri" panose="020F0502020204030204" pitchFamily="34"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80000"/>
              </a:lnSpc>
              <a:buFont typeface="Arial" panose="020B0604020202020204" pitchFamily="34" charset="0"/>
              <a:buChar char="•"/>
            </a:pPr>
            <a:r>
              <a:rPr lang="en-US" b="1" dirty="0" smtClean="0">
                <a:latin typeface="Calibri" panose="020F0502020204030204" pitchFamily="34" charset="0"/>
                <a:ea typeface="Calibri" panose="020F0502020204030204" pitchFamily="34" charset="0"/>
                <a:cs typeface="Calibri" panose="020F0502020204030204" pitchFamily="34" charset="0"/>
              </a:rPr>
              <a:t>    </a:t>
            </a:r>
            <a:r>
              <a:rPr lang="ro-RO" b="1" dirty="0" smtClean="0">
                <a:latin typeface="Calibri" panose="020F0502020204030204" pitchFamily="34" charset="0"/>
                <a:ea typeface="Calibri" panose="020F0502020204030204" pitchFamily="34" charset="0"/>
                <a:cs typeface="Calibri" panose="020F0502020204030204" pitchFamily="34" charset="0"/>
              </a:rPr>
              <a:t>Refolosibile </a:t>
            </a:r>
            <a:r>
              <a:rPr lang="ro-RO" dirty="0">
                <a:latin typeface="Calibri" panose="020F0502020204030204" pitchFamily="34" charset="0"/>
                <a:ea typeface="Calibri" panose="020F0502020204030204" pitchFamily="34" charset="0"/>
                <a:cs typeface="Calibri" panose="020F0502020204030204" pitchFamily="34" charset="0"/>
              </a:rPr>
              <a:t>- </a:t>
            </a:r>
            <a:r>
              <a:rPr lang="ro-RO" altLang="en-US" dirty="0">
                <a:latin typeface="Calibri" panose="020F0502020204030204" pitchFamily="34" charset="0"/>
              </a:rPr>
              <a:t>pot fi preluate şi de alţi utilizatori;</a:t>
            </a:r>
            <a:endParaRPr lang="ro-RO" altLang="en-US" i="1" dirty="0">
              <a:latin typeface="Calibri" panose="020F0502020204030204" pitchFamily="34" charset="0"/>
            </a:endParaRPr>
          </a:p>
          <a:p>
            <a:pPr marL="342900" lvl="0" indent="-342900">
              <a:lnSpc>
                <a:spcPct val="115000"/>
              </a:lnSpc>
              <a:spcAft>
                <a:spcPts val="0"/>
              </a:spcAft>
              <a:buFont typeface="Symbol" panose="05050102010706020507" pitchFamily="18" charset="2"/>
              <a:buChar char=""/>
            </a:pPr>
            <a:r>
              <a:rPr lang="ro-RO" b="1" dirty="0" smtClean="0">
                <a:latin typeface="Calibri" panose="020F0502020204030204" pitchFamily="34" charset="0"/>
                <a:ea typeface="Calibri" panose="020F0502020204030204" pitchFamily="34" charset="0"/>
                <a:cs typeface="Calibri" panose="020F0502020204030204" pitchFamily="34" charset="0"/>
              </a:rPr>
              <a:t>Unicat </a:t>
            </a:r>
            <a:r>
              <a:rPr lang="ro-RO" dirty="0">
                <a:latin typeface="Calibri" panose="020F0502020204030204" pitchFamily="34" charset="0"/>
                <a:ea typeface="Calibri" panose="020F0502020204030204" pitchFamily="34" charset="0"/>
                <a:cs typeface="Calibri" panose="020F0502020204030204" pitchFamily="34" charset="0"/>
              </a:rPr>
              <a:t>- realizate numai pentru un anumit user conform cerintelor lui </a:t>
            </a:r>
            <a:r>
              <a:rPr lang="ro-RO" dirty="0" smtClean="0">
                <a:latin typeface="Calibri" panose="020F0502020204030204" pitchFamily="34" charset="0"/>
                <a:ea typeface="Calibri" panose="020F0502020204030204" pitchFamily="34" charset="0"/>
                <a:cs typeface="Calibri" panose="020F0502020204030204" pitchFamily="34" charset="0"/>
              </a:rPr>
              <a:t>specific</a:t>
            </a:r>
            <a:r>
              <a:rPr lang="en-US" dirty="0" smtClean="0">
                <a:latin typeface="Calibri" panose="020F0502020204030204" pitchFamily="34" charset="0"/>
                <a:ea typeface="Calibri" panose="020F0502020204030204" pitchFamily="34" charset="0"/>
                <a:cs typeface="Calibri" panose="020F0502020204030204" pitchFamily="34"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47945808"/>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351</TotalTime>
  <Words>1308</Words>
  <Application>Microsoft Office PowerPoint</Application>
  <PresentationFormat>Widescreen</PresentationFormat>
  <Paragraphs>178</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Symbol</vt:lpstr>
      <vt:lpstr>Times New Roman</vt:lpstr>
      <vt:lpstr>Wingdings</vt:lpstr>
      <vt:lpstr>Metropolitan</vt:lpstr>
      <vt:lpstr>Tema: Produse software   prof. Dovgani Irina </vt:lpstr>
      <vt:lpstr>Noțiune de produs software</vt:lpstr>
      <vt:lpstr>Noțiune de produs software</vt:lpstr>
      <vt:lpstr>Noțiune de produs software</vt:lpstr>
      <vt:lpstr>Clasificarea produselor software</vt:lpstr>
      <vt:lpstr>Clasificarea produselor software</vt:lpstr>
      <vt:lpstr>De ce este nevoie de SSD?</vt:lpstr>
      <vt:lpstr>PowerPoint Presentation</vt:lpstr>
      <vt:lpstr>Clasificarea produselor software</vt:lpstr>
      <vt:lpstr>Clasificarea produselor software</vt:lpstr>
      <vt:lpstr>Clasificarea produselor software</vt:lpstr>
      <vt:lpstr>Ciclul de viață al unui produs software</vt:lpstr>
      <vt:lpstr>Ciclul de viață al unui produs software</vt:lpstr>
      <vt:lpstr>Ciclul de viață al unui produs software</vt:lpstr>
      <vt:lpstr>PowerPoint Presentation</vt:lpstr>
      <vt:lpstr>Variațiile ciclului de viață</vt:lpstr>
      <vt:lpstr>Variațiile ciclului de viață</vt:lpstr>
      <vt:lpstr>Variațiile ciclului de viață</vt:lpstr>
      <vt:lpstr>Variațiile ciclului de viață</vt:lpstr>
      <vt:lpstr>Variațiile ciclului de viață</vt:lpstr>
      <vt:lpstr>Variațiile ciclului de viață</vt:lpstr>
      <vt:lpstr>Variațiile ciclului de viață</vt:lpstr>
      <vt:lpstr>Variațiile ciclului de viață</vt:lpstr>
      <vt:lpstr>Variațiile ciclului de viață</vt:lpstr>
      <vt:lpstr>Sarcină pentru acasă</vt:lpstr>
      <vt:lpstr>PowerPoint Presentation</vt:lpstr>
      <vt:lpstr>PowerPoint Presentation</vt:lpstr>
      <vt:lpstr>Aspecte legislative privind  protecţia produselor software</vt:lpstr>
      <vt:lpstr>Aspecte legislative privind  protecţia produselor software</vt:lpstr>
      <vt:lpstr>Aspecte legislative privind  protecţia produselor software</vt:lpstr>
      <vt:lpstr>Aspecte legislative privind  protecţia produselor software</vt:lpstr>
      <vt:lpstr>Vă mulțumesc pentru atenție!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Produse software</dc:title>
  <dc:creator>User</dc:creator>
  <cp:lastModifiedBy>User</cp:lastModifiedBy>
  <cp:revision>48</cp:revision>
  <dcterms:created xsi:type="dcterms:W3CDTF">2020-01-11T11:43:52Z</dcterms:created>
  <dcterms:modified xsi:type="dcterms:W3CDTF">2022-01-13T07:01:04Z</dcterms:modified>
</cp:coreProperties>
</file>