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89" r:id="rId4"/>
  </p:sldMasterIdLst>
  <p:sldIdLst>
    <p:sldId id="256" r:id="rId5"/>
    <p:sldId id="268" r:id="rId6"/>
    <p:sldId id="266" r:id="rId7"/>
    <p:sldId id="298" r:id="rId8"/>
    <p:sldId id="296" r:id="rId9"/>
    <p:sldId id="300" r:id="rId10"/>
    <p:sldId id="302" r:id="rId11"/>
    <p:sldId id="303"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p:scale>
          <a:sx n="102" d="100"/>
          <a:sy n="102" d="100"/>
        </p:scale>
        <p:origin x="-522" y="-4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TextBox 7"/>
          <p:cNvSpPr txBox="1"/>
          <p:nvPr/>
        </p:nvSpPr>
        <p:spPr>
          <a:xfrm>
            <a:off x="1828800" y="2240554"/>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914400"/>
            <a:ext cx="7543800" cy="1614488"/>
          </a:xfrm>
        </p:spPr>
        <p:txBody>
          <a:bodyPr>
            <a:noAutofit/>
          </a:bodyPr>
          <a:lstStyle>
            <a:lvl1pPr>
              <a:defRPr sz="600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133600" y="2531618"/>
            <a:ext cx="6172200" cy="51435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15" name="Date Placeholder 1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16" name="Slide Number Placeholder 15"/>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Title 12"/>
          <p:cNvSpPr>
            <a:spLocks noGrp="1"/>
          </p:cNvSpPr>
          <p:nvPr>
            <p:ph type="title"/>
          </p:nvPr>
        </p:nvSpPr>
        <p:spPr/>
        <p:txBody>
          <a:bodyPr/>
          <a:lstStyle/>
          <a:p>
            <a:r>
              <a:rPr lang="ru-RU" smtClean="0"/>
              <a:t>Образец заголовка</a:t>
            </a:r>
            <a:endParaRPr lang="en-US"/>
          </a:p>
        </p:txBody>
      </p:sp>
      <p:sp>
        <p:nvSpPr>
          <p:cNvPr id="14" name="Date Placeholder 1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15" name="Slide Number Placeholder 14"/>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TextBox 7"/>
          <p:cNvSpPr txBox="1"/>
          <p:nvPr/>
        </p:nvSpPr>
        <p:spPr>
          <a:xfrm>
            <a:off x="4267200" y="3055873"/>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3200526"/>
            <a:ext cx="3733800" cy="54864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12" name="Date Placeholder 1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13" name="Slide Number Placeholder 12"/>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4" name="Footer Placeholder 13"/>
          <p:cNvSpPr>
            <a:spLocks noGrp="1"/>
          </p:cNvSpPr>
          <p:nvPr>
            <p:ph type="ftr" sz="quarter" idx="12"/>
          </p:nvPr>
        </p:nvSpPr>
        <p:spPr/>
        <p:txBody>
          <a:bodyPr/>
          <a:lstStyle/>
          <a:p>
            <a:endParaRPr kumimoji="0" lang="en-US"/>
          </a:p>
        </p:txBody>
      </p:sp>
      <p:sp>
        <p:nvSpPr>
          <p:cNvPr id="4" name="Title 3"/>
          <p:cNvSpPr>
            <a:spLocks noGrp="1"/>
          </p:cNvSpPr>
          <p:nvPr>
            <p:ph type="title"/>
          </p:nvPr>
        </p:nvSpPr>
        <p:spPr>
          <a:xfrm>
            <a:off x="2286000" y="1428750"/>
            <a:ext cx="6035040" cy="1762506"/>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ru-RU" smtClean="0"/>
              <a:t>Образец заголовка</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9" name="Slide Number Placeholder 8"/>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0" name="Footer Placeholder 9"/>
          <p:cNvSpPr>
            <a:spLocks noGrp="1"/>
          </p:cNvSpPr>
          <p:nvPr>
            <p:ph type="ftr" sz="quarter" idx="12"/>
          </p:nvPr>
        </p:nvSpPr>
        <p:spPr/>
        <p:txBody>
          <a:bodyPr/>
          <a:lstStyle/>
          <a:p>
            <a:endParaRPr kumimoji="0" lang="en-US"/>
          </a:p>
        </p:txBody>
      </p:sp>
      <p:sp>
        <p:nvSpPr>
          <p:cNvPr id="11" name="Title 10"/>
          <p:cNvSpPr>
            <a:spLocks noGrp="1"/>
          </p:cNvSpPr>
          <p:nvPr>
            <p:ph type="title"/>
          </p:nvPr>
        </p:nvSpPr>
        <p:spPr/>
        <p:txBody>
          <a:bodyPr/>
          <a:lstStyle/>
          <a:p>
            <a:r>
              <a:rPr lang="ru-RU" smtClean="0"/>
              <a:t>Образец заголовка</a:t>
            </a:r>
            <a:endParaRPr lang="en-US" dirty="0"/>
          </a:p>
        </p:txBody>
      </p:sp>
      <p:sp>
        <p:nvSpPr>
          <p:cNvPr id="5" name="Content Placeholder 4"/>
          <p:cNvSpPr>
            <a:spLocks noGrp="1"/>
          </p:cNvSpPr>
          <p:nvPr>
            <p:ph sz="quarter" idx="13"/>
          </p:nvPr>
        </p:nvSpPr>
        <p:spPr>
          <a:xfrm>
            <a:off x="1344168" y="493776"/>
            <a:ext cx="3273552" cy="25717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Content Placeholder 6"/>
          <p:cNvSpPr>
            <a:spLocks noGrp="1"/>
          </p:cNvSpPr>
          <p:nvPr>
            <p:ph sz="quarter" idx="14"/>
          </p:nvPr>
        </p:nvSpPr>
        <p:spPr>
          <a:xfrm>
            <a:off x="5029200" y="493776"/>
            <a:ext cx="3273552" cy="257413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44168" y="1028700"/>
            <a:ext cx="3276600"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2920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29200" y="1028700"/>
            <a:ext cx="3273552"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TextBox 12"/>
          <p:cNvSpPr txBox="1"/>
          <p:nvPr/>
        </p:nvSpPr>
        <p:spPr>
          <a:xfrm>
            <a:off x="105664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ru-RU" smtClean="0"/>
              <a:t>Образец заголовка</a:t>
            </a:r>
            <a:endParaRPr lang="en-US" dirty="0"/>
          </a:p>
        </p:txBody>
      </p:sp>
      <p:sp>
        <p:nvSpPr>
          <p:cNvPr id="14" name="Date Placeholder 1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15" name="Slide Number Placeholder 14"/>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8" name="Slide Number Placeholder 7"/>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6" name="Slide Number Placeholder 5"/>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7" name="Footer Placeholder 6"/>
          <p:cNvSpPr>
            <a:spLocks noGrp="1"/>
          </p:cNvSpPr>
          <p:nvPr>
            <p:ph type="ftr" sz="quarter" idx="12"/>
          </p:nvPr>
        </p:nvSpPr>
        <p:spPr/>
        <p:txBody>
          <a:bodyPr/>
          <a:lstStyle/>
          <a:p>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TextBox 8"/>
          <p:cNvSpPr txBox="1"/>
          <p:nvPr/>
        </p:nvSpPr>
        <p:spPr>
          <a:xfrm>
            <a:off x="5328920" y="1330941"/>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514351"/>
            <a:ext cx="4343400" cy="257175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715000" y="514351"/>
            <a:ext cx="2590800" cy="257175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5" name="Date Placeholder 1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16" name="Slide Number Placeholder 15"/>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7" name="Footer Placeholder 16"/>
          <p:cNvSpPr>
            <a:spLocks noGrp="1"/>
          </p:cNvSpPr>
          <p:nvPr>
            <p:ph type="ftr" sz="quarter" idx="12"/>
          </p:nvPr>
        </p:nvSpPr>
        <p:spPr/>
        <p:txBody>
          <a:bodyPr/>
          <a:lstStyle/>
          <a:p>
            <a:endParaRPr kumimoji="0" lang="en-US"/>
          </a:p>
        </p:txBody>
      </p:sp>
      <p:sp>
        <p:nvSpPr>
          <p:cNvPr id="18" name="Title 17"/>
          <p:cNvSpPr>
            <a:spLocks noGrp="1"/>
          </p:cNvSpPr>
          <p:nvPr>
            <p:ph type="title"/>
          </p:nvPr>
        </p:nvSpPr>
        <p:spPr/>
        <p:txBody>
          <a:bodyPr/>
          <a:lstStyle/>
          <a:p>
            <a:r>
              <a:rPr lang="ru-RU" smtClean="0"/>
              <a:t>Образец заголовка</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459581"/>
            <a:ext cx="6705600" cy="1910239"/>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743200" y="2589785"/>
            <a:ext cx="5029200" cy="540603"/>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Box 8"/>
          <p:cNvSpPr txBox="1"/>
          <p:nvPr/>
        </p:nvSpPr>
        <p:spPr>
          <a:xfrm>
            <a:off x="2435352" y="2498598"/>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ru-RU" smtClean="0"/>
              <a:t>Образец заголовка</a:t>
            </a:r>
            <a:endParaRPr lang="en-US"/>
          </a:p>
        </p:txBody>
      </p:sp>
      <p:sp>
        <p:nvSpPr>
          <p:cNvPr id="13" name="Date Placeholder 1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14" name="Slide Number Placeholder 13"/>
          <p:cNvSpPr>
            <a:spLocks noGrp="1"/>
          </p:cNvSpPr>
          <p:nvPr>
            <p:ph type="sldNum" sz="quarter" idx="11"/>
          </p:nvPr>
        </p:nvSpPr>
        <p:spPr/>
        <p:txBody>
          <a:bodyPr/>
          <a:lstStyle/>
          <a:p>
            <a:fld id="{69E29E33-B620-47F9-BB04-8846C2A5AFCC}" type="slidenum">
              <a:rPr kumimoji="0" lang="en-US" smtClean="0"/>
              <a:pPr eaLnBrk="1" latinLnBrk="0" hangingPunct="1"/>
              <a:t>‹#›</a:t>
            </a:fld>
            <a:endParaRPr kumimoji="0" lang="en-US"/>
          </a:p>
        </p:txBody>
      </p:sp>
      <p:sp>
        <p:nvSpPr>
          <p:cNvPr id="15" name="Footer Placeholder 14"/>
          <p:cNvSpPr>
            <a:spLocks noGrp="1"/>
          </p:cNvSpPr>
          <p:nvPr>
            <p:ph type="ftr" sz="quarter" idx="12"/>
          </p:nvPr>
        </p:nvSpPr>
        <p:spPr/>
        <p:txBody>
          <a:bodyPr/>
          <a:lstStyle/>
          <a:p>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133600" y="514351"/>
            <a:ext cx="5791200" cy="2628899"/>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457201"/>
            <a:ext cx="2133600" cy="3886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895600" y="514351"/>
            <a:ext cx="5029200" cy="34290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2/2/2022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778831"/>
            <a:ext cx="7240620" cy="4280240"/>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418098" y="314349"/>
            <a:ext cx="4153854"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87641"/>
            <a:ext cx="6479362" cy="3566068"/>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3657600"/>
            <a:ext cx="7543800" cy="6858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2133600" y="514351"/>
            <a:ext cx="6096000" cy="2743199"/>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4616054"/>
            <a:ext cx="2133600" cy="273844"/>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Wednesday, February 02, 2022</a:t>
            </a:fld>
            <a:endParaRPr lang="en-US" dirty="0"/>
          </a:p>
        </p:txBody>
      </p:sp>
      <p:sp>
        <p:nvSpPr>
          <p:cNvPr id="5" name="Footer Placeholder 4"/>
          <p:cNvSpPr>
            <a:spLocks noGrp="1"/>
          </p:cNvSpPr>
          <p:nvPr>
            <p:ph type="ftr" sz="quarter" idx="3"/>
          </p:nvPr>
        </p:nvSpPr>
        <p:spPr>
          <a:xfrm>
            <a:off x="822960" y="4616054"/>
            <a:ext cx="4572000" cy="273844"/>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4381500"/>
            <a:ext cx="2133600" cy="2286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3" r:id="rId13"/>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1920" y="1794902"/>
            <a:ext cx="4248472" cy="1080121"/>
          </a:xfrm>
        </p:spPr>
        <p:txBody>
          <a:bodyPr/>
          <a:lstStyle/>
          <a:p>
            <a:r>
              <a:rPr lang="en-US" altLang="ko-KR" sz="6000" dirty="0" smtClean="0"/>
              <a:t>Le </a:t>
            </a:r>
            <a:r>
              <a:rPr lang="en-US" altLang="ko-KR" sz="6000" dirty="0" err="1" smtClean="0"/>
              <a:t>piratage</a:t>
            </a:r>
            <a:endParaRPr lang="en-US" altLang="ko-KR" sz="6000" dirty="0">
              <a:ea typeface="맑은 고딕" pitchFamily="50" charset="-127"/>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52903" y="714058"/>
            <a:ext cx="7344816" cy="576064"/>
          </a:xfrm>
        </p:spPr>
        <p:txBody>
          <a:bodyPr>
            <a:normAutofit fontScale="47500" lnSpcReduction="20000"/>
          </a:bodyPr>
          <a:lstStyle/>
          <a:p>
            <a:pPr fontAlgn="base"/>
            <a:r>
              <a:rPr lang="en-US" b="1" dirty="0" err="1"/>
              <a:t>Piratage</a:t>
            </a:r>
            <a:r>
              <a:rPr lang="en-US" b="1" dirty="0"/>
              <a:t> </a:t>
            </a:r>
            <a:r>
              <a:rPr lang="en-US" b="1" dirty="0" err="1" smtClean="0"/>
              <a:t>informatique</a:t>
            </a:r>
            <a:r>
              <a:rPr lang="en-US" dirty="0"/>
              <a:t/>
            </a:r>
            <a:br>
              <a:rPr lang="en-US" dirty="0"/>
            </a:br>
            <a:endParaRPr lang="ko-KR" altLang="en-US" dirty="0"/>
          </a:p>
        </p:txBody>
      </p:sp>
      <p:sp>
        <p:nvSpPr>
          <p:cNvPr id="5" name="TextBox 4"/>
          <p:cNvSpPr txBox="1"/>
          <p:nvPr/>
        </p:nvSpPr>
        <p:spPr>
          <a:xfrm>
            <a:off x="1475656" y="1556087"/>
            <a:ext cx="6192688" cy="1015663"/>
          </a:xfrm>
          <a:prstGeom prst="rect">
            <a:avLst/>
          </a:prstGeom>
          <a:noFill/>
        </p:spPr>
        <p:txBody>
          <a:bodyPr wrap="square" rtlCol="0">
            <a:spAutoFit/>
          </a:bodyPr>
          <a:lstStyle/>
          <a:p>
            <a:pPr algn="ctr"/>
            <a:r>
              <a:rPr lang="fr-FR" sz="1200" dirty="0"/>
              <a:t>Le piratage informatique (en anglais : </a:t>
            </a:r>
            <a:r>
              <a:rPr lang="fr-FR" sz="1200" i="1" dirty="0"/>
              <a:t>hacking</a:t>
            </a:r>
            <a:r>
              <a:rPr lang="fr-FR" sz="1200" dirty="0"/>
              <a:t>) consiste à s’introduire indûment dans le système d’un tiers. Le ou les pirates (en anglais : </a:t>
            </a:r>
            <a:r>
              <a:rPr lang="fr-FR" sz="1200" i="1" dirty="0"/>
              <a:t>hacker</a:t>
            </a:r>
            <a:r>
              <a:rPr lang="fr-FR" sz="1200" dirty="0"/>
              <a:t>) cherchent à accéder au système sans se faire remarquer pour pouvoir en modifier le contenu et l’organisation à leur guise. Les motifs des pirates peuvent varier considérablement, de même que les conséquences de l’attaque sur le système cible.</a:t>
            </a:r>
            <a:endParaRPr lang="en-US" altLang="ko-KR" sz="1200" dirty="0">
              <a:solidFill>
                <a:schemeClr val="tx1">
                  <a:lumMod val="75000"/>
                  <a:lumOff val="25000"/>
                </a:schemeClr>
              </a:solidFill>
              <a:cs typeface="Arial" pitchFamily="34" charset="0"/>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66728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75657" y="1347614"/>
            <a:ext cx="1904107" cy="7923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fr-FR" sz="2000" b="1" dirty="0"/>
              <a:t>Formes des actes de piratage</a:t>
            </a:r>
          </a:p>
        </p:txBody>
      </p:sp>
      <p:sp>
        <p:nvSpPr>
          <p:cNvPr id="22" name="TextBox 21"/>
          <p:cNvSpPr txBox="1"/>
          <p:nvPr/>
        </p:nvSpPr>
        <p:spPr>
          <a:xfrm>
            <a:off x="613385" y="848201"/>
            <a:ext cx="5688632" cy="3447098"/>
          </a:xfrm>
          <a:prstGeom prst="rect">
            <a:avLst/>
          </a:prstGeom>
          <a:noFill/>
        </p:spPr>
        <p:txBody>
          <a:bodyPr wrap="square" rtlCol="0">
            <a:spAutoFit/>
          </a:bodyPr>
          <a:lstStyle/>
          <a:p>
            <a:pPr algn="ctr"/>
            <a:r>
              <a:rPr lang="fr-FR" b="1" dirty="0" smtClean="0"/>
              <a:t>Le </a:t>
            </a:r>
            <a:r>
              <a:rPr lang="fr-FR" b="1" dirty="0" err="1" smtClean="0"/>
              <a:t>rançongiciel</a:t>
            </a:r>
            <a:endParaRPr lang="fr-FR" b="1" dirty="0" smtClean="0"/>
          </a:p>
          <a:p>
            <a:pPr algn="ctr"/>
            <a:endParaRPr lang="fr-FR" b="1" dirty="0"/>
          </a:p>
          <a:p>
            <a:r>
              <a:rPr lang="fr-FR" sz="1400" dirty="0"/>
              <a:t>De plus en plus répandu, le </a:t>
            </a:r>
            <a:r>
              <a:rPr lang="fr-FR" sz="1400" dirty="0" err="1"/>
              <a:t>rançongiciel</a:t>
            </a:r>
            <a:r>
              <a:rPr lang="fr-FR" sz="1400" dirty="0"/>
              <a:t> est un programme malveillant qui crypte les données puis envoie une demande de rançon au propriétaire en échange de la clé permettant de les déchiffrer. Voici quelques exemples de </a:t>
            </a:r>
            <a:r>
              <a:rPr lang="fr-FR" sz="1400" dirty="0" err="1"/>
              <a:t>rançongiciel</a:t>
            </a:r>
            <a:r>
              <a:rPr lang="fr-FR" sz="1400" dirty="0"/>
              <a:t> : </a:t>
            </a:r>
            <a:r>
              <a:rPr lang="fr-FR" sz="1400" dirty="0" err="1"/>
              <a:t>Wannacrypt</a:t>
            </a:r>
            <a:r>
              <a:rPr lang="fr-FR" sz="1400" dirty="0"/>
              <a:t>, </a:t>
            </a:r>
            <a:r>
              <a:rPr lang="fr-FR" sz="1400" dirty="0" err="1"/>
              <a:t>Locky</a:t>
            </a:r>
            <a:r>
              <a:rPr lang="fr-FR" sz="1400" dirty="0"/>
              <a:t>, </a:t>
            </a:r>
            <a:r>
              <a:rPr lang="fr-FR" sz="1400" dirty="0" err="1"/>
              <a:t>TeslaCrypt</a:t>
            </a:r>
            <a:r>
              <a:rPr lang="fr-FR" sz="1400" dirty="0"/>
              <a:t>, </a:t>
            </a:r>
            <a:r>
              <a:rPr lang="fr-FR" sz="1400" dirty="0" err="1"/>
              <a:t>Cryptolocker</a:t>
            </a:r>
            <a:r>
              <a:rPr lang="fr-FR" sz="1400" dirty="0" smtClean="0"/>
              <a:t>…</a:t>
            </a:r>
          </a:p>
          <a:p>
            <a:r>
              <a:rPr lang="fr-FR" sz="1400" dirty="0"/>
              <a:t/>
            </a:r>
            <a:br>
              <a:rPr lang="fr-FR" sz="1400" dirty="0"/>
            </a:br>
            <a:r>
              <a:rPr lang="fr-FR" sz="1400" b="1" dirty="0"/>
              <a:t>Comment se protéger ?</a:t>
            </a:r>
            <a:endParaRPr lang="fr-FR" sz="1400" dirty="0"/>
          </a:p>
          <a:p>
            <a:pPr marL="285750" indent="-285750">
              <a:buFont typeface="Arial" pitchFamily="34" charset="0"/>
              <a:buChar char="•"/>
            </a:pPr>
            <a:r>
              <a:rPr lang="fr-FR" sz="1400" dirty="0"/>
              <a:t>Sauvegardez régulièrement vos données.</a:t>
            </a:r>
          </a:p>
          <a:p>
            <a:pPr marL="285750" indent="-285750">
              <a:buFont typeface="Arial" pitchFamily="34" charset="0"/>
              <a:buChar char="•"/>
            </a:pPr>
            <a:r>
              <a:rPr lang="fr-FR" sz="1400" dirty="0"/>
              <a:t>Apprenez à identifier les extensions douteuses des fichiers. Si vous avez un doute ne les ouvrez pas.</a:t>
            </a:r>
          </a:p>
          <a:p>
            <a:pPr marL="285750" indent="-285750">
              <a:buFont typeface="Arial" pitchFamily="34" charset="0"/>
              <a:buChar char="•"/>
            </a:pPr>
            <a:r>
              <a:rPr lang="fr-FR" sz="1400" dirty="0"/>
              <a:t>N’ouvrez pas les mails dont la forme ou la provenance vous paraît douteuse.</a:t>
            </a:r>
          </a:p>
          <a:p>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887594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75657" y="1347614"/>
            <a:ext cx="1904107" cy="7923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fr-FR" sz="2000" b="1" dirty="0"/>
              <a:t>Formes des actes de piratage</a:t>
            </a:r>
          </a:p>
        </p:txBody>
      </p:sp>
      <p:sp>
        <p:nvSpPr>
          <p:cNvPr id="22" name="TextBox 21"/>
          <p:cNvSpPr txBox="1"/>
          <p:nvPr/>
        </p:nvSpPr>
        <p:spPr>
          <a:xfrm>
            <a:off x="613385" y="1078121"/>
            <a:ext cx="5688632" cy="3139321"/>
          </a:xfrm>
          <a:prstGeom prst="rect">
            <a:avLst/>
          </a:prstGeom>
          <a:noFill/>
        </p:spPr>
        <p:txBody>
          <a:bodyPr wrap="square" rtlCol="0">
            <a:spAutoFit/>
          </a:bodyPr>
          <a:lstStyle/>
          <a:p>
            <a:pPr algn="ctr"/>
            <a:r>
              <a:rPr lang="fr-FR" sz="2000" b="1" dirty="0"/>
              <a:t>Les logiciels </a:t>
            </a:r>
            <a:r>
              <a:rPr lang="fr-FR" sz="2000" b="1" dirty="0" smtClean="0"/>
              <a:t>malveillants</a:t>
            </a:r>
          </a:p>
          <a:p>
            <a:pPr algn="ctr"/>
            <a:endParaRPr lang="fr-FR" sz="2000" b="1" dirty="0"/>
          </a:p>
          <a:p>
            <a:r>
              <a:rPr lang="fr-FR" sz="1600" dirty="0"/>
              <a:t>Caché dans les logiciels de téléchargement ou dans les clés USB, le logiciel malveillant a un seul but : nuire à un système informatique.</a:t>
            </a:r>
            <a:br>
              <a:rPr lang="fr-FR" sz="1600" dirty="0"/>
            </a:br>
            <a:r>
              <a:rPr lang="fr-FR" sz="1600" b="1" dirty="0"/>
              <a:t>Comment se protéger ? </a:t>
            </a:r>
            <a:endParaRPr lang="fr-FR" sz="1600" b="1" dirty="0" smtClean="0"/>
          </a:p>
          <a:p>
            <a:r>
              <a:rPr lang="fr-FR" sz="1600" dirty="0" smtClean="0"/>
              <a:t>Pour </a:t>
            </a:r>
            <a:r>
              <a:rPr lang="fr-FR" sz="1600" dirty="0"/>
              <a:t>vous protéger de cette méthode piratage :</a:t>
            </a:r>
          </a:p>
          <a:p>
            <a:pPr marL="285750" indent="-285750">
              <a:buFont typeface="Arial" pitchFamily="34" charset="0"/>
              <a:buChar char="•"/>
            </a:pPr>
            <a:r>
              <a:rPr lang="fr-FR" sz="1600" dirty="0"/>
              <a:t>Installez uniquement les logiciels provenant de sources fiables.</a:t>
            </a:r>
          </a:p>
          <a:p>
            <a:pPr marL="285750" indent="-285750">
              <a:buFont typeface="Arial" pitchFamily="34" charset="0"/>
              <a:buChar char="•"/>
            </a:pPr>
            <a:r>
              <a:rPr lang="fr-FR" sz="1600" dirty="0"/>
              <a:t>Ne connectez jamais une clé USB trouvée par hasard ou reçue dans la boîte aux lettres, elle peut être piégée.</a:t>
            </a:r>
          </a:p>
          <a:p>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8984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fr-FR" sz="2000" b="1" dirty="0"/>
              <a:t>Comment les logiciels malveillants se propagent-ils ?</a:t>
            </a:r>
          </a:p>
          <a:p>
            <a:pPr marL="0" indent="0">
              <a:buNone/>
            </a:pPr>
            <a:r>
              <a:rPr lang="fr-FR" sz="2800" dirty="0"/>
              <a:t/>
            </a:r>
            <a:br>
              <a:rPr lang="fr-FR" sz="2800" dirty="0"/>
            </a:br>
            <a:endParaRPr lang="ko-KR" altLang="en-US" sz="2800" b="1" dirty="0">
              <a:solidFill>
                <a:schemeClr val="bg1"/>
              </a:solidFill>
              <a:latin typeface="+mj-lt"/>
              <a:cs typeface="Arial" pitchFamily="34" charset="0"/>
            </a:endParaRPr>
          </a:p>
        </p:txBody>
      </p:sp>
      <p:sp>
        <p:nvSpPr>
          <p:cNvPr id="22" name="TextBox 21"/>
          <p:cNvSpPr txBox="1"/>
          <p:nvPr/>
        </p:nvSpPr>
        <p:spPr>
          <a:xfrm>
            <a:off x="611560" y="843558"/>
            <a:ext cx="5904656" cy="3539430"/>
          </a:xfrm>
          <a:prstGeom prst="rect">
            <a:avLst/>
          </a:prstGeom>
          <a:noFill/>
        </p:spPr>
        <p:txBody>
          <a:bodyPr wrap="square" rtlCol="0">
            <a:spAutoFit/>
          </a:bodyPr>
          <a:lstStyle/>
          <a:p>
            <a:r>
              <a:rPr lang="fr-FR" sz="1600" dirty="0"/>
              <a:t>Les logiciels malveillants sont souvent propagés au moyen de courriels. Ceux-ci contient une invitation au destinataire à ouvrir une pièce jointe ou à cliquer sur un lien. Si le destinataire s’exécute, le logiciel malveillant s’installe automatiquement sur son ordinateur. Il y copiera, supprimera, verrouillera ou modifiera des données</a:t>
            </a:r>
            <a:r>
              <a:rPr lang="fr-FR" sz="1600" dirty="0" smtClean="0"/>
              <a:t>.</a:t>
            </a:r>
          </a:p>
          <a:p>
            <a:endParaRPr lang="fr-FR" altLang="ko-KR" sz="1600" dirty="0">
              <a:solidFill>
                <a:schemeClr val="tx1">
                  <a:lumMod val="75000"/>
                  <a:lumOff val="25000"/>
                </a:schemeClr>
              </a:solidFill>
              <a:cs typeface="Arial" pitchFamily="34" charset="0"/>
            </a:endParaRPr>
          </a:p>
          <a:p>
            <a:r>
              <a:rPr lang="fr-FR" sz="1600" dirty="0"/>
              <a:t>Le logiciel malveillant peut aussi infecter l’ordinateur lors de la consultation de certains sites. On appelle ce genre d’infection une attaque « par téléchargement à la dérobée » (en anglais : </a:t>
            </a:r>
            <a:r>
              <a:rPr lang="fr-FR" sz="1600" i="1" dirty="0"/>
              <a:t>drive-by </a:t>
            </a:r>
            <a:r>
              <a:rPr lang="fr-FR" sz="1600" i="1" dirty="0" err="1"/>
              <a:t>download</a:t>
            </a:r>
            <a:r>
              <a:rPr lang="fr-FR" sz="1600" dirty="0"/>
              <a:t>). Elle se produit depuis un site qui a été piraté dans le but de propager des logiciels malveillants. Les sites utilisés à cette fin peuvent être des sites tout à fait sérieux et très fréquentés.</a:t>
            </a:r>
            <a:endParaRPr lang="en-US" altLang="ko-KR"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04726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75657" y="1347614"/>
            <a:ext cx="1904107" cy="7923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fr-FR" sz="2000" b="1" dirty="0"/>
              <a:t>Formes des actes de piratage</a:t>
            </a:r>
          </a:p>
        </p:txBody>
      </p:sp>
      <p:sp>
        <p:nvSpPr>
          <p:cNvPr id="22" name="TextBox 21"/>
          <p:cNvSpPr txBox="1"/>
          <p:nvPr/>
        </p:nvSpPr>
        <p:spPr>
          <a:xfrm>
            <a:off x="613385" y="1078121"/>
            <a:ext cx="5688632" cy="1938992"/>
          </a:xfrm>
          <a:prstGeom prst="rect">
            <a:avLst/>
          </a:prstGeom>
          <a:noFill/>
        </p:spPr>
        <p:txBody>
          <a:bodyPr wrap="square" rtlCol="0">
            <a:spAutoFit/>
          </a:bodyPr>
          <a:lstStyle/>
          <a:p>
            <a:pPr algn="ctr"/>
            <a:r>
              <a:rPr lang="fr-FR" b="1" dirty="0"/>
              <a:t>La clé USB </a:t>
            </a:r>
            <a:r>
              <a:rPr lang="fr-FR" b="1" dirty="0" smtClean="0"/>
              <a:t>piégée</a:t>
            </a:r>
          </a:p>
          <a:p>
            <a:pPr algn="ctr"/>
            <a:endParaRPr lang="fr-FR" b="1" dirty="0"/>
          </a:p>
          <a:p>
            <a:r>
              <a:rPr lang="fr-FR" sz="1400" dirty="0"/>
              <a:t>Cette méthode de piratage peut faire des dégâts en quelques secondes. En effet, une clé USB trouvée peut contenir divers éléments pouvant voler ou chiffrer vos données contre rançon.</a:t>
            </a:r>
            <a:br>
              <a:rPr lang="fr-FR" sz="1400" dirty="0"/>
            </a:br>
            <a:r>
              <a:rPr lang="fr-FR" sz="1400" b="1" dirty="0"/>
              <a:t>Comment se protéger ?</a:t>
            </a:r>
            <a:r>
              <a:rPr lang="fr-FR" sz="1400" dirty="0"/>
              <a:t> </a:t>
            </a:r>
            <a:endParaRPr lang="fr-FR" sz="1400" dirty="0" smtClean="0"/>
          </a:p>
          <a:p>
            <a:pPr marL="285750" indent="-285750">
              <a:buFont typeface="Arial" pitchFamily="34" charset="0"/>
              <a:buChar char="•"/>
            </a:pPr>
            <a:r>
              <a:rPr lang="fr-FR" sz="1400" dirty="0" smtClean="0"/>
              <a:t>C’est </a:t>
            </a:r>
            <a:r>
              <a:rPr lang="fr-FR" sz="1400" dirty="0"/>
              <a:t>très simple, ne connectez jamais une clé USB trouvée !</a:t>
            </a:r>
          </a:p>
          <a:p>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89444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75657" y="1347614"/>
            <a:ext cx="1904107" cy="7923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fr-FR" sz="2000" b="1" dirty="0"/>
              <a:t>Formes des actes de piratage</a:t>
            </a:r>
          </a:p>
        </p:txBody>
      </p:sp>
      <p:sp>
        <p:nvSpPr>
          <p:cNvPr id="22" name="TextBox 21"/>
          <p:cNvSpPr txBox="1"/>
          <p:nvPr/>
        </p:nvSpPr>
        <p:spPr>
          <a:xfrm>
            <a:off x="617036" y="878979"/>
            <a:ext cx="5688632" cy="3631763"/>
          </a:xfrm>
          <a:prstGeom prst="rect">
            <a:avLst/>
          </a:prstGeom>
          <a:noFill/>
        </p:spPr>
        <p:txBody>
          <a:bodyPr wrap="square" rtlCol="0">
            <a:spAutoFit/>
          </a:bodyPr>
          <a:lstStyle/>
          <a:p>
            <a:pPr algn="ctr"/>
            <a:endParaRPr lang="fr-FR" b="1" dirty="0" smtClean="0"/>
          </a:p>
          <a:p>
            <a:pPr algn="ctr"/>
            <a:r>
              <a:rPr lang="fr-FR" b="1" dirty="0"/>
              <a:t>Les faux sites </a:t>
            </a:r>
            <a:r>
              <a:rPr lang="fr-FR" b="1" dirty="0" smtClean="0"/>
              <a:t>internet</a:t>
            </a:r>
          </a:p>
          <a:p>
            <a:pPr algn="ctr"/>
            <a:endParaRPr lang="fr-FR" b="1" dirty="0"/>
          </a:p>
          <a:p>
            <a:r>
              <a:rPr lang="fr-FR" sz="1600" dirty="0"/>
              <a:t>Sites administratifs, boutiques en ligne… les faux sites internet ne manquent pas et sont là pour récupérer les données de paiement ou les mots de passe. Attention, les faux sites internet sont des copies parfaites des sites originaux.</a:t>
            </a:r>
            <a:br>
              <a:rPr lang="fr-FR" sz="1600" dirty="0"/>
            </a:br>
            <a:r>
              <a:rPr lang="fr-FR" sz="1600" b="1" dirty="0"/>
              <a:t>Comment se protéger ?</a:t>
            </a:r>
            <a:r>
              <a:rPr lang="fr-FR" sz="1600" dirty="0"/>
              <a:t> </a:t>
            </a:r>
            <a:endParaRPr lang="fr-FR" sz="1600" dirty="0" smtClean="0"/>
          </a:p>
          <a:p>
            <a:pPr marL="285750" indent="-285750">
              <a:buFont typeface="Arial" pitchFamily="34" charset="0"/>
              <a:buChar char="•"/>
            </a:pPr>
            <a:r>
              <a:rPr lang="fr-FR" sz="1600" dirty="0" smtClean="0"/>
              <a:t>Pour </a:t>
            </a:r>
            <a:r>
              <a:rPr lang="fr-FR" sz="1600" dirty="0"/>
              <a:t>éviter de se faire avoir par de faux sites internet, ne saisissez jamais vos données de paiement ou mots de passe sur les sites ne comportant pas un nom commençant par « https ».</a:t>
            </a:r>
          </a:p>
          <a:p>
            <a:pPr algn="ctr"/>
            <a:endParaRPr lang="fr-FR" b="1" dirty="0"/>
          </a:p>
          <a:p>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17344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75657" y="1347614"/>
            <a:ext cx="1904107" cy="7923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fr-FR" sz="2000" b="1" dirty="0"/>
              <a:t>Formes des actes de piratage</a:t>
            </a:r>
          </a:p>
        </p:txBody>
      </p:sp>
      <p:sp>
        <p:nvSpPr>
          <p:cNvPr id="22" name="TextBox 21"/>
          <p:cNvSpPr txBox="1"/>
          <p:nvPr/>
        </p:nvSpPr>
        <p:spPr>
          <a:xfrm>
            <a:off x="617036" y="525036"/>
            <a:ext cx="5688632" cy="4093428"/>
          </a:xfrm>
          <a:prstGeom prst="rect">
            <a:avLst/>
          </a:prstGeom>
          <a:noFill/>
        </p:spPr>
        <p:txBody>
          <a:bodyPr wrap="square" rtlCol="0">
            <a:spAutoFit/>
          </a:bodyPr>
          <a:lstStyle/>
          <a:p>
            <a:pPr algn="ctr"/>
            <a:r>
              <a:rPr lang="fr-FR" b="1" dirty="0"/>
              <a:t>Le vol de mot de passe</a:t>
            </a:r>
          </a:p>
          <a:p>
            <a:r>
              <a:rPr lang="fr-FR" sz="1400" dirty="0"/>
              <a:t>Cette méthode piratage consiste à récupérer les mots de passe des victimes. Pour ce faire, les pirates utilisent des logiciels destinés à essayer le maximum de combinaisons possibles dans le but de trouver votre mot de passe. Pour cela ils utilisent les données relevées sur les réseaux sociaux.</a:t>
            </a:r>
            <a:br>
              <a:rPr lang="fr-FR" sz="1400" dirty="0"/>
            </a:br>
            <a:r>
              <a:rPr lang="fr-FR" sz="1400" b="1" dirty="0"/>
              <a:t>Comment se protéger ? </a:t>
            </a:r>
            <a:endParaRPr lang="fr-FR" sz="1400" b="1" dirty="0" smtClean="0"/>
          </a:p>
          <a:p>
            <a:r>
              <a:rPr lang="fr-FR" sz="1400" dirty="0" smtClean="0"/>
              <a:t>Lorsque </a:t>
            </a:r>
            <a:r>
              <a:rPr lang="fr-FR" sz="1400" dirty="0"/>
              <a:t>vous créé votre mot de passe, respectez quelques règles :</a:t>
            </a:r>
          </a:p>
          <a:p>
            <a:pPr marL="285750" indent="-285750">
              <a:buFont typeface="Arial" pitchFamily="34" charset="0"/>
              <a:buChar char="•"/>
            </a:pPr>
            <a:r>
              <a:rPr lang="fr-FR" sz="1400" dirty="0"/>
              <a:t>Créez un mot de passe complexe : lettres, majuscules, caractères spéciaux et chiffres.</a:t>
            </a:r>
          </a:p>
          <a:p>
            <a:pPr marL="285750" indent="-285750">
              <a:buFont typeface="Arial" pitchFamily="34" charset="0"/>
              <a:buChar char="•"/>
            </a:pPr>
            <a:r>
              <a:rPr lang="fr-FR" sz="1400" dirty="0"/>
              <a:t>Evitez d’utiliser les dates de naissance, noms de vos enfants, numéros de téléphone… ou d’autres éléments figurant sur les réseaux sociaux.</a:t>
            </a:r>
          </a:p>
          <a:p>
            <a:pPr marL="285750" indent="-285750">
              <a:buFont typeface="Arial" pitchFamily="34" charset="0"/>
              <a:buChar char="•"/>
            </a:pPr>
            <a:r>
              <a:rPr lang="fr-FR" sz="1400" dirty="0"/>
              <a:t>Ayez un mot de passe différent pour chaque compte.</a:t>
            </a:r>
          </a:p>
          <a:p>
            <a:pPr marL="285750" indent="-285750">
              <a:buFont typeface="Arial" pitchFamily="34" charset="0"/>
              <a:buChar char="•"/>
            </a:pPr>
            <a:r>
              <a:rPr lang="fr-FR" sz="1400" dirty="0"/>
              <a:t>Installez puis mettez à jour régulièrement votre antivirus et anti-spyware.</a:t>
            </a:r>
          </a:p>
          <a:p>
            <a:pPr algn="ctr"/>
            <a:endParaRPr lang="fr-FR" b="1" dirty="0"/>
          </a:p>
          <a:p>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39701599"/>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Базовая">
  <a:themeElements>
    <a:clrScheme name="Базовая">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Базовая">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азовая">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337</Words>
  <Application>Microsoft Office PowerPoint</Application>
  <PresentationFormat>Экран (16:9)</PresentationFormat>
  <Paragraphs>44</Paragraphs>
  <Slides>8</Slides>
  <Notes>0</Notes>
  <HiddenSlides>0</HiddenSlides>
  <MMClips>0</MMClips>
  <ScaleCrop>false</ScaleCrop>
  <HeadingPairs>
    <vt:vector size="4" baseType="variant">
      <vt:variant>
        <vt:lpstr>Тема</vt:lpstr>
      </vt:variant>
      <vt:variant>
        <vt:i4>4</vt:i4>
      </vt:variant>
      <vt:variant>
        <vt:lpstr>Заголовки слайдов</vt:lpstr>
      </vt:variant>
      <vt:variant>
        <vt:i4>8</vt:i4>
      </vt:variant>
    </vt:vector>
  </HeadingPairs>
  <TitlesOfParts>
    <vt:vector size="12" baseType="lpstr">
      <vt:lpstr>Cover and End Slide Master</vt:lpstr>
      <vt:lpstr>Contents Slide Master</vt:lpstr>
      <vt:lpstr>Section Break Slide Master</vt:lpstr>
      <vt:lpstr>Базовая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PC</cp:lastModifiedBy>
  <cp:revision>83</cp:revision>
  <dcterms:created xsi:type="dcterms:W3CDTF">2016-12-05T23:26:54Z</dcterms:created>
  <dcterms:modified xsi:type="dcterms:W3CDTF">2022-02-02T09:38:56Z</dcterms:modified>
</cp:coreProperties>
</file>