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8F46F30-BB11-4EBC-9786-F56E96B8F671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Sección sin título" id="{3934F789-67A2-4754-8213-C27E9FA6FDA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7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57663507"/>
      </p:ext>
    </p:extLst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17708003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44094299"/>
      </p:ext>
    </p:extLst>
  </p:cSld>
  <p:clrMapOvr>
    <a:masterClrMapping/>
  </p:clrMapOvr>
  <p:transition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8928947"/>
      </p:ext>
    </p:extLst>
  </p:cSld>
  <p:clrMapOvr>
    <a:masterClrMapping/>
  </p:clrMapOvr>
  <p:transition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3277518"/>
      </p:ext>
    </p:extLst>
  </p:cSld>
  <p:clrMapOvr>
    <a:masterClrMapping/>
  </p:clrMapOvr>
  <p:transition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03470662"/>
      </p:ext>
    </p:extLst>
  </p:cSld>
  <p:clrMapOvr>
    <a:masterClrMapping/>
  </p:clrMapOvr>
  <p:transition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84750375"/>
      </p:ext>
    </p:extLst>
  </p:cSld>
  <p:clrMapOvr>
    <a:masterClrMapping/>
  </p:clrMapOvr>
  <p:transition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38432418"/>
      </p:ext>
    </p:extLst>
  </p:cSld>
  <p:clrMapOvr>
    <a:masterClrMapping/>
  </p:clrMapOvr>
  <p:transition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24159412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83862963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46618035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32020055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19203639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72097650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65729127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54897055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62586654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4DA283-EFD5-4B63-B54E-2D93E6F3AFE1}" type="datetimeFigureOut">
              <a:rPr lang="es-PA" smtClean="0"/>
              <a:t>03/27/2023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AB9FE3-AAFB-496B-BD6D-F645365A2F2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13732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randomBar dir="vert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3D358-1239-C3CB-9F13-5646BFBA5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  <a:cs typeface="Aharoni" panose="02010803020104030203" pitchFamily="2" charset="-79"/>
              </a:rPr>
              <a:t>EL libro negro el emprendedor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7CD14-AB6B-771F-9E44-E28F65B17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828801"/>
          </a:xfrm>
        </p:spPr>
        <p:txBody>
          <a:bodyPr>
            <a:normAutofit fontScale="85000" lnSpcReduction="20000"/>
          </a:bodyPr>
          <a:lstStyle/>
          <a:p>
            <a:r>
              <a:rPr lang="es-PA" sz="2900" dirty="0"/>
              <a:t>Joel Buitrago</a:t>
            </a:r>
          </a:p>
          <a:p>
            <a:r>
              <a:rPr lang="es-PA" sz="2900" dirty="0" err="1"/>
              <a:t>Aidan</a:t>
            </a:r>
            <a:r>
              <a:rPr lang="es-PA" sz="2900" dirty="0"/>
              <a:t> García</a:t>
            </a:r>
          </a:p>
          <a:p>
            <a:r>
              <a:rPr lang="es-PA" sz="2900" dirty="0"/>
              <a:t>Pavel </a:t>
            </a:r>
            <a:r>
              <a:rPr lang="es-PA" sz="2900" dirty="0" err="1"/>
              <a:t>Hereida</a:t>
            </a:r>
            <a:endParaRPr lang="es-PA" sz="2900" dirty="0"/>
          </a:p>
          <a:p>
            <a:r>
              <a:rPr lang="es-PA" sz="2900" dirty="0"/>
              <a:t>Noel Pérez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060779714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onstruyendo estrategias de negociación - Spend Matters México y América  Latina">
            <a:extLst>
              <a:ext uri="{FF2B5EF4-FFF2-40B4-BE49-F238E27FC236}">
                <a16:creationId xmlns:a16="http://schemas.microsoft.com/office/drawing/2014/main" id="{B84D79E7-27E7-9F25-B771-F61158512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58" y="1361661"/>
            <a:ext cx="2333360" cy="131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re are 4 paths to becoming a millionaire—here's the easiest way">
            <a:extLst>
              <a:ext uri="{FF2B5EF4-FFF2-40B4-BE49-F238E27FC236}">
                <a16:creationId xmlns:a16="http://schemas.microsoft.com/office/drawing/2014/main" id="{3055EE12-5C61-0357-6827-40D812897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97" y="1324819"/>
            <a:ext cx="2363586" cy="157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nero - Qué es, tipos, historia, funciones y características">
            <a:extLst>
              <a:ext uri="{FF2B5EF4-FFF2-40B4-BE49-F238E27FC236}">
                <a16:creationId xmlns:a16="http://schemas.microsoft.com/office/drawing/2014/main" id="{E01BBB9E-747B-F492-4E54-D74A53D6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221" y="5186555"/>
            <a:ext cx="2737686" cy="136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984655-288F-1A58-DC60-FF3100E7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  <a:cs typeface="Aharoni" panose="02010803020104030203" pitchFamily="2" charset="-79"/>
              </a:rPr>
              <a:t>¿Emprender o probar fortuna?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62395EA-332A-2801-3842-5091BF6BDC3F}"/>
              </a:ext>
            </a:extLst>
          </p:cNvPr>
          <p:cNvSpPr/>
          <p:nvPr/>
        </p:nvSpPr>
        <p:spPr>
          <a:xfrm>
            <a:off x="503583" y="2978426"/>
            <a:ext cx="2517913" cy="2517913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A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Los lamentables motivos del emprendedor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8FF33D7-F84F-C6DE-6DEE-04D60BC9421F}"/>
              </a:ext>
            </a:extLst>
          </p:cNvPr>
          <p:cNvSpPr/>
          <p:nvPr/>
        </p:nvSpPr>
        <p:spPr>
          <a:xfrm>
            <a:off x="4563717" y="1896717"/>
            <a:ext cx="2791239" cy="2791239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A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Emprendedores y Bomberos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3072C56-20FF-5818-A4A9-52E9F2722E17}"/>
              </a:ext>
            </a:extLst>
          </p:cNvPr>
          <p:cNvSpPr/>
          <p:nvPr/>
        </p:nvSpPr>
        <p:spPr>
          <a:xfrm>
            <a:off x="8897179" y="2705100"/>
            <a:ext cx="2791239" cy="2791239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A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Salvoconductos para viajar por </a:t>
            </a:r>
            <a:r>
              <a:rPr lang="es-PA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busnesslandia</a:t>
            </a:r>
            <a:endParaRPr lang="es-PA" dirty="0">
              <a:solidFill>
                <a:schemeClr val="tx2">
                  <a:lumMod val="60000"/>
                  <a:lumOff val="40000"/>
                </a:schemeClr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3393ACB-D428-CD54-036C-EA5204E710B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021496" y="3292337"/>
            <a:ext cx="1542221" cy="484533"/>
          </a:xfrm>
          <a:prstGeom prst="line">
            <a:avLst/>
          </a:prstGeom>
          <a:ln w="76200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8FD1403-5164-FA48-FDC0-9CA24423B260}"/>
              </a:ext>
            </a:extLst>
          </p:cNvPr>
          <p:cNvCxnSpPr>
            <a:cxnSpLocks/>
          </p:cNvCxnSpPr>
          <p:nvPr/>
        </p:nvCxnSpPr>
        <p:spPr>
          <a:xfrm>
            <a:off x="7543800" y="3428999"/>
            <a:ext cx="1417984" cy="347871"/>
          </a:xfrm>
          <a:prstGeom prst="line">
            <a:avLst/>
          </a:prstGeom>
          <a:ln w="76200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Ganancia de dinero o aumento de ganancias de presupuesto plano | Vector  Premium">
            <a:extLst>
              <a:ext uri="{FF2B5EF4-FFF2-40B4-BE49-F238E27FC236}">
                <a16:creationId xmlns:a16="http://schemas.microsoft.com/office/drawing/2014/main" id="{274A8FB6-F9F9-6ED7-0694-8079E91A8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5" b="21636"/>
          <a:stretch/>
        </p:blipFill>
        <p:spPr bwMode="auto">
          <a:xfrm>
            <a:off x="6090676" y="4766084"/>
            <a:ext cx="2908535" cy="171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222810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A8C72-CB4D-9E94-D39E-6505F8C9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A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  <a:cs typeface="Aharoni" panose="02010803020104030203" pitchFamily="2" charset="-79"/>
              </a:rPr>
              <a:t>Socios: créditos a largo plazo y al 22 por ciento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CB5A42B-23D7-C442-F689-F36E9A35B733}"/>
              </a:ext>
            </a:extLst>
          </p:cNvPr>
          <p:cNvSpPr/>
          <p:nvPr/>
        </p:nvSpPr>
        <p:spPr>
          <a:xfrm>
            <a:off x="753717" y="3781011"/>
            <a:ext cx="2467389" cy="2467389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A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Antes solo que bien acompañados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FE7AA55-C808-F6F5-6FA6-E576DFC60326}"/>
              </a:ext>
            </a:extLst>
          </p:cNvPr>
          <p:cNvSpPr/>
          <p:nvPr/>
        </p:nvSpPr>
        <p:spPr>
          <a:xfrm>
            <a:off x="3582331" y="1994865"/>
            <a:ext cx="2517913" cy="2517913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A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¿Con quien se metería en un submarino para dar la vuelta al mundo?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1413877-A2CF-3563-F430-99FF71962290}"/>
              </a:ext>
            </a:extLst>
          </p:cNvPr>
          <p:cNvSpPr/>
          <p:nvPr/>
        </p:nvSpPr>
        <p:spPr>
          <a:xfrm>
            <a:off x="6452983" y="3781011"/>
            <a:ext cx="2517913" cy="2517913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A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Ni a Dios lo que es de Dios ni al César lo que es del César 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734EAC9-05D7-A068-45C8-A98D2BB19F96}"/>
              </a:ext>
            </a:extLst>
          </p:cNvPr>
          <p:cNvSpPr/>
          <p:nvPr/>
        </p:nvSpPr>
        <p:spPr>
          <a:xfrm>
            <a:off x="9402678" y="2202345"/>
            <a:ext cx="2164245" cy="2164245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A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Ejercicio de Futurología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270A482-9B60-073C-F033-8E2170325251}"/>
              </a:ext>
            </a:extLst>
          </p:cNvPr>
          <p:cNvCxnSpPr>
            <a:cxnSpLocks/>
          </p:cNvCxnSpPr>
          <p:nvPr/>
        </p:nvCxnSpPr>
        <p:spPr>
          <a:xfrm flipV="1">
            <a:off x="3083767" y="3981450"/>
            <a:ext cx="646769" cy="354495"/>
          </a:xfrm>
          <a:prstGeom prst="line">
            <a:avLst/>
          </a:prstGeom>
          <a:ln w="76200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BA40371-EC79-227D-7A63-AC19839FFC0F}"/>
              </a:ext>
            </a:extLst>
          </p:cNvPr>
          <p:cNvCxnSpPr>
            <a:cxnSpLocks/>
          </p:cNvCxnSpPr>
          <p:nvPr/>
        </p:nvCxnSpPr>
        <p:spPr>
          <a:xfrm flipH="1" flipV="1">
            <a:off x="6060586" y="3981450"/>
            <a:ext cx="400883" cy="354495"/>
          </a:xfrm>
          <a:prstGeom prst="line">
            <a:avLst/>
          </a:prstGeom>
          <a:ln w="76200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0C451BF-1EB6-FB36-1171-E5FA584CA5DB}"/>
              </a:ext>
            </a:extLst>
          </p:cNvPr>
          <p:cNvCxnSpPr>
            <a:cxnSpLocks/>
          </p:cNvCxnSpPr>
          <p:nvPr/>
        </p:nvCxnSpPr>
        <p:spPr>
          <a:xfrm flipV="1">
            <a:off x="8862467" y="3781011"/>
            <a:ext cx="540211" cy="384809"/>
          </a:xfrm>
          <a:prstGeom prst="line">
            <a:avLst/>
          </a:prstGeom>
          <a:ln w="76200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ómo superar diferencias con un socio">
            <a:extLst>
              <a:ext uri="{FF2B5EF4-FFF2-40B4-BE49-F238E27FC236}">
                <a16:creationId xmlns:a16="http://schemas.microsoft.com/office/drawing/2014/main" id="{01089EB7-DED4-B2EC-BEC2-0A599960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1" y="1255851"/>
            <a:ext cx="3397780" cy="162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sociación de socios de negocios, negocios, gente, relaciones públicas,  franquiciamiento png | PNGWing">
            <a:extLst>
              <a:ext uri="{FF2B5EF4-FFF2-40B4-BE49-F238E27FC236}">
                <a16:creationId xmlns:a16="http://schemas.microsoft.com/office/drawing/2014/main" id="{4BB54809-46E4-AACC-FBE2-78E46D77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522" y1="36523" x2="30761" y2="57422"/>
                        <a14:foregroundMark x1="36957" y1="60156" x2="33478" y2="58398"/>
                        <a14:foregroundMark x1="62391" y1="70898" x2="58152" y2="70508"/>
                        <a14:foregroundMark x1="59239" y1="74023" x2="60109" y2="61133"/>
                        <a14:foregroundMark x1="60109" y1="61133" x2="62391" y2="67383"/>
                        <a14:foregroundMark x1="59674" y1="79883" x2="65978" y2="51563"/>
                        <a14:foregroundMark x1="65978" y1="51563" x2="61848" y2="56055"/>
                        <a14:foregroundMark x1="61304" y1="65234" x2="58043" y2="78711"/>
                        <a14:foregroundMark x1="58043" y1="78711" x2="64783" y2="81250"/>
                        <a14:foregroundMark x1="64783" y1="81250" x2="64783" y2="81055"/>
                        <a14:foregroundMark x1="68913" y1="79492" x2="72500" y2="66602"/>
                        <a14:foregroundMark x1="72500" y1="66602" x2="72500" y2="66406"/>
                        <a14:foregroundMark x1="39565" y1="68750" x2="34565" y2="54688"/>
                        <a14:foregroundMark x1="34565" y1="54688" x2="34457" y2="53320"/>
                        <a14:foregroundMark x1="60761" y1="82617" x2="58478" y2="82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781" y="4956880"/>
            <a:ext cx="3416076" cy="190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abes reconocer la equidad?">
            <a:extLst>
              <a:ext uri="{FF2B5EF4-FFF2-40B4-BE49-F238E27FC236}">
                <a16:creationId xmlns:a16="http://schemas.microsoft.com/office/drawing/2014/main" id="{026D51F5-72C5-F779-6C73-88E525A47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212" y="1300512"/>
            <a:ext cx="3026466" cy="252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ómo se distribuyen las ganancias en una sociedad? | Arsys">
            <a:extLst>
              <a:ext uri="{FF2B5EF4-FFF2-40B4-BE49-F238E27FC236}">
                <a16:creationId xmlns:a16="http://schemas.microsoft.com/office/drawing/2014/main" id="{C84444F0-46F3-95DD-798A-1BD95052D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91" y="4956880"/>
            <a:ext cx="2723908" cy="150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954545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EBDC6-E4EA-0911-39AA-D74B0FFB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  <a:cs typeface="Aharoni" panose="02010803020104030203" pitchFamily="2" charset="-79"/>
              </a:rPr>
              <a:t>Sobre esa gran idea que dijo que usted tenia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50C5712-61D1-9053-1EC0-C860DFFF69B3}"/>
              </a:ext>
            </a:extLst>
          </p:cNvPr>
          <p:cNvSpPr/>
          <p:nvPr/>
        </p:nvSpPr>
        <p:spPr>
          <a:xfrm>
            <a:off x="1638278" y="2241558"/>
            <a:ext cx="1982856" cy="1982856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A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Sólo un infeliz confía en si idea  feliz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2CE2A58-BCF5-265F-9829-762339859C85}"/>
              </a:ext>
            </a:extLst>
          </p:cNvPr>
          <p:cNvSpPr/>
          <p:nvPr/>
        </p:nvSpPr>
        <p:spPr>
          <a:xfrm>
            <a:off x="4927798" y="3745662"/>
            <a:ext cx="2325756" cy="2325756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A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Ningún novel ha ganado un nobel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F575B68-A0FB-5E24-74EF-8DE2EE07A6C7}"/>
              </a:ext>
            </a:extLst>
          </p:cNvPr>
          <p:cNvSpPr/>
          <p:nvPr/>
        </p:nvSpPr>
        <p:spPr>
          <a:xfrm>
            <a:off x="8560218" y="2240729"/>
            <a:ext cx="1982856" cy="1982856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A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Los buenos bancos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68C1631-972C-BDBB-A212-62D6A06B1339}"/>
              </a:ext>
            </a:extLst>
          </p:cNvPr>
          <p:cNvCxnSpPr>
            <a:cxnSpLocks/>
          </p:cNvCxnSpPr>
          <p:nvPr/>
        </p:nvCxnSpPr>
        <p:spPr>
          <a:xfrm>
            <a:off x="3691429" y="3776863"/>
            <a:ext cx="1236369" cy="661508"/>
          </a:xfrm>
          <a:prstGeom prst="line">
            <a:avLst/>
          </a:prstGeom>
          <a:ln w="76200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F0B00CB-7730-B977-3CA3-2200E12D22EB}"/>
              </a:ext>
            </a:extLst>
          </p:cNvPr>
          <p:cNvCxnSpPr>
            <a:cxnSpLocks/>
          </p:cNvCxnSpPr>
          <p:nvPr/>
        </p:nvCxnSpPr>
        <p:spPr>
          <a:xfrm flipV="1">
            <a:off x="7360237" y="3776863"/>
            <a:ext cx="1306685" cy="808808"/>
          </a:xfrm>
          <a:prstGeom prst="line">
            <a:avLst/>
          </a:prstGeom>
          <a:ln w="76200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Ser positivo todo el tiempo no es tan bueno como parece ¿Qué es la  positividad tóxica? | Estilo de Vida Bienestar | Univision">
            <a:extLst>
              <a:ext uri="{FF2B5EF4-FFF2-40B4-BE49-F238E27FC236}">
                <a16:creationId xmlns:a16="http://schemas.microsoft.com/office/drawing/2014/main" id="{A27209D7-13E7-95AC-8685-5BEDEC166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3" y="4438371"/>
            <a:ext cx="3920687" cy="224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é es el análisis del entorno? Pasos, ventajas y herramientas">
            <a:extLst>
              <a:ext uri="{FF2B5EF4-FFF2-40B4-BE49-F238E27FC236}">
                <a16:creationId xmlns:a16="http://schemas.microsoft.com/office/drawing/2014/main" id="{39F1A84A-FF62-8072-8884-98BDD08A2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195" y="1449991"/>
            <a:ext cx="3257609" cy="217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uál es la diferencia entre préstamo y crédito? | EAE">
            <a:extLst>
              <a:ext uri="{FF2B5EF4-FFF2-40B4-BE49-F238E27FC236}">
                <a16:creationId xmlns:a16="http://schemas.microsoft.com/office/drawing/2014/main" id="{154735E5-2259-C350-A32D-0BAAD0F78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93" y="4365925"/>
            <a:ext cx="3641656" cy="242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8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1C146-1D5D-1E7F-8892-80CBAF8F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  <a:cs typeface="Aharoni" panose="02010803020104030203" pitchFamily="2" charset="-79"/>
              </a:rPr>
              <a:t>No tener NIF en la cama de matrimonio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570579C-77DE-A10F-2959-C88CA53AF9B9}"/>
              </a:ext>
            </a:extLst>
          </p:cNvPr>
          <p:cNvSpPr/>
          <p:nvPr/>
        </p:nvSpPr>
        <p:spPr>
          <a:xfrm>
            <a:off x="2370955" y="1534497"/>
            <a:ext cx="2396987" cy="2396987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A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Nunca ponga los huevos en una sola cesta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DCF4372-ABCC-5AE6-8BFC-B9E13FA4178C}"/>
              </a:ext>
            </a:extLst>
          </p:cNvPr>
          <p:cNvSpPr/>
          <p:nvPr/>
        </p:nvSpPr>
        <p:spPr>
          <a:xfrm>
            <a:off x="7522702" y="1496124"/>
            <a:ext cx="2435360" cy="2435360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A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Un equilibrista jamás será emprendedor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2A8AD8F-B7DE-21D2-4EC5-1620BF1AC2D3}"/>
              </a:ext>
            </a:extLst>
          </p:cNvPr>
          <p:cNvCxnSpPr>
            <a:cxnSpLocks/>
          </p:cNvCxnSpPr>
          <p:nvPr/>
        </p:nvCxnSpPr>
        <p:spPr>
          <a:xfrm>
            <a:off x="4868576" y="2705458"/>
            <a:ext cx="2498390" cy="0"/>
          </a:xfrm>
          <a:prstGeom prst="line">
            <a:avLst/>
          </a:prstGeom>
          <a:ln w="76200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Lo tuyo, lo mío, lo nuestro. La división de bienes en el matrimonio">
            <a:extLst>
              <a:ext uri="{FF2B5EF4-FFF2-40B4-BE49-F238E27FC236}">
                <a16:creationId xmlns:a16="http://schemas.microsoft.com/office/drawing/2014/main" id="{CE58F073-4644-56D3-ADBA-7ED7562B0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431" y="4177475"/>
            <a:ext cx="3843235" cy="25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ombre de negocios sentado junto a un pensamiento de quiedeado sobre el  equilibrio entre vida laboral y personal. Concepto de equilibrio de vida  laboral. Ilustración vectorial aislada Imagen Vector de stock -">
            <a:extLst>
              <a:ext uri="{FF2B5EF4-FFF2-40B4-BE49-F238E27FC236}">
                <a16:creationId xmlns:a16="http://schemas.microsoft.com/office/drawing/2014/main" id="{F853EF42-A3EA-AE44-FC5F-0EB90B008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6"/>
          <a:stretch/>
        </p:blipFill>
        <p:spPr bwMode="auto">
          <a:xfrm>
            <a:off x="6872603" y="4021200"/>
            <a:ext cx="3735557" cy="26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141790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BA49C-B21A-CF65-A3D1-65F3DB26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  <a:cs typeface="Aharoni" panose="02010803020104030203" pitchFamily="2" charset="-79"/>
              </a:rPr>
              <a:t>Emprender es fácil, lo difícil es crecer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F6277B2-DF5A-A1D9-F135-9A096C6C6AE1}"/>
              </a:ext>
            </a:extLst>
          </p:cNvPr>
          <p:cNvSpPr/>
          <p:nvPr/>
        </p:nvSpPr>
        <p:spPr>
          <a:xfrm>
            <a:off x="2088873" y="3935893"/>
            <a:ext cx="2635527" cy="2635527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A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Las ventas nos esclavizan y los beneficios nos realizan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9A6A0D6-AF6D-169F-7445-9F0E414B4706}"/>
              </a:ext>
            </a:extLst>
          </p:cNvPr>
          <p:cNvSpPr/>
          <p:nvPr/>
        </p:nvSpPr>
        <p:spPr>
          <a:xfrm>
            <a:off x="7467600" y="3935893"/>
            <a:ext cx="2423491" cy="2423491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A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Dios dijo hermanos pero no primos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1E48C84-89BC-109A-8928-B6D0DE512234}"/>
              </a:ext>
            </a:extLst>
          </p:cNvPr>
          <p:cNvCxnSpPr>
            <a:cxnSpLocks/>
          </p:cNvCxnSpPr>
          <p:nvPr/>
        </p:nvCxnSpPr>
        <p:spPr>
          <a:xfrm>
            <a:off x="4857750" y="5117350"/>
            <a:ext cx="2476500" cy="0"/>
          </a:xfrm>
          <a:prstGeom prst="line">
            <a:avLst/>
          </a:prstGeom>
          <a:ln w="76200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Sabes qué es un negocio rentable? | Emprender Fácil">
            <a:extLst>
              <a:ext uri="{FF2B5EF4-FFF2-40B4-BE49-F238E27FC236}">
                <a16:creationId xmlns:a16="http://schemas.microsoft.com/office/drawing/2014/main" id="{C0535EB3-E6CD-CCDE-35B7-DB9B1990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99" y="1580050"/>
            <a:ext cx="3899084" cy="219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MPRESARIO EMPRENDEDOR | Business - Quizizz">
            <a:extLst>
              <a:ext uri="{FF2B5EF4-FFF2-40B4-BE49-F238E27FC236}">
                <a16:creationId xmlns:a16="http://schemas.microsoft.com/office/drawing/2014/main" id="{D8008D80-B4DC-9BB2-60AE-46AFFEECC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4" b="13540"/>
          <a:stretch/>
        </p:blipFill>
        <p:spPr bwMode="auto">
          <a:xfrm>
            <a:off x="6740619" y="1580049"/>
            <a:ext cx="4124791" cy="219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809768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B8152C-21DA-5A24-CE38-A1AF7BD8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419" y="2476500"/>
            <a:ext cx="5455162" cy="1524000"/>
          </a:xfrm>
        </p:spPr>
        <p:txBody>
          <a:bodyPr>
            <a:normAutofit/>
          </a:bodyPr>
          <a:lstStyle/>
          <a:p>
            <a:r>
              <a:rPr lang="es-PA" sz="8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860058275"/>
      </p:ext>
    </p:extLst>
  </p:cSld>
  <p:clrMapOvr>
    <a:masterClrMapping/>
  </p:clrMapOvr>
  <p:transition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Override1.xml><?xml version="1.0" encoding="utf-8"?>
<a:themeOverride xmlns:a="http://schemas.openxmlformats.org/drawingml/2006/main">
  <a:clrScheme name="Rojo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153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Artifakt Element Heavy</vt:lpstr>
      <vt:lpstr>Calisto MT</vt:lpstr>
      <vt:lpstr>Wingdings 2</vt:lpstr>
      <vt:lpstr>Pizarra</vt:lpstr>
      <vt:lpstr>EL libro negro el emprendedor</vt:lpstr>
      <vt:lpstr>¿Emprender o probar fortuna?</vt:lpstr>
      <vt:lpstr>Socios: créditos a largo plazo y al 22 por ciento</vt:lpstr>
      <vt:lpstr>Sobre esa gran idea que dijo que usted tenia</vt:lpstr>
      <vt:lpstr>No tener NIF en la cama de matrimonio</vt:lpstr>
      <vt:lpstr>Emprender es fácil, lo difícil es crecer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libro negro el emprendedor</dc:title>
  <dc:creator>joel buitrago</dc:creator>
  <cp:lastModifiedBy>joel buitrago</cp:lastModifiedBy>
  <cp:revision>13</cp:revision>
  <dcterms:created xsi:type="dcterms:W3CDTF">2023-03-27T05:15:39Z</dcterms:created>
  <dcterms:modified xsi:type="dcterms:W3CDTF">2023-03-27T07:01:25Z</dcterms:modified>
</cp:coreProperties>
</file>