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8FD2-5A77-41B0-B611-EB88AF486ED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07A22-7EF9-4486-BBF6-E7067BA72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59C1-CCB4-4063-A3A2-33C6592E3B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FC5ED-1140-465D-8A48-876E9FEDA975}" type="slidenum">
              <a:rPr lang="en-US"/>
              <a:pPr/>
              <a:t>4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B2F-682A-4383-960C-E41E11972C4F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1DB-8082-4C20-99EC-5DD7058F4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B2F-682A-4383-960C-E41E11972C4F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1DB-8082-4C20-99EC-5DD7058F4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B2F-682A-4383-960C-E41E11972C4F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1DB-8082-4C20-99EC-5DD7058F4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B2F-682A-4383-960C-E41E11972C4F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1DB-8082-4C20-99EC-5DD7058F4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B2F-682A-4383-960C-E41E11972C4F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1DB-8082-4C20-99EC-5DD7058F4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B2F-682A-4383-960C-E41E11972C4F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1DB-8082-4C20-99EC-5DD7058F4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B2F-682A-4383-960C-E41E11972C4F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1DB-8082-4C20-99EC-5DD7058F4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B2F-682A-4383-960C-E41E11972C4F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1DB-8082-4C20-99EC-5DD7058F4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B2F-682A-4383-960C-E41E11972C4F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1DB-8082-4C20-99EC-5DD7058F4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B2F-682A-4383-960C-E41E11972C4F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1DB-8082-4C20-99EC-5DD7058F4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B2F-682A-4383-960C-E41E11972C4F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1DB-8082-4C20-99EC-5DD7058F4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6B2F-682A-4383-960C-E41E11972C4F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D1DB-8082-4C20-99EC-5DD7058F4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Roles of a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- 25</a:t>
            </a:r>
            <a:r>
              <a:rPr lang="en-US" baseline="30000" dirty="0" smtClean="0"/>
              <a:t>th,</a:t>
            </a:r>
            <a:r>
              <a:rPr lang="en-US" dirty="0" smtClean="0"/>
              <a:t> November, 2015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8001000" cy="4754563"/>
          </a:xfrm>
        </p:spPr>
        <p:txBody>
          <a:bodyPr/>
          <a:lstStyle/>
          <a:p>
            <a:r>
              <a:rPr lang="en-US" dirty="0" smtClean="0"/>
              <a:t>Roles of a Manager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Roles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2667000" cy="639762"/>
          </a:xfrm>
        </p:spPr>
        <p:txBody>
          <a:bodyPr/>
          <a:lstStyle/>
          <a:p>
            <a:pPr algn="ctr"/>
            <a:r>
              <a:rPr lang="en-US" dirty="0" smtClean="0"/>
              <a:t>Interpersonal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8512"/>
            <a:ext cx="2667000" cy="3951288"/>
          </a:xfrm>
        </p:spPr>
        <p:txBody>
          <a:bodyPr/>
          <a:lstStyle/>
          <a:p>
            <a:r>
              <a:rPr lang="en-US" dirty="0" smtClean="0"/>
              <a:t>The “figurehead”</a:t>
            </a:r>
          </a:p>
          <a:p>
            <a:r>
              <a:rPr lang="en-US" dirty="0" smtClean="0"/>
              <a:t>The leader</a:t>
            </a:r>
          </a:p>
          <a:p>
            <a:r>
              <a:rPr lang="en-US" dirty="0" smtClean="0"/>
              <a:t>The liaison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352800" y="1428750"/>
            <a:ext cx="2667000" cy="639762"/>
          </a:xfrm>
        </p:spPr>
        <p:txBody>
          <a:bodyPr/>
          <a:lstStyle/>
          <a:p>
            <a:pPr algn="ctr"/>
            <a:r>
              <a:rPr lang="en-US" dirty="0" smtClean="0"/>
              <a:t>Informational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2068512"/>
            <a:ext cx="2667000" cy="3951288"/>
          </a:xfrm>
        </p:spPr>
        <p:txBody>
          <a:bodyPr/>
          <a:lstStyle/>
          <a:p>
            <a:r>
              <a:rPr lang="en-US" dirty="0" smtClean="0"/>
              <a:t>The monitor</a:t>
            </a:r>
          </a:p>
          <a:p>
            <a:r>
              <a:rPr lang="en-US" dirty="0" smtClean="0"/>
              <a:t>The disseminator</a:t>
            </a:r>
          </a:p>
          <a:p>
            <a:r>
              <a:rPr lang="en-US" dirty="0" smtClean="0"/>
              <a:t>The spokesperson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0" y="1447800"/>
            <a:ext cx="2667000" cy="639762"/>
          </a:xfrm>
        </p:spPr>
        <p:txBody>
          <a:bodyPr/>
          <a:lstStyle/>
          <a:p>
            <a:pPr algn="ctr"/>
            <a:r>
              <a:rPr lang="en-US" dirty="0" smtClean="0"/>
              <a:t>Decisional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087562"/>
            <a:ext cx="2667000" cy="3951288"/>
          </a:xfrm>
        </p:spPr>
        <p:txBody>
          <a:bodyPr/>
          <a:lstStyle/>
          <a:p>
            <a:r>
              <a:rPr lang="en-US" dirty="0" smtClean="0"/>
              <a:t>The entrepreneur</a:t>
            </a:r>
          </a:p>
          <a:p>
            <a:r>
              <a:rPr lang="en-US" dirty="0" smtClean="0"/>
              <a:t>The disturbance handler</a:t>
            </a:r>
          </a:p>
          <a:p>
            <a:r>
              <a:rPr lang="en-US" dirty="0" smtClean="0"/>
              <a:t>The resource allocator</a:t>
            </a:r>
          </a:p>
          <a:p>
            <a:r>
              <a:rPr lang="en-US" dirty="0" smtClean="0"/>
              <a:t>The negotiator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439738"/>
            <a:ext cx="8024813" cy="412750"/>
          </a:xfrm>
          <a:blipFill>
            <a:blip r:embed="rId3" cstate="print"/>
          </a:blipFill>
          <a:ln/>
        </p:spPr>
        <p:txBody>
          <a:bodyPr/>
          <a:lstStyle/>
          <a:p>
            <a:pPr marL="1482725" indent="-1482725"/>
            <a:r>
              <a:rPr lang="en-US" sz="1800" b="1">
                <a:solidFill>
                  <a:schemeClr val="tx1"/>
                </a:solidFill>
                <a:effectLst/>
                <a:latin typeface="Arial" charset="0"/>
              </a:rPr>
              <a:t>Exhibit 1</a:t>
            </a:r>
            <a:r>
              <a:rPr lang="en-US" sz="1800" b="1"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–4</a:t>
            </a:r>
            <a:r>
              <a:rPr lang="en-US" sz="1800"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sz="1800">
                <a:solidFill>
                  <a:srgbClr val="0099CC"/>
                </a:solidFill>
                <a:effectLst/>
                <a:latin typeface="Arial" charset="0"/>
              </a:rPr>
              <a:t>●</a:t>
            </a:r>
            <a:r>
              <a:rPr lang="en-US" sz="1800">
                <a:solidFill>
                  <a:schemeClr val="tx1"/>
                </a:solidFill>
                <a:effectLst/>
                <a:latin typeface="Arial" charset="0"/>
              </a:rPr>
              <a:t>	Ten Roles Managers Play</a:t>
            </a:r>
          </a:p>
        </p:txBody>
      </p:sp>
      <p:pic>
        <p:nvPicPr>
          <p:cNvPr id="1014787" name="Picture 3" descr="0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875" y="1300163"/>
            <a:ext cx="7826375" cy="4338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ROLES OF A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Henry Mintzberg (1973), a well-known management theorist, described ten different roles of a manager. These ten roles are grouped into three broad and distinct but related categories:</a:t>
            </a:r>
          </a:p>
          <a:p>
            <a:pPr algn="just"/>
            <a:r>
              <a:rPr lang="en-US" sz="2000" dirty="0" smtClean="0"/>
              <a:t>Interpersonal roles</a:t>
            </a:r>
          </a:p>
          <a:p>
            <a:pPr lvl="1" algn="just"/>
            <a:r>
              <a:rPr lang="en-US" sz="1800" dirty="0" smtClean="0"/>
              <a:t>Figurehead role</a:t>
            </a:r>
          </a:p>
          <a:p>
            <a:pPr lvl="1" algn="just"/>
            <a:r>
              <a:rPr lang="en-US" sz="1800" dirty="0" smtClean="0"/>
              <a:t>Leader role</a:t>
            </a:r>
          </a:p>
          <a:p>
            <a:pPr lvl="1" algn="just"/>
            <a:r>
              <a:rPr lang="en-US" sz="1800" dirty="0" smtClean="0"/>
              <a:t>Liaison role</a:t>
            </a:r>
          </a:p>
          <a:p>
            <a:pPr algn="just"/>
            <a:r>
              <a:rPr lang="en-US" sz="2000" dirty="0" smtClean="0"/>
              <a:t>Informational roles</a:t>
            </a:r>
          </a:p>
          <a:p>
            <a:pPr lvl="1" algn="just"/>
            <a:r>
              <a:rPr lang="en-US" sz="1800" dirty="0" smtClean="0"/>
              <a:t>Monitor role</a:t>
            </a:r>
          </a:p>
          <a:p>
            <a:pPr lvl="1" algn="just"/>
            <a:r>
              <a:rPr lang="en-US" sz="1800" dirty="0" smtClean="0"/>
              <a:t>Disseminator role</a:t>
            </a:r>
          </a:p>
          <a:p>
            <a:pPr lvl="1" algn="just"/>
            <a:r>
              <a:rPr lang="en-US" sz="1800" dirty="0" smtClean="0"/>
              <a:t>Spokesperson role</a:t>
            </a:r>
          </a:p>
          <a:p>
            <a:pPr algn="just"/>
            <a:r>
              <a:rPr lang="en-US" sz="2000" dirty="0" smtClean="0"/>
              <a:t>Decisional roles</a:t>
            </a:r>
          </a:p>
          <a:p>
            <a:pPr lvl="1" algn="just"/>
            <a:r>
              <a:rPr lang="en-US" sz="1800" dirty="0" smtClean="0"/>
              <a:t>Entrepreneurship role</a:t>
            </a:r>
          </a:p>
          <a:p>
            <a:pPr lvl="1" algn="just"/>
            <a:r>
              <a:rPr lang="en-US" sz="1800" dirty="0" smtClean="0"/>
              <a:t>Disturbance handler role</a:t>
            </a:r>
          </a:p>
          <a:p>
            <a:pPr lvl="1" algn="just"/>
            <a:r>
              <a:rPr lang="en-US" sz="1800" dirty="0" smtClean="0"/>
              <a:t>Resource allocator role</a:t>
            </a:r>
          </a:p>
          <a:p>
            <a:pPr lvl="1" algn="just"/>
            <a:r>
              <a:rPr lang="en-US" sz="1800" dirty="0" smtClean="0"/>
              <a:t>Negotiator role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Interpersonal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Managers assume interpersonal roles in order to coordinate and interact with organizational members. Managers develop contacts and build relationships with people inside and outside the organization. </a:t>
            </a:r>
          </a:p>
          <a:p>
            <a:pPr algn="just"/>
            <a:r>
              <a:rPr lang="en-US" b="1" dirty="0" smtClean="0"/>
              <a:t>Figurehead role</a:t>
            </a:r>
            <a:r>
              <a:rPr lang="en-US" dirty="0" smtClean="0"/>
              <a:t> consists largely of such ceremonial work as greeting and receiving visitors, chairing board meetings,  and symbolically representing the organization. </a:t>
            </a:r>
          </a:p>
          <a:p>
            <a:pPr algn="just"/>
            <a:r>
              <a:rPr lang="en-US" b="1" dirty="0" smtClean="0"/>
              <a:t>Leader role</a:t>
            </a:r>
            <a:r>
              <a:rPr lang="en-US" dirty="0" smtClean="0"/>
              <a:t> indicates directing, coordinating, motivating, staffing, and controlling activities. </a:t>
            </a:r>
          </a:p>
          <a:p>
            <a:pPr algn="just"/>
            <a:r>
              <a:rPr lang="en-US" b="1" dirty="0" smtClean="0"/>
              <a:t>Liaison role</a:t>
            </a:r>
            <a:r>
              <a:rPr lang="en-US" dirty="0" smtClean="0"/>
              <a:t> involves maintaining relations internally with different units and externally with the society for building the image, gathering resources etc.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Informational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It is the managerial role that involve receiving, collecting, and disseminating information. Managers handle a great deal of information in connection with their work. </a:t>
            </a:r>
          </a:p>
          <a:p>
            <a:pPr algn="just"/>
            <a:r>
              <a:rPr lang="en-US" sz="2500" b="1" dirty="0" smtClean="0"/>
              <a:t>Monitor role</a:t>
            </a:r>
            <a:r>
              <a:rPr lang="en-US" sz="2500" dirty="0" smtClean="0"/>
              <a:t> relates with the assessment and watching over the activities taking place in and around the organization. </a:t>
            </a:r>
          </a:p>
          <a:p>
            <a:pPr algn="just"/>
            <a:r>
              <a:rPr lang="en-US" sz="2500" b="1" dirty="0" smtClean="0"/>
              <a:t>Disseminator role</a:t>
            </a:r>
            <a:r>
              <a:rPr lang="en-US" sz="2500" dirty="0" smtClean="0"/>
              <a:t> provides information to subordinates and keep them informed of what is going on around the organization and the precautions to be taken. </a:t>
            </a:r>
          </a:p>
          <a:p>
            <a:pPr algn="just"/>
            <a:r>
              <a:rPr lang="en-US" sz="2500" b="1" dirty="0" smtClean="0"/>
              <a:t>Spokesperson role</a:t>
            </a:r>
            <a:r>
              <a:rPr lang="en-US" sz="2500" dirty="0" smtClean="0"/>
              <a:t> involves representing the unit of work to explain to organizational members and outsiders about the related issues of their interest </a:t>
            </a:r>
            <a:endParaRPr lang="en-US"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Decisional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Decisional roles are closely associated with the methods managers use to plan strategy and utilize resources. Decision-making involves negotiations and compromises with competing or conflicting interests. </a:t>
            </a:r>
          </a:p>
          <a:p>
            <a:pPr algn="just"/>
            <a:r>
              <a:rPr lang="en-US" b="1" dirty="0" smtClean="0"/>
              <a:t>Entrepreneurship role</a:t>
            </a:r>
            <a:r>
              <a:rPr lang="en-US" dirty="0" smtClean="0"/>
              <a:t> is concerned with planning and initiating change within the organization. </a:t>
            </a:r>
          </a:p>
          <a:p>
            <a:pPr algn="just"/>
            <a:r>
              <a:rPr lang="en-US" b="1" dirty="0" smtClean="0"/>
              <a:t>Disturbance handler role</a:t>
            </a:r>
            <a:r>
              <a:rPr lang="en-US" dirty="0" smtClean="0"/>
              <a:t> is related with maintaining congenial working environment and organizational stability by containing problems of disagreements and conflicts. </a:t>
            </a:r>
          </a:p>
          <a:p>
            <a:pPr algn="just"/>
            <a:r>
              <a:rPr lang="en-US" b="1" dirty="0" smtClean="0"/>
              <a:t>Resource allocator role</a:t>
            </a:r>
            <a:r>
              <a:rPr lang="en-US" dirty="0" smtClean="0"/>
              <a:t> deals with the managerial function of allocating resources (money, people, time, equipment, etc) to different units and subordinates. </a:t>
            </a:r>
          </a:p>
          <a:p>
            <a:pPr algn="just"/>
            <a:r>
              <a:rPr lang="en-US" b="1" dirty="0" smtClean="0"/>
              <a:t>Negotiator role</a:t>
            </a:r>
            <a:r>
              <a:rPr lang="en-US" dirty="0" smtClean="0"/>
              <a:t> involves representing as well as protecting organization’s interest in dealing with insiders and outsiders to add value to work.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417</Words>
  <Application>Microsoft Office PowerPoint</Application>
  <PresentationFormat>On-screen Show (4:3)</PresentationFormat>
  <Paragraphs>53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Roles of a Manager</vt:lpstr>
      <vt:lpstr>Lesson Objective</vt:lpstr>
      <vt:lpstr>Roles</vt:lpstr>
      <vt:lpstr>Exhibit 1–4 ● Ten Roles Managers Play</vt:lpstr>
      <vt:lpstr>ROLES OF A MANAGER</vt:lpstr>
      <vt:lpstr>Interpersonal role</vt:lpstr>
      <vt:lpstr>Informational roles</vt:lpstr>
      <vt:lpstr>Decisional role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of a Manager</dc:title>
  <dc:creator>Satyendra Upreti</dc:creator>
  <cp:lastModifiedBy>Satyendra Upreti</cp:lastModifiedBy>
  <cp:revision>4</cp:revision>
  <dcterms:created xsi:type="dcterms:W3CDTF">2015-11-25T07:15:04Z</dcterms:created>
  <dcterms:modified xsi:type="dcterms:W3CDTF">2015-11-25T07:22:24Z</dcterms:modified>
</cp:coreProperties>
</file>