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9"/>
  </p:notesMasterIdLst>
  <p:sldIdLst>
    <p:sldId id="256" r:id="rId4"/>
    <p:sldId id="274" r:id="rId5"/>
    <p:sldId id="327" r:id="rId6"/>
    <p:sldId id="264" r:id="rId7"/>
    <p:sldId id="299" r:id="rId8"/>
    <p:sldId id="305" r:id="rId9"/>
    <p:sldId id="318" r:id="rId10"/>
    <p:sldId id="345" r:id="rId11"/>
    <p:sldId id="346" r:id="rId12"/>
    <p:sldId id="347" r:id="rId13"/>
    <p:sldId id="348" r:id="rId14"/>
    <p:sldId id="349" r:id="rId15"/>
    <p:sldId id="316" r:id="rId16"/>
    <p:sldId id="301" r:id="rId17"/>
    <p:sldId id="271" r:id="rId1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20" y="3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4F8C8-8B92-4E58-9EAA-4FD2A9425194}" type="datetimeFigureOut">
              <a:rPr lang="en-US" smtClean="0"/>
              <a:t>11/1/2021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A1140A-1BDE-4332-9902-C5F206125BDD}" type="slidenum">
              <a:rPr lang="en-US" smtClean="0"/>
              <a:t>‹#›</a:t>
            </a:fld>
            <a:endParaRPr lang="en-US"/>
          </a:p>
        </p:txBody>
      </p:sp>
    </p:spTree>
    <p:extLst>
      <p:ext uri="{BB962C8B-B14F-4D97-AF65-F5344CB8AC3E}">
        <p14:creationId xmlns:p14="http://schemas.microsoft.com/office/powerpoint/2010/main" val="159557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accent1"/>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131536"/>
            <a:ext cx="5796136"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1"/>
            <a:ext cx="1872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230919"/>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230919"/>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3507854"/>
            <a:ext cx="9144000" cy="16356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pic>
        <p:nvPicPr>
          <p:cNvPr id="6"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54243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Oval 1"/>
          <p:cNvSpPr/>
          <p:nvPr userDrawn="1"/>
        </p:nvSpPr>
        <p:spPr>
          <a:xfrm>
            <a:off x="2699792" y="699542"/>
            <a:ext cx="3744416" cy="3744416"/>
          </a:xfrm>
          <a:prstGeom prst="ellipse">
            <a:avLst/>
          </a:prstGeom>
          <a:solidFill>
            <a:schemeClr val="accent1">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395536"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39502"/>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915566"/>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Rectangle 3"/>
          <p:cNvSpPr/>
          <p:nvPr userDrawn="1"/>
        </p:nvSpPr>
        <p:spPr>
          <a:xfrm>
            <a:off x="4572000" y="0"/>
            <a:ext cx="4104456"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 hasCustomPrompt="1"/>
          </p:nvPr>
        </p:nvSpPr>
        <p:spPr>
          <a:xfrm>
            <a:off x="0" y="1995686"/>
            <a:ext cx="9144000" cy="288032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15631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72" r:id="rId12"/>
    <p:sldLayoutId id="2147483656"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p:cNvPr>
          <p:cNvSpPr txBox="1"/>
          <p:nvPr/>
        </p:nvSpPr>
        <p:spPr>
          <a:xfrm>
            <a:off x="0" y="4844068"/>
            <a:ext cx="9144000" cy="215444"/>
          </a:xfrm>
          <a:prstGeom prst="rect">
            <a:avLst/>
          </a:prstGeom>
          <a:noFill/>
        </p:spPr>
        <p:txBody>
          <a:bodyPr wrap="square" rtlCol="0">
            <a:spAutoFit/>
          </a:bodyPr>
          <a:lstStyle/>
          <a:p>
            <a:pPr algn="ctr"/>
            <a:r>
              <a:rPr lang="en-US" altLang="ko-KR" sz="800" dirty="0">
                <a:solidFill>
                  <a:schemeClr val="bg1"/>
                </a:solidFill>
                <a:cs typeface="Arial" pitchFamily="34" charset="0"/>
                <a:hlinkClick r:id="rId2"/>
              </a:rPr>
              <a:t>http://www.free-powerpoint-templates-design.com</a:t>
            </a:r>
            <a:endParaRPr lang="ko-KR" altLang="en-US" sz="800" dirty="0">
              <a:solidFill>
                <a:schemeClr val="bg1"/>
              </a:solidFill>
              <a:cs typeface="Arial" pitchFamily="34" charset="0"/>
            </a:endParaRPr>
          </a:p>
        </p:txBody>
      </p:sp>
      <p:sp>
        <p:nvSpPr>
          <p:cNvPr id="3" name="Text Placeholder 2"/>
          <p:cNvSpPr>
            <a:spLocks noGrp="1"/>
          </p:cNvSpPr>
          <p:nvPr>
            <p:ph type="body" sz="quarter" idx="10"/>
          </p:nvPr>
        </p:nvSpPr>
        <p:spPr/>
        <p:txBody>
          <a:bodyPr/>
          <a:lstStyle/>
          <a:p>
            <a:pPr lvl="0"/>
            <a:r>
              <a:rPr lang="en-US" altLang="ko-KR" sz="2000" smtClean="0"/>
              <a:t>COMPARISON OF ADJECTIVES</a:t>
            </a:r>
          </a:p>
        </p:txBody>
      </p:sp>
      <p:sp>
        <p:nvSpPr>
          <p:cNvPr id="4" name="Text Placeholder 3"/>
          <p:cNvSpPr>
            <a:spLocks noGrp="1"/>
          </p:cNvSpPr>
          <p:nvPr>
            <p:ph type="body" sz="quarter" idx="11"/>
          </p:nvPr>
        </p:nvSpPr>
        <p:spPr/>
        <p:txBody>
          <a:bodyPr/>
          <a:lstStyle/>
          <a:p>
            <a:pPr>
              <a:spcBef>
                <a:spcPts val="0"/>
              </a:spcBef>
              <a:defRPr/>
            </a:pPr>
            <a:r>
              <a:rPr lang="en-US" altLang="ko-KR" smtClean="0"/>
              <a:t>Dr. </a:t>
            </a:r>
            <a:r>
              <a:rPr lang="en-US" altLang="ko-KR" dirty="0" err="1" smtClean="0"/>
              <a:t>Hariyadi</a:t>
            </a:r>
            <a:r>
              <a:rPr lang="en-US" altLang="ko-KR" dirty="0" smtClean="0"/>
              <a:t> </a:t>
            </a:r>
            <a:r>
              <a:rPr lang="en-US" altLang="ko-KR" dirty="0" err="1" smtClean="0"/>
              <a:t>Raharjo</a:t>
            </a:r>
            <a:r>
              <a:rPr lang="en-US" altLang="ko-KR" dirty="0" smtClean="0"/>
              <a:t> </a:t>
            </a:r>
            <a:endParaRPr lang="en-US" altLang="ko-KR" dirty="0"/>
          </a:p>
        </p:txBody>
      </p:sp>
      <p:sp>
        <p:nvSpPr>
          <p:cNvPr id="5" name="TextBox 4"/>
          <p:cNvSpPr txBox="1"/>
          <p:nvPr/>
        </p:nvSpPr>
        <p:spPr>
          <a:xfrm>
            <a:off x="7582538" y="195486"/>
            <a:ext cx="1440160" cy="338554"/>
          </a:xfrm>
          <a:prstGeom prst="rect">
            <a:avLst/>
          </a:prstGeom>
          <a:noFill/>
        </p:spPr>
        <p:txBody>
          <a:bodyPr wrap="square" rtlCol="0">
            <a:spAutoFit/>
          </a:bodyPr>
          <a:lstStyle/>
          <a:p>
            <a:pPr algn="ctr"/>
            <a:r>
              <a:rPr lang="en-US" altLang="ko-KR" sz="1600" b="1" dirty="0" smtClean="0">
                <a:solidFill>
                  <a:schemeClr val="tx1">
                    <a:lumMod val="75000"/>
                    <a:lumOff val="25000"/>
                  </a:schemeClr>
                </a:solidFill>
                <a:cs typeface="Arial" pitchFamily="34" charset="0"/>
              </a:rPr>
              <a:t>UBL</a:t>
            </a:r>
            <a:endParaRPr lang="ko-KR" altLang="en-US" sz="1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z="2400" b="1" smtClean="0"/>
          </a:p>
          <a:p>
            <a:r>
              <a:rPr lang="en-US" sz="2400" b="1" smtClean="0"/>
              <a:t>Forming </a:t>
            </a:r>
            <a:r>
              <a:rPr lang="en-US" sz="2400" b="1"/>
              <a:t>regular comparatives and superlatives</a:t>
            </a:r>
          </a:p>
          <a:p>
            <a:endParaRPr lang="ko-KR" altLang="en-US" sz="2400" dirty="0"/>
          </a:p>
        </p:txBody>
      </p:sp>
      <p:sp>
        <p:nvSpPr>
          <p:cNvPr id="3" name="Text Placeholder 2"/>
          <p:cNvSpPr>
            <a:spLocks noGrp="1"/>
          </p:cNvSpPr>
          <p:nvPr>
            <p:ph type="body" sz="quarter" idx="11"/>
          </p:nvPr>
        </p:nvSpPr>
        <p:spPr/>
        <p:txBody>
          <a:bodyPr/>
          <a:lstStyle/>
          <a:p>
            <a:pPr lvl="0"/>
            <a:r>
              <a:rPr lang="en-US" altLang="ko-KR" smtClean="0"/>
              <a:t>Form</a:t>
            </a:r>
            <a:endParaRPr lang="en-US" altLang="ko-KR" dirty="0"/>
          </a:p>
        </p:txBody>
      </p:sp>
      <p:grpSp>
        <p:nvGrpSpPr>
          <p:cNvPr id="58" name="Group 57"/>
          <p:cNvGrpSpPr/>
          <p:nvPr/>
        </p:nvGrpSpPr>
        <p:grpSpPr>
          <a:xfrm>
            <a:off x="2267744" y="1131590"/>
            <a:ext cx="6336704" cy="3096344"/>
            <a:chOff x="3742294" y="3285912"/>
            <a:chExt cx="1621794" cy="899981"/>
          </a:xfrm>
        </p:grpSpPr>
        <p:sp>
          <p:nvSpPr>
            <p:cNvPr id="59" name="Text Placeholder 17"/>
            <p:cNvSpPr txBox="1">
              <a:spLocks/>
            </p:cNvSpPr>
            <p:nvPr/>
          </p:nvSpPr>
          <p:spPr>
            <a:xfrm>
              <a:off x="3742294" y="3285912"/>
              <a:ext cx="1621794" cy="394148"/>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400" b="1" smtClean="0">
                  <a:solidFill>
                    <a:schemeClr val="tx1">
                      <a:lumMod val="75000"/>
                      <a:lumOff val="25000"/>
                    </a:schemeClr>
                  </a:solidFill>
                  <a:latin typeface="Book Antiqua" pitchFamily="18" charset="0"/>
                  <a:cs typeface="Arial" pitchFamily="34" charset="0"/>
                </a:rPr>
                <a:t>Two syllables</a:t>
              </a:r>
            </a:p>
            <a:p>
              <a:pPr marL="0" indent="0">
                <a:spcBef>
                  <a:spcPts val="0"/>
                </a:spcBef>
                <a:buNone/>
              </a:pPr>
              <a:endParaRPr lang="en-US" sz="1000">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a:solidFill>
                    <a:schemeClr val="tx1">
                      <a:lumMod val="75000"/>
                      <a:lumOff val="25000"/>
                    </a:schemeClr>
                  </a:solidFill>
                  <a:latin typeface="Book Antiqua" pitchFamily="18" charset="0"/>
                  <a:cs typeface="Arial" pitchFamily="34" charset="0"/>
                </a:rPr>
                <a:t>Adjectives with two syllables can form the comparative either by adding -er or by preceeding the adjective </a:t>
              </a:r>
              <a:endParaRPr lang="en-US" sz="1000" smtClean="0">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smtClean="0">
                  <a:solidFill>
                    <a:schemeClr val="tx1">
                      <a:lumMod val="75000"/>
                      <a:lumOff val="25000"/>
                    </a:schemeClr>
                  </a:solidFill>
                  <a:latin typeface="Book Antiqua" pitchFamily="18" charset="0"/>
                  <a:cs typeface="Arial" pitchFamily="34" charset="0"/>
                </a:rPr>
                <a:t>with </a:t>
              </a:r>
              <a:r>
                <a:rPr lang="en-US" sz="1000">
                  <a:solidFill>
                    <a:schemeClr val="tx1">
                      <a:lumMod val="75000"/>
                      <a:lumOff val="25000"/>
                    </a:schemeClr>
                  </a:solidFill>
                  <a:latin typeface="Book Antiqua" pitchFamily="18" charset="0"/>
                  <a:cs typeface="Arial" pitchFamily="34" charset="0"/>
                </a:rPr>
                <a:t>more. These adjectives form the superlative either by adding -est or by preceeding the adjective with </a:t>
              </a:r>
              <a:endParaRPr lang="en-US" sz="1000" smtClean="0">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smtClean="0">
                  <a:solidFill>
                    <a:schemeClr val="tx1">
                      <a:lumMod val="75000"/>
                      <a:lumOff val="25000"/>
                    </a:schemeClr>
                  </a:solidFill>
                  <a:latin typeface="Book Antiqua" pitchFamily="18" charset="0"/>
                  <a:cs typeface="Arial" pitchFamily="34" charset="0"/>
                </a:rPr>
                <a:t>most</a:t>
              </a:r>
              <a:r>
                <a:rPr lang="en-US" sz="1000">
                  <a:solidFill>
                    <a:schemeClr val="tx1">
                      <a:lumMod val="75000"/>
                      <a:lumOff val="25000"/>
                    </a:schemeClr>
                  </a:solidFill>
                  <a:latin typeface="Book Antiqua" pitchFamily="18" charset="0"/>
                  <a:cs typeface="Arial" pitchFamily="34" charset="0"/>
                </a:rPr>
                <a:t>. In many cases, both forms are used, although one usage will be more common than the other. </a:t>
              </a:r>
              <a:endParaRPr lang="en-US" sz="1000" smtClean="0">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smtClean="0">
                  <a:solidFill>
                    <a:schemeClr val="tx1">
                      <a:lumMod val="75000"/>
                      <a:lumOff val="25000"/>
                    </a:schemeClr>
                  </a:solidFill>
                  <a:latin typeface="Book Antiqua" pitchFamily="18" charset="0"/>
                  <a:cs typeface="Arial" pitchFamily="34" charset="0"/>
                </a:rPr>
                <a:t>If </a:t>
              </a:r>
              <a:r>
                <a:rPr lang="en-US" sz="1000">
                  <a:solidFill>
                    <a:schemeClr val="tx1">
                      <a:lumMod val="75000"/>
                      <a:lumOff val="25000"/>
                    </a:schemeClr>
                  </a:solidFill>
                  <a:latin typeface="Book Antiqua" pitchFamily="18" charset="0"/>
                  <a:cs typeface="Arial" pitchFamily="34" charset="0"/>
                </a:rPr>
                <a:t>you are not sure whether a two-syllable adjective can take a comparative or superlative ending, play it safe and use more and most instead. For adjectives ending in y, change the y to an i before adding the ending.</a:t>
              </a:r>
              <a:endParaRPr lang="en-US" sz="1000" b="1" dirty="0">
                <a:solidFill>
                  <a:schemeClr val="tx1">
                    <a:lumMod val="75000"/>
                    <a:lumOff val="25000"/>
                  </a:schemeClr>
                </a:solidFill>
                <a:latin typeface="Book Antiqua" pitchFamily="18" charset="0"/>
                <a:cs typeface="Arial" pitchFamily="34" charset="0"/>
              </a:endParaRPr>
            </a:p>
          </p:txBody>
        </p:sp>
        <p:sp>
          <p:nvSpPr>
            <p:cNvPr id="61" name="TextBox 60"/>
            <p:cNvSpPr txBox="1"/>
            <p:nvPr/>
          </p:nvSpPr>
          <p:spPr>
            <a:xfrm>
              <a:off x="3742294" y="4067351"/>
              <a:ext cx="1584177" cy="118542"/>
            </a:xfrm>
            <a:prstGeom prst="rect">
              <a:avLst/>
            </a:prstGeom>
            <a:noFill/>
          </p:spPr>
          <p:txBody>
            <a:bodyPr wrap="square" rtlCol="0">
              <a:spAutoFit/>
            </a:bodyPr>
            <a:lstStyle/>
            <a:p>
              <a:endParaRPr lang="en-US" altLang="ko-KR" sz="900" b="1" smtClean="0">
                <a:solidFill>
                  <a:schemeClr val="tx1">
                    <a:lumMod val="75000"/>
                    <a:lumOff val="25000"/>
                  </a:schemeClr>
                </a:solidFill>
                <a:latin typeface="Book Antiqua" pitchFamily="18" charset="0"/>
                <a:cs typeface="Arial" pitchFamily="34" charset="0"/>
              </a:endParaRPr>
            </a:p>
            <a:p>
              <a:endParaRPr lang="en-US" altLang="ko-KR" sz="900" b="1" smtClean="0">
                <a:solidFill>
                  <a:schemeClr val="tx1">
                    <a:lumMod val="75000"/>
                    <a:lumOff val="25000"/>
                  </a:schemeClr>
                </a:solidFill>
                <a:latin typeface="Book Antiqua" pitchFamily="18" charset="0"/>
                <a:cs typeface="Arial" pitchFamily="34" charset="0"/>
              </a:endParaRPr>
            </a:p>
          </p:txBody>
        </p:sp>
      </p:gr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31283" y="1648092"/>
            <a:ext cx="1160282" cy="1137057"/>
          </a:xfrm>
        </p:spPr>
      </p:pic>
      <p:sp>
        <p:nvSpPr>
          <p:cNvPr id="11" name="Text Placeholder 2"/>
          <p:cNvSpPr txBox="1">
            <a:spLocks/>
          </p:cNvSpPr>
          <p:nvPr/>
        </p:nvSpPr>
        <p:spPr>
          <a:xfrm>
            <a:off x="2309167" y="2512020"/>
            <a:ext cx="6336704"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endParaRPr lang="en-US" altLang="ko-KR" sz="900" b="1" smtClean="0">
              <a:latin typeface="Book Antiqua" pitchFamily="18" charset="0"/>
            </a:endParaRPr>
          </a:p>
          <a:p>
            <a:pPr algn="l"/>
            <a:r>
              <a:rPr lang="en-US" altLang="ko-KR" sz="900" b="1" smtClean="0">
                <a:latin typeface="Book Antiqua" pitchFamily="18" charset="0"/>
              </a:rPr>
              <a:t>Examples</a:t>
            </a:r>
            <a:r>
              <a:rPr lang="en-US" altLang="ko-KR" sz="900" b="1">
                <a:latin typeface="Book Antiqua" pitchFamily="18" charset="0"/>
              </a:rPr>
              <a:t>: </a:t>
            </a:r>
            <a:endParaRPr lang="en-US" altLang="ko-KR" sz="900" b="1" smtClean="0">
              <a:latin typeface="Book Antiqua" pitchFamily="18" charset="0"/>
            </a:endParaRPr>
          </a:p>
          <a:p>
            <a:pPr algn="l"/>
            <a:endParaRPr lang="en-US" altLang="ko-KR" sz="900">
              <a:latin typeface="Book Antiqua" pitchFamily="18" charset="0"/>
            </a:endParaRPr>
          </a:p>
        </p:txBody>
      </p:sp>
      <p:pic>
        <p:nvPicPr>
          <p:cNvPr id="10" name="Picture 9"/>
          <p:cNvPicPr/>
          <p:nvPr/>
        </p:nvPicPr>
        <p:blipFill rotWithShape="1">
          <a:blip r:embed="rId3"/>
          <a:srcRect l="5427" t="36958" r="46923" b="29560"/>
          <a:stretch/>
        </p:blipFill>
        <p:spPr bwMode="auto">
          <a:xfrm>
            <a:off x="2987824" y="2785150"/>
            <a:ext cx="3528392" cy="155172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4921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z="2400" b="1" smtClean="0"/>
          </a:p>
          <a:p>
            <a:r>
              <a:rPr lang="en-US" sz="2400" b="1" smtClean="0"/>
              <a:t>Forming </a:t>
            </a:r>
            <a:r>
              <a:rPr lang="en-US" sz="2400" b="1"/>
              <a:t>regular comparatives and superlatives</a:t>
            </a:r>
          </a:p>
          <a:p>
            <a:endParaRPr lang="ko-KR" altLang="en-US" sz="2400" dirty="0"/>
          </a:p>
        </p:txBody>
      </p:sp>
      <p:sp>
        <p:nvSpPr>
          <p:cNvPr id="3" name="Text Placeholder 2"/>
          <p:cNvSpPr>
            <a:spLocks noGrp="1"/>
          </p:cNvSpPr>
          <p:nvPr>
            <p:ph type="body" sz="quarter" idx="11"/>
          </p:nvPr>
        </p:nvSpPr>
        <p:spPr/>
        <p:txBody>
          <a:bodyPr/>
          <a:lstStyle/>
          <a:p>
            <a:pPr lvl="0"/>
            <a:r>
              <a:rPr lang="en-US" altLang="ko-KR" smtClean="0"/>
              <a:t>Form</a:t>
            </a:r>
            <a:endParaRPr lang="en-US" altLang="ko-KR" dirty="0"/>
          </a:p>
        </p:txBody>
      </p:sp>
      <p:grpSp>
        <p:nvGrpSpPr>
          <p:cNvPr id="58" name="Group 57"/>
          <p:cNvGrpSpPr/>
          <p:nvPr/>
        </p:nvGrpSpPr>
        <p:grpSpPr>
          <a:xfrm>
            <a:off x="2267744" y="1275604"/>
            <a:ext cx="6336704" cy="2952330"/>
            <a:chOff x="3742294" y="3327771"/>
            <a:chExt cx="1621794" cy="858122"/>
          </a:xfrm>
        </p:grpSpPr>
        <p:sp>
          <p:nvSpPr>
            <p:cNvPr id="59" name="Text Placeholder 17"/>
            <p:cNvSpPr txBox="1">
              <a:spLocks/>
            </p:cNvSpPr>
            <p:nvPr/>
          </p:nvSpPr>
          <p:spPr>
            <a:xfrm>
              <a:off x="3742294" y="3327771"/>
              <a:ext cx="1621794" cy="230228"/>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200" b="1">
                  <a:solidFill>
                    <a:schemeClr val="tx1">
                      <a:lumMod val="75000"/>
                      <a:lumOff val="25000"/>
                    </a:schemeClr>
                  </a:solidFill>
                  <a:latin typeface="Book Antiqua" pitchFamily="18" charset="0"/>
                  <a:cs typeface="Arial" pitchFamily="34" charset="0"/>
                </a:rPr>
                <a:t>Three or more </a:t>
              </a:r>
              <a:r>
                <a:rPr lang="en-US" sz="1200" b="1" smtClean="0">
                  <a:solidFill>
                    <a:schemeClr val="tx1">
                      <a:lumMod val="75000"/>
                      <a:lumOff val="25000"/>
                    </a:schemeClr>
                  </a:solidFill>
                  <a:latin typeface="Book Antiqua" pitchFamily="18" charset="0"/>
                  <a:cs typeface="Arial" pitchFamily="34" charset="0"/>
                </a:rPr>
                <a:t>syllables</a:t>
              </a:r>
            </a:p>
            <a:p>
              <a:pPr marL="0" indent="0">
                <a:spcBef>
                  <a:spcPts val="0"/>
                </a:spcBef>
                <a:buNone/>
              </a:pPr>
              <a:endParaRPr lang="en-US" sz="1000">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a:solidFill>
                    <a:schemeClr val="tx1">
                      <a:lumMod val="75000"/>
                      <a:lumOff val="25000"/>
                    </a:schemeClr>
                  </a:solidFill>
                  <a:latin typeface="Book Antiqua" pitchFamily="18" charset="0"/>
                  <a:cs typeface="Arial" pitchFamily="34" charset="0"/>
                </a:rPr>
                <a:t>Adjectives with three or more syllables form the comparative by putting more in front of the adjective, and </a:t>
              </a:r>
              <a:endParaRPr lang="en-US" sz="1000" smtClean="0">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smtClean="0">
                  <a:solidFill>
                    <a:schemeClr val="tx1">
                      <a:lumMod val="75000"/>
                      <a:lumOff val="25000"/>
                    </a:schemeClr>
                  </a:solidFill>
                  <a:latin typeface="Book Antiqua" pitchFamily="18" charset="0"/>
                  <a:cs typeface="Arial" pitchFamily="34" charset="0"/>
                </a:rPr>
                <a:t>the </a:t>
              </a:r>
              <a:r>
                <a:rPr lang="en-US" sz="1000">
                  <a:solidFill>
                    <a:schemeClr val="tx1">
                      <a:lumMod val="75000"/>
                      <a:lumOff val="25000"/>
                    </a:schemeClr>
                  </a:solidFill>
                  <a:latin typeface="Book Antiqua" pitchFamily="18" charset="0"/>
                  <a:cs typeface="Arial" pitchFamily="34" charset="0"/>
                </a:rPr>
                <a:t>superlative by putting most in front.</a:t>
              </a:r>
              <a:endParaRPr lang="en-US" sz="1000" b="1" dirty="0">
                <a:solidFill>
                  <a:schemeClr val="tx1">
                    <a:lumMod val="75000"/>
                    <a:lumOff val="25000"/>
                  </a:schemeClr>
                </a:solidFill>
                <a:latin typeface="Book Antiqua" pitchFamily="18" charset="0"/>
                <a:cs typeface="Arial" pitchFamily="34" charset="0"/>
              </a:endParaRPr>
            </a:p>
          </p:txBody>
        </p:sp>
        <p:sp>
          <p:nvSpPr>
            <p:cNvPr id="61" name="TextBox 60"/>
            <p:cNvSpPr txBox="1"/>
            <p:nvPr/>
          </p:nvSpPr>
          <p:spPr>
            <a:xfrm>
              <a:off x="3742294" y="4067351"/>
              <a:ext cx="1584177" cy="118542"/>
            </a:xfrm>
            <a:prstGeom prst="rect">
              <a:avLst/>
            </a:prstGeom>
            <a:noFill/>
          </p:spPr>
          <p:txBody>
            <a:bodyPr wrap="square" rtlCol="0">
              <a:spAutoFit/>
            </a:bodyPr>
            <a:lstStyle/>
            <a:p>
              <a:endParaRPr lang="en-US" altLang="ko-KR" sz="900" b="1" smtClean="0">
                <a:solidFill>
                  <a:schemeClr val="tx1">
                    <a:lumMod val="75000"/>
                    <a:lumOff val="25000"/>
                  </a:schemeClr>
                </a:solidFill>
                <a:latin typeface="Book Antiqua" pitchFamily="18" charset="0"/>
                <a:cs typeface="Arial" pitchFamily="34" charset="0"/>
              </a:endParaRPr>
            </a:p>
            <a:p>
              <a:endParaRPr lang="en-US" altLang="ko-KR" sz="900" b="1" smtClean="0">
                <a:solidFill>
                  <a:schemeClr val="tx1">
                    <a:lumMod val="75000"/>
                    <a:lumOff val="25000"/>
                  </a:schemeClr>
                </a:solidFill>
                <a:latin typeface="Book Antiqua" pitchFamily="18" charset="0"/>
                <a:cs typeface="Arial" pitchFamily="34" charset="0"/>
              </a:endParaRPr>
            </a:p>
          </p:txBody>
        </p:sp>
      </p:gr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31283" y="1648092"/>
            <a:ext cx="1160282" cy="1067673"/>
          </a:xfrm>
        </p:spPr>
      </p:pic>
      <p:sp>
        <p:nvSpPr>
          <p:cNvPr id="11" name="Text Placeholder 2"/>
          <p:cNvSpPr txBox="1">
            <a:spLocks/>
          </p:cNvSpPr>
          <p:nvPr/>
        </p:nvSpPr>
        <p:spPr>
          <a:xfrm>
            <a:off x="2267744" y="2139702"/>
            <a:ext cx="6336704"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endParaRPr lang="en-US" altLang="ko-KR" sz="900" b="1" smtClean="0">
              <a:latin typeface="Book Antiqua" pitchFamily="18" charset="0"/>
            </a:endParaRPr>
          </a:p>
          <a:p>
            <a:pPr algn="l"/>
            <a:r>
              <a:rPr lang="en-US" altLang="ko-KR" sz="900" b="1" smtClean="0">
                <a:latin typeface="Book Antiqua" pitchFamily="18" charset="0"/>
              </a:rPr>
              <a:t>Examples</a:t>
            </a:r>
            <a:r>
              <a:rPr lang="en-US" altLang="ko-KR" sz="900" b="1">
                <a:latin typeface="Book Antiqua" pitchFamily="18" charset="0"/>
              </a:rPr>
              <a:t>: </a:t>
            </a:r>
            <a:endParaRPr lang="en-US" altLang="ko-KR" sz="900" b="1" smtClean="0">
              <a:latin typeface="Book Antiqua" pitchFamily="18" charset="0"/>
            </a:endParaRPr>
          </a:p>
          <a:p>
            <a:pPr algn="l"/>
            <a:endParaRPr lang="en-US" altLang="ko-KR" sz="900">
              <a:latin typeface="Book Antiqua" pitchFamily="18" charset="0"/>
            </a:endParaRPr>
          </a:p>
        </p:txBody>
      </p:sp>
      <p:pic>
        <p:nvPicPr>
          <p:cNvPr id="10" name="Picture 9"/>
          <p:cNvPicPr/>
          <p:nvPr/>
        </p:nvPicPr>
        <p:blipFill rotWithShape="1">
          <a:blip r:embed="rId3"/>
          <a:srcRect l="5405" t="49878" r="46790" b="31192"/>
          <a:stretch/>
        </p:blipFill>
        <p:spPr bwMode="auto">
          <a:xfrm>
            <a:off x="3020566" y="2260848"/>
            <a:ext cx="3600400" cy="11521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71871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z="2400" b="1" smtClean="0"/>
          </a:p>
          <a:p>
            <a:r>
              <a:rPr lang="en-US" sz="2400" b="1" smtClean="0"/>
              <a:t>Forming </a:t>
            </a:r>
            <a:r>
              <a:rPr lang="en-US" sz="2400" b="1"/>
              <a:t>regular comparatives and superlatives</a:t>
            </a:r>
          </a:p>
          <a:p>
            <a:endParaRPr lang="ko-KR" altLang="en-US" sz="2400" dirty="0"/>
          </a:p>
        </p:txBody>
      </p:sp>
      <p:sp>
        <p:nvSpPr>
          <p:cNvPr id="3" name="Text Placeholder 2"/>
          <p:cNvSpPr>
            <a:spLocks noGrp="1"/>
          </p:cNvSpPr>
          <p:nvPr>
            <p:ph type="body" sz="quarter" idx="11"/>
          </p:nvPr>
        </p:nvSpPr>
        <p:spPr/>
        <p:txBody>
          <a:bodyPr/>
          <a:lstStyle/>
          <a:p>
            <a:pPr lvl="0"/>
            <a:r>
              <a:rPr lang="en-US" altLang="ko-KR" smtClean="0"/>
              <a:t>Form</a:t>
            </a:r>
            <a:endParaRPr lang="en-US" altLang="ko-KR" dirty="0"/>
          </a:p>
        </p:txBody>
      </p:sp>
      <p:grpSp>
        <p:nvGrpSpPr>
          <p:cNvPr id="58" name="Group 57"/>
          <p:cNvGrpSpPr/>
          <p:nvPr/>
        </p:nvGrpSpPr>
        <p:grpSpPr>
          <a:xfrm>
            <a:off x="2267744" y="1131590"/>
            <a:ext cx="6336704" cy="3096344"/>
            <a:chOff x="3742294" y="3285912"/>
            <a:chExt cx="1621794" cy="899981"/>
          </a:xfrm>
        </p:grpSpPr>
        <p:sp>
          <p:nvSpPr>
            <p:cNvPr id="59" name="Text Placeholder 17"/>
            <p:cNvSpPr txBox="1">
              <a:spLocks/>
            </p:cNvSpPr>
            <p:nvPr/>
          </p:nvSpPr>
          <p:spPr>
            <a:xfrm>
              <a:off x="3742294" y="3285912"/>
              <a:ext cx="1621794" cy="188368"/>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200" b="1" smtClean="0">
                  <a:solidFill>
                    <a:schemeClr val="tx1">
                      <a:lumMod val="75000"/>
                      <a:lumOff val="25000"/>
                    </a:schemeClr>
                  </a:solidFill>
                  <a:latin typeface="Book Antiqua" pitchFamily="18" charset="0"/>
                  <a:cs typeface="Arial" pitchFamily="34" charset="0"/>
                </a:rPr>
                <a:t>Irregular </a:t>
              </a:r>
              <a:r>
                <a:rPr lang="en-US" sz="1200" b="1">
                  <a:solidFill>
                    <a:schemeClr val="tx1">
                      <a:lumMod val="75000"/>
                      <a:lumOff val="25000"/>
                    </a:schemeClr>
                  </a:solidFill>
                  <a:latin typeface="Book Antiqua" pitchFamily="18" charset="0"/>
                  <a:cs typeface="Arial" pitchFamily="34" charset="0"/>
                </a:rPr>
                <a:t>comparatives and </a:t>
              </a:r>
              <a:r>
                <a:rPr lang="en-US" sz="1200" b="1" smtClean="0">
                  <a:solidFill>
                    <a:schemeClr val="tx1">
                      <a:lumMod val="75000"/>
                      <a:lumOff val="25000"/>
                    </a:schemeClr>
                  </a:solidFill>
                  <a:latin typeface="Book Antiqua" pitchFamily="18" charset="0"/>
                  <a:cs typeface="Arial" pitchFamily="34" charset="0"/>
                </a:rPr>
                <a:t>superlatives</a:t>
              </a:r>
              <a:endParaRPr lang="en-US" sz="1200" b="1">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a:solidFill>
                    <a:schemeClr val="tx1">
                      <a:lumMod val="75000"/>
                      <a:lumOff val="25000"/>
                    </a:schemeClr>
                  </a:solidFill>
                  <a:latin typeface="Book Antiqua" pitchFamily="18" charset="0"/>
                  <a:cs typeface="Arial" pitchFamily="34" charset="0"/>
                </a:rPr>
                <a:t>These very common adjectives have completely irregular comparative and superlative forms.</a:t>
              </a:r>
              <a:endParaRPr lang="en-US" sz="1000" b="1" dirty="0">
                <a:solidFill>
                  <a:schemeClr val="tx1">
                    <a:lumMod val="75000"/>
                    <a:lumOff val="25000"/>
                  </a:schemeClr>
                </a:solidFill>
                <a:latin typeface="Book Antiqua" pitchFamily="18" charset="0"/>
                <a:cs typeface="Arial" pitchFamily="34" charset="0"/>
              </a:endParaRPr>
            </a:p>
          </p:txBody>
        </p:sp>
        <p:sp>
          <p:nvSpPr>
            <p:cNvPr id="61" name="TextBox 60"/>
            <p:cNvSpPr txBox="1"/>
            <p:nvPr/>
          </p:nvSpPr>
          <p:spPr>
            <a:xfrm>
              <a:off x="3742294" y="4067351"/>
              <a:ext cx="1584177" cy="118542"/>
            </a:xfrm>
            <a:prstGeom prst="rect">
              <a:avLst/>
            </a:prstGeom>
            <a:noFill/>
          </p:spPr>
          <p:txBody>
            <a:bodyPr wrap="square" rtlCol="0">
              <a:spAutoFit/>
            </a:bodyPr>
            <a:lstStyle/>
            <a:p>
              <a:endParaRPr lang="en-US" altLang="ko-KR" sz="900" b="1" smtClean="0">
                <a:solidFill>
                  <a:schemeClr val="tx1">
                    <a:lumMod val="75000"/>
                    <a:lumOff val="25000"/>
                  </a:schemeClr>
                </a:solidFill>
                <a:latin typeface="Book Antiqua" pitchFamily="18" charset="0"/>
                <a:cs typeface="Arial" pitchFamily="34" charset="0"/>
              </a:endParaRPr>
            </a:p>
            <a:p>
              <a:endParaRPr lang="en-US" altLang="ko-KR" sz="900" b="1" smtClean="0">
                <a:solidFill>
                  <a:schemeClr val="tx1">
                    <a:lumMod val="75000"/>
                    <a:lumOff val="25000"/>
                  </a:schemeClr>
                </a:solidFill>
                <a:latin typeface="Book Antiqua" pitchFamily="18" charset="0"/>
                <a:cs typeface="Arial" pitchFamily="34" charset="0"/>
              </a:endParaRPr>
            </a:p>
          </p:txBody>
        </p:sp>
      </p:gr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31283" y="1648092"/>
            <a:ext cx="1160282" cy="1139681"/>
          </a:xfrm>
        </p:spPr>
      </p:pic>
      <p:sp>
        <p:nvSpPr>
          <p:cNvPr id="11" name="Text Placeholder 2"/>
          <p:cNvSpPr txBox="1">
            <a:spLocks/>
          </p:cNvSpPr>
          <p:nvPr/>
        </p:nvSpPr>
        <p:spPr>
          <a:xfrm>
            <a:off x="4932040" y="1879643"/>
            <a:ext cx="3672408" cy="1484195"/>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900" b="1" smtClean="0">
                <a:latin typeface="Book Antiqua" pitchFamily="18" charset="0"/>
              </a:rPr>
              <a:t>Examples:</a:t>
            </a:r>
          </a:p>
          <a:p>
            <a:pPr marL="171450" indent="-171450" algn="l">
              <a:buFont typeface="Wingdings" pitchFamily="2" charset="2"/>
              <a:buChar char="q"/>
            </a:pPr>
            <a:r>
              <a:rPr lang="en-US" altLang="ko-KR" sz="900">
                <a:latin typeface="Book Antiqua" pitchFamily="18" charset="0"/>
              </a:rPr>
              <a:t>Today is the worst day I've had in a long time.</a:t>
            </a:r>
          </a:p>
          <a:p>
            <a:pPr marL="171450" indent="-171450" algn="l">
              <a:buFont typeface="Wingdings" pitchFamily="2" charset="2"/>
              <a:buChar char="q"/>
            </a:pPr>
            <a:r>
              <a:rPr lang="en-US" altLang="ko-KR" sz="900">
                <a:latin typeface="Book Antiqua" pitchFamily="18" charset="0"/>
              </a:rPr>
              <a:t>You play tennis better than I do.</a:t>
            </a:r>
          </a:p>
          <a:p>
            <a:pPr marL="171450" indent="-171450" algn="l">
              <a:buFont typeface="Wingdings" pitchFamily="2" charset="2"/>
              <a:buChar char="q"/>
            </a:pPr>
            <a:r>
              <a:rPr lang="en-US" altLang="ko-KR" sz="900">
                <a:latin typeface="Book Antiqua" pitchFamily="18" charset="0"/>
              </a:rPr>
              <a:t>This is the least expensive sweater in the store.</a:t>
            </a:r>
          </a:p>
          <a:p>
            <a:pPr marL="171450" indent="-171450" algn="l">
              <a:buFont typeface="Wingdings" pitchFamily="2" charset="2"/>
              <a:buChar char="q"/>
            </a:pPr>
            <a:r>
              <a:rPr lang="en-US" altLang="ko-KR" sz="900">
                <a:latin typeface="Book Antiqua" pitchFamily="18" charset="0"/>
              </a:rPr>
              <a:t>This sweater is less expensive than that one.</a:t>
            </a:r>
          </a:p>
          <a:p>
            <a:pPr marL="171450" indent="-171450" algn="l">
              <a:buFont typeface="Wingdings" pitchFamily="2" charset="2"/>
              <a:buChar char="q"/>
            </a:pPr>
            <a:r>
              <a:rPr lang="en-US" altLang="ko-KR" sz="900">
                <a:latin typeface="Book Antiqua" pitchFamily="18" charset="0"/>
              </a:rPr>
              <a:t>I ran pretty far yesterday, but I ran even farther today. </a:t>
            </a:r>
          </a:p>
          <a:p>
            <a:pPr marL="171450" indent="-171450" algn="l">
              <a:buFont typeface="Wingdings" pitchFamily="2" charset="2"/>
              <a:buChar char="q"/>
            </a:pPr>
            <a:endParaRPr lang="en-US" altLang="ko-KR" sz="900">
              <a:latin typeface="Book Antiqua" pitchFamily="18" charset="0"/>
            </a:endParaRPr>
          </a:p>
        </p:txBody>
      </p:sp>
      <p:pic>
        <p:nvPicPr>
          <p:cNvPr id="12" name="Picture 11"/>
          <p:cNvPicPr/>
          <p:nvPr/>
        </p:nvPicPr>
        <p:blipFill rotWithShape="1">
          <a:blip r:embed="rId3"/>
          <a:srcRect l="5574" t="39363" r="46621" b="25482"/>
          <a:stretch/>
        </p:blipFill>
        <p:spPr bwMode="auto">
          <a:xfrm>
            <a:off x="2277269" y="1877758"/>
            <a:ext cx="2582763" cy="19423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59887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9790" y="2499742"/>
            <a:ext cx="3744416" cy="576063"/>
          </a:xfrm>
        </p:spPr>
        <p:txBody>
          <a:bodyPr/>
          <a:lstStyle/>
          <a:p>
            <a:r>
              <a:rPr lang="en-US" altLang="ko-KR" sz="2800" smtClean="0"/>
              <a:t>Do You Understand?</a:t>
            </a:r>
            <a:endParaRPr lang="ko-KR" altLang="en-US" sz="2800" dirty="0"/>
          </a:p>
        </p:txBody>
      </p:sp>
      <p:sp>
        <p:nvSpPr>
          <p:cNvPr id="4" name="Rounded Rectangle 27"/>
          <p:cNvSpPr/>
          <p:nvPr/>
        </p:nvSpPr>
        <p:spPr>
          <a:xfrm>
            <a:off x="4241667" y="1843219"/>
            <a:ext cx="660663" cy="5074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2987822" y="3023543"/>
            <a:ext cx="3168352" cy="307777"/>
          </a:xfrm>
          <a:prstGeom prst="rect">
            <a:avLst/>
          </a:prstGeom>
          <a:noFill/>
        </p:spPr>
        <p:txBody>
          <a:bodyPr wrap="square" rtlCol="0" anchor="ctr">
            <a:spAutoFit/>
          </a:bodyPr>
          <a:lstStyle/>
          <a:p>
            <a:pPr algn="ctr"/>
            <a:r>
              <a:rPr lang="en-US" altLang="ko-KR" sz="1400" smtClean="0">
                <a:solidFill>
                  <a:schemeClr val="tx1">
                    <a:lumMod val="75000"/>
                    <a:lumOff val="25000"/>
                  </a:schemeClr>
                </a:solidFill>
                <a:cs typeface="Arial" pitchFamily="34" charset="0"/>
              </a:rPr>
              <a:t>Let’s discusse together!. </a:t>
            </a:r>
            <a:endParaRPr lang="en-US" altLang="ko-KR"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314364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572929"/>
            <a:ext cx="3024336" cy="830997"/>
          </a:xfrm>
          <a:prstGeom prst="rect">
            <a:avLst/>
          </a:prstGeom>
          <a:noFill/>
        </p:spPr>
        <p:txBody>
          <a:bodyPr wrap="square" rtlCol="0" anchor="ctr">
            <a:spAutoFit/>
          </a:bodyPr>
          <a:lstStyle/>
          <a:p>
            <a:r>
              <a:rPr lang="en-US" altLang="ko-KR" sz="2400" b="1" smtClean="0">
                <a:latin typeface="+mj-lt"/>
                <a:cs typeface="Arial" pitchFamily="34" charset="0"/>
              </a:rPr>
              <a:t>Comparison of</a:t>
            </a:r>
            <a:r>
              <a:rPr lang="en-US" altLang="ko-KR" sz="2400" b="1" smtClean="0">
                <a:solidFill>
                  <a:schemeClr val="bg1"/>
                </a:solidFill>
                <a:latin typeface="+mj-lt"/>
                <a:cs typeface="Arial" pitchFamily="34" charset="0"/>
              </a:rPr>
              <a:t> </a:t>
            </a:r>
            <a:r>
              <a:rPr lang="en-US" altLang="ko-KR" sz="2400" b="1" smtClean="0">
                <a:solidFill>
                  <a:schemeClr val="bg1"/>
                </a:solidFill>
                <a:latin typeface="+mj-lt"/>
                <a:cs typeface="Arial" pitchFamily="34" charset="0"/>
              </a:rPr>
              <a:t>Adjectives</a:t>
            </a:r>
          </a:p>
        </p:txBody>
      </p:sp>
      <p:sp>
        <p:nvSpPr>
          <p:cNvPr id="6" name="TextBox 5"/>
          <p:cNvSpPr txBox="1"/>
          <p:nvPr/>
        </p:nvSpPr>
        <p:spPr>
          <a:xfrm>
            <a:off x="467544" y="3291830"/>
            <a:ext cx="3456386" cy="307777"/>
          </a:xfrm>
          <a:prstGeom prst="rect">
            <a:avLst/>
          </a:prstGeom>
          <a:noFill/>
        </p:spPr>
        <p:txBody>
          <a:bodyPr wrap="square" anchor="ctr">
            <a:spAutoFit/>
          </a:bodyPr>
          <a:lstStyle/>
          <a:p>
            <a:r>
              <a:rPr lang="en-US" altLang="ko-KR" sz="1400" b="1">
                <a:solidFill>
                  <a:schemeClr val="bg1"/>
                </a:solidFill>
                <a:cs typeface="Arial" pitchFamily="34" charset="0"/>
              </a:rPr>
              <a:t>Directions: </a:t>
            </a:r>
            <a:r>
              <a:rPr lang="en-US" sz="1400" b="1" smtClean="0">
                <a:solidFill>
                  <a:schemeClr val="bg1"/>
                </a:solidFill>
              </a:rPr>
              <a:t>Choose the Right Answer!</a:t>
            </a:r>
            <a:endParaRPr lang="en-US" sz="1400" b="1">
              <a:solidFill>
                <a:schemeClr val="bg1"/>
              </a:solidFill>
            </a:endParaRPr>
          </a:p>
        </p:txBody>
      </p:sp>
      <p:sp>
        <p:nvSpPr>
          <p:cNvPr id="10" name="TextBox 9"/>
          <p:cNvSpPr txBox="1"/>
          <p:nvPr/>
        </p:nvSpPr>
        <p:spPr>
          <a:xfrm>
            <a:off x="497015" y="640219"/>
            <a:ext cx="3024337" cy="307777"/>
          </a:xfrm>
          <a:prstGeom prst="rect">
            <a:avLst/>
          </a:prstGeom>
          <a:noFill/>
        </p:spPr>
        <p:txBody>
          <a:bodyPr wrap="square" anchor="ctr">
            <a:spAutoFit/>
          </a:bodyPr>
          <a:lstStyle/>
          <a:p>
            <a:pPr fontAlgn="auto">
              <a:spcBef>
                <a:spcPts val="0"/>
              </a:spcBef>
              <a:spcAft>
                <a:spcPts val="0"/>
              </a:spcAft>
              <a:defRPr/>
            </a:pPr>
            <a:r>
              <a:rPr lang="en-US" altLang="ko-KR" sz="1400" b="1" smtClean="0">
                <a:solidFill>
                  <a:schemeClr val="tx1">
                    <a:lumMod val="75000"/>
                    <a:lumOff val="25000"/>
                  </a:schemeClr>
                </a:solidFill>
                <a:cs typeface="Arial" pitchFamily="34" charset="0"/>
              </a:rPr>
              <a:t>EVALUATION</a:t>
            </a:r>
            <a:endParaRPr kumimoji="0" lang="en-US" altLang="ko-KR" sz="1400" b="1" dirty="0">
              <a:solidFill>
                <a:schemeClr val="tx1">
                  <a:lumMod val="75000"/>
                  <a:lumOff val="25000"/>
                </a:schemeClr>
              </a:solidFill>
              <a:cs typeface="Arial" pitchFamily="34" charset="0"/>
            </a:endParaRPr>
          </a:p>
        </p:txBody>
      </p:sp>
      <p:pic>
        <p:nvPicPr>
          <p:cNvPr id="8" name="Picture 7"/>
          <p:cNvPicPr/>
          <p:nvPr/>
        </p:nvPicPr>
        <p:blipFill rotWithShape="1">
          <a:blip r:embed="rId2"/>
          <a:srcRect l="25676" t="24338" r="45439" b="8657"/>
          <a:stretch/>
        </p:blipFill>
        <p:spPr bwMode="auto">
          <a:xfrm>
            <a:off x="4547988" y="733136"/>
            <a:ext cx="3912444" cy="435889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48152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endParaRPr lang="en-US" altLang="ko-KR" smtClean="0"/>
          </a:p>
          <a:p>
            <a:pPr lvl="0"/>
            <a:r>
              <a:rPr lang="en-US" altLang="ko-KR" smtClean="0"/>
              <a:t>Good Luck</a:t>
            </a:r>
          </a:p>
          <a:p>
            <a:pPr lvl="0"/>
            <a:endParaRPr lang="en-US" altLang="ko-KR" dirty="0"/>
          </a:p>
        </p:txBody>
      </p:sp>
    </p:spTree>
    <p:extLst>
      <p:ext uri="{BB962C8B-B14F-4D97-AF65-F5344CB8AC3E}">
        <p14:creationId xmlns:p14="http://schemas.microsoft.com/office/powerpoint/2010/main" val="401306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그림 개체 틀 2">
            <a:extLst>
              <a:ext uri="{FF2B5EF4-FFF2-40B4-BE49-F238E27FC236}">
                <a16:creationId xmlns="" xmlns:a16="http://schemas.microsoft.com/office/drawing/2014/main" id="{0D2C1EFF-6393-4AE6-A345-71C0D96204A3}"/>
              </a:ext>
            </a:extLst>
          </p:cNvPr>
          <p:cNvSpPr>
            <a:spLocks noGrp="1"/>
          </p:cNvSpPr>
          <p:nvPr>
            <p:ph type="pic" idx="1"/>
          </p:nvPr>
        </p:nvSpPr>
        <p:spPr/>
      </p:sp>
      <p:sp>
        <p:nvSpPr>
          <p:cNvPr id="10" name="Rectangle 9"/>
          <p:cNvSpPr/>
          <p:nvPr/>
        </p:nvSpPr>
        <p:spPr>
          <a:xfrm>
            <a:off x="3095836" y="0"/>
            <a:ext cx="2952328" cy="514350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10"/>
          <p:cNvSpPr/>
          <p:nvPr/>
        </p:nvSpPr>
        <p:spPr>
          <a:xfrm>
            <a:off x="2987824" y="893531"/>
            <a:ext cx="3168352" cy="584775"/>
          </a:xfrm>
          <a:prstGeom prst="rect">
            <a:avLst/>
          </a:prstGeom>
        </p:spPr>
        <p:txBody>
          <a:bodyPr wrap="square" anchor="ctr">
            <a:spAutoFit/>
          </a:bodyPr>
          <a:lstStyle/>
          <a:p>
            <a:pPr algn="ctr"/>
            <a:r>
              <a:rPr lang="en-US" altLang="ko-KR" sz="3200" b="1" smtClean="0">
                <a:solidFill>
                  <a:schemeClr val="bg1"/>
                </a:solidFill>
                <a:latin typeface="+mj-lt"/>
                <a:cs typeface="Arial" pitchFamily="34" charset="0"/>
              </a:rPr>
              <a:t>Your Lecturer</a:t>
            </a:r>
            <a:endParaRPr lang="en-US" altLang="ko-KR" sz="3200" b="1" dirty="0">
              <a:solidFill>
                <a:schemeClr val="bg1"/>
              </a:solidFill>
              <a:latin typeface="+mj-lt"/>
              <a:cs typeface="Arial" pitchFamily="34" charset="0"/>
            </a:endParaRPr>
          </a:p>
        </p:txBody>
      </p:sp>
      <p:sp>
        <p:nvSpPr>
          <p:cNvPr id="12" name="TextBox 11"/>
          <p:cNvSpPr txBox="1"/>
          <p:nvPr/>
        </p:nvSpPr>
        <p:spPr>
          <a:xfrm>
            <a:off x="3095836" y="3864472"/>
            <a:ext cx="2952328" cy="307777"/>
          </a:xfrm>
          <a:prstGeom prst="rect">
            <a:avLst/>
          </a:prstGeom>
          <a:noFill/>
        </p:spPr>
        <p:txBody>
          <a:bodyPr wrap="square" rtlCol="0" anchor="ctr">
            <a:spAutoFit/>
          </a:bodyPr>
          <a:lstStyle/>
          <a:p>
            <a:pPr algn="ctr"/>
            <a:r>
              <a:rPr lang="en-US" altLang="ko-KR" sz="1400" b="1" smtClean="0">
                <a:solidFill>
                  <a:schemeClr val="bg1"/>
                </a:solidFill>
                <a:cs typeface="Arial" pitchFamily="34" charset="0"/>
              </a:rPr>
              <a:t>Dr. Didik Hariyadi Raharjo, M.Pd. </a:t>
            </a:r>
            <a:endParaRPr lang="ko-KR" altLang="en-US" sz="1400" b="1" dirty="0">
              <a:solidFill>
                <a:schemeClr val="bg1"/>
              </a:solidFill>
              <a:cs typeface="Arial" pitchFamily="34" charset="0"/>
            </a:endParaRPr>
          </a:p>
        </p:txBody>
      </p:sp>
      <p:sp>
        <p:nvSpPr>
          <p:cNvPr id="13" name="Text Placeholder 17"/>
          <p:cNvSpPr txBox="1">
            <a:spLocks/>
          </p:cNvSpPr>
          <p:nvPr/>
        </p:nvSpPr>
        <p:spPr>
          <a:xfrm>
            <a:off x="3819860" y="4299942"/>
            <a:ext cx="1512168" cy="288032"/>
          </a:xfrm>
          <a:prstGeom prst="rect">
            <a:avLst/>
          </a:prstGeom>
          <a:solidFill>
            <a:schemeClr val="bg1"/>
          </a:solid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smtClean="0">
                <a:solidFill>
                  <a:schemeClr val="accent1"/>
                </a:solidFill>
                <a:cs typeface="Arial" pitchFamily="34" charset="0"/>
              </a:rPr>
              <a:t>081288111430</a:t>
            </a:r>
            <a:endParaRPr lang="en-US" sz="1400" b="1" dirty="0">
              <a:solidFill>
                <a:schemeClr val="accent1"/>
              </a:solidFill>
              <a:cs typeface="Arial" pitchFamily="34" charset="0"/>
            </a:endParaRPr>
          </a:p>
        </p:txBody>
      </p:sp>
    </p:spTree>
    <p:extLst>
      <p:ext uri="{BB962C8B-B14F-4D97-AF65-F5344CB8AC3E}">
        <p14:creationId xmlns:p14="http://schemas.microsoft.com/office/powerpoint/2010/main" val="94634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411760" y="267494"/>
            <a:ext cx="673224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200" b="1" dirty="0" smtClean="0">
                <a:solidFill>
                  <a:schemeClr val="tx1">
                    <a:lumMod val="75000"/>
                    <a:lumOff val="25000"/>
                  </a:schemeClr>
                </a:solidFill>
                <a:cs typeface="Arial" pitchFamily="34" charset="0"/>
              </a:rPr>
              <a:t>Lecture Agenda</a:t>
            </a:r>
            <a:endParaRPr lang="en-US" sz="3200" b="1" dirty="0">
              <a:solidFill>
                <a:schemeClr val="tx1">
                  <a:lumMod val="75000"/>
                  <a:lumOff val="25000"/>
                </a:schemeClr>
              </a:solidFill>
              <a:cs typeface="Arial" pitchFamily="34" charset="0"/>
            </a:endParaRPr>
          </a:p>
        </p:txBody>
      </p:sp>
      <p:grpSp>
        <p:nvGrpSpPr>
          <p:cNvPr id="30" name="Group 29"/>
          <p:cNvGrpSpPr/>
          <p:nvPr/>
        </p:nvGrpSpPr>
        <p:grpSpPr>
          <a:xfrm>
            <a:off x="2984973" y="1131591"/>
            <a:ext cx="5611091" cy="576000"/>
            <a:chOff x="2984973" y="1131591"/>
            <a:chExt cx="5611091" cy="576000"/>
          </a:xfrm>
        </p:grpSpPr>
        <p:sp>
          <p:nvSpPr>
            <p:cNvPr id="4" name="Round Same Side Corner Rectangle 3"/>
            <p:cNvSpPr/>
            <p:nvPr/>
          </p:nvSpPr>
          <p:spPr>
            <a:xfrm rot="5400000">
              <a:off x="5719936" y="-1240513"/>
              <a:ext cx="432048" cy="5320208"/>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accent1"/>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6" name="TextBox 5"/>
            <p:cNvSpPr txBox="1"/>
            <p:nvPr/>
          </p:nvSpPr>
          <p:spPr>
            <a:xfrm>
              <a:off x="2988072" y="1234925"/>
              <a:ext cx="569802"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01</a:t>
              </a:r>
            </a:p>
          </p:txBody>
        </p:sp>
        <p:sp>
          <p:nvSpPr>
            <p:cNvPr id="7" name="TextBox 6"/>
            <p:cNvSpPr txBox="1"/>
            <p:nvPr/>
          </p:nvSpPr>
          <p:spPr bwMode="auto">
            <a:xfrm>
              <a:off x="3667248" y="1258262"/>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smtClean="0">
                  <a:solidFill>
                    <a:schemeClr val="bg1"/>
                  </a:solidFill>
                  <a:latin typeface="Book Antiqua" pitchFamily="18" charset="0"/>
                  <a:cs typeface="Arial" pitchFamily="34" charset="0"/>
                </a:rPr>
                <a:t>Opening</a:t>
              </a:r>
              <a:endParaRPr lang="en-US" altLang="ko-KR" sz="1400" b="1" dirty="0">
                <a:solidFill>
                  <a:schemeClr val="bg1"/>
                </a:solidFill>
                <a:latin typeface="Book Antiqua" pitchFamily="18" charset="0"/>
                <a:cs typeface="Arial" pitchFamily="34" charset="0"/>
              </a:endParaRPr>
            </a:p>
          </p:txBody>
        </p:sp>
      </p:grpSp>
      <p:sp>
        <p:nvSpPr>
          <p:cNvPr id="14" name="TextBox 13"/>
          <p:cNvSpPr txBox="1"/>
          <p:nvPr/>
        </p:nvSpPr>
        <p:spPr>
          <a:xfrm>
            <a:off x="3526670" y="1636320"/>
            <a:ext cx="4789746" cy="400110"/>
          </a:xfrm>
          <a:prstGeom prst="rect">
            <a:avLst/>
          </a:prstGeom>
          <a:noFill/>
        </p:spPr>
        <p:txBody>
          <a:bodyPr wrap="square" rtlCol="0" anchor="ctr">
            <a:spAutoFit/>
          </a:bodyPr>
          <a:lstStyle/>
          <a:p>
            <a:r>
              <a:rPr lang="en-US" altLang="ko-KR" sz="1000" dirty="0">
                <a:solidFill>
                  <a:schemeClr val="tx1">
                    <a:lumMod val="75000"/>
                    <a:lumOff val="25000"/>
                  </a:schemeClr>
                </a:solidFill>
                <a:latin typeface="Book Antiqua" pitchFamily="18" charset="0"/>
                <a:cs typeface="Arial" pitchFamily="34" charset="0"/>
              </a:rPr>
              <a:t>In this phase, the lecturer will deliver the learning objectives and check the students' attendance. </a:t>
            </a:r>
          </a:p>
        </p:txBody>
      </p:sp>
      <p:grpSp>
        <p:nvGrpSpPr>
          <p:cNvPr id="31" name="Group 30"/>
          <p:cNvGrpSpPr/>
          <p:nvPr/>
        </p:nvGrpSpPr>
        <p:grpSpPr>
          <a:xfrm>
            <a:off x="2984973" y="2023433"/>
            <a:ext cx="5611091" cy="576000"/>
            <a:chOff x="2984973" y="2023433"/>
            <a:chExt cx="5611091" cy="576000"/>
          </a:xfrm>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accent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17" name="TextBox 16"/>
            <p:cNvSpPr txBox="1"/>
            <p:nvPr/>
          </p:nvSpPr>
          <p:spPr>
            <a:xfrm>
              <a:off x="2988072" y="2126767"/>
              <a:ext cx="569802" cy="369332"/>
            </a:xfrm>
            <a:prstGeom prst="rect">
              <a:avLst/>
            </a:prstGeom>
            <a:noFill/>
          </p:spPr>
          <p:txBody>
            <a:bodyPr wrap="square" tIns="0" bIns="0" rtlCol="0" anchor="ctr">
              <a:spAutoFit/>
            </a:bodyPr>
            <a:lstStyle/>
            <a:p>
              <a:pPr algn="ctr"/>
              <a:r>
                <a:rPr lang="en-US" altLang="ko-KR" sz="2400" b="1" dirty="0">
                  <a:solidFill>
                    <a:schemeClr val="accent2"/>
                  </a:solidFill>
                  <a:cs typeface="Arial" pitchFamily="34" charset="0"/>
                </a:rPr>
                <a:t>02</a:t>
              </a:r>
            </a:p>
          </p:txBody>
        </p:sp>
        <p:sp>
          <p:nvSpPr>
            <p:cNvPr id="18" name="TextBox 17"/>
            <p:cNvSpPr txBox="1"/>
            <p:nvPr/>
          </p:nvSpPr>
          <p:spPr bwMode="auto">
            <a:xfrm>
              <a:off x="3667248" y="2150104"/>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smtClean="0">
                  <a:solidFill>
                    <a:schemeClr val="bg1"/>
                  </a:solidFill>
                  <a:latin typeface="Book Antiqua" pitchFamily="18" charset="0"/>
                  <a:cs typeface="Arial" pitchFamily="34" charset="0"/>
                </a:rPr>
                <a:t>Lecture and Discussion</a:t>
              </a:r>
              <a:endParaRPr lang="en-US" altLang="ko-KR" sz="1400" b="1" dirty="0">
                <a:solidFill>
                  <a:schemeClr val="bg1"/>
                </a:solidFill>
                <a:latin typeface="Book Antiqua" pitchFamily="18" charset="0"/>
                <a:cs typeface="Arial" pitchFamily="34" charset="0"/>
              </a:endParaRPr>
            </a:p>
          </p:txBody>
        </p:sp>
      </p:grpSp>
      <p:sp>
        <p:nvSpPr>
          <p:cNvPr id="19" name="TextBox 18"/>
          <p:cNvSpPr txBox="1"/>
          <p:nvPr/>
        </p:nvSpPr>
        <p:spPr>
          <a:xfrm>
            <a:off x="3526670" y="2508926"/>
            <a:ext cx="4789746" cy="438582"/>
          </a:xfrm>
          <a:prstGeom prst="rect">
            <a:avLst/>
          </a:prstGeom>
          <a:noFill/>
        </p:spPr>
        <p:txBody>
          <a:bodyPr wrap="square" rtlCol="0" anchor="ctr">
            <a:spAutoFit/>
          </a:bodyPr>
          <a:lstStyle/>
          <a:p>
            <a:r>
              <a:rPr lang="en-US" altLang="ko-KR" sz="1050" dirty="0">
                <a:solidFill>
                  <a:schemeClr val="tx1">
                    <a:lumMod val="75000"/>
                    <a:lumOff val="25000"/>
                  </a:schemeClr>
                </a:solidFill>
                <a:latin typeface="Book Antiqua" pitchFamily="18" charset="0"/>
                <a:cs typeface="Arial" pitchFamily="34" charset="0"/>
              </a:rPr>
              <a:t>In this phase, the lecturer will explain the learning material, give some examples and invite you to </a:t>
            </a:r>
            <a:r>
              <a:rPr lang="en-US" altLang="ko-KR" sz="1050" dirty="0" smtClean="0">
                <a:solidFill>
                  <a:schemeClr val="tx1">
                    <a:lumMod val="75000"/>
                    <a:lumOff val="25000"/>
                  </a:schemeClr>
                </a:solidFill>
                <a:latin typeface="Book Antiqua" pitchFamily="18" charset="0"/>
                <a:cs typeface="Arial" pitchFamily="34" charset="0"/>
              </a:rPr>
              <a:t>discuss the materials</a:t>
            </a:r>
            <a:r>
              <a:rPr lang="en-US" altLang="ko-KR" sz="1200" dirty="0" smtClean="0">
                <a:solidFill>
                  <a:schemeClr val="tx1">
                    <a:lumMod val="75000"/>
                    <a:lumOff val="25000"/>
                  </a:schemeClr>
                </a:solidFill>
                <a:latin typeface="Book Antiqua" pitchFamily="18" charset="0"/>
                <a:cs typeface="Arial" pitchFamily="34" charset="0"/>
              </a:rPr>
              <a:t>.</a:t>
            </a:r>
            <a:endParaRPr lang="en-US" altLang="ko-KR" sz="1200" dirty="0">
              <a:solidFill>
                <a:schemeClr val="tx1">
                  <a:lumMod val="75000"/>
                  <a:lumOff val="25000"/>
                </a:schemeClr>
              </a:solidFill>
              <a:latin typeface="Book Antiqua" pitchFamily="18" charset="0"/>
              <a:cs typeface="Arial" pitchFamily="34" charset="0"/>
            </a:endParaRPr>
          </a:p>
        </p:txBody>
      </p:sp>
      <p:grpSp>
        <p:nvGrpSpPr>
          <p:cNvPr id="32" name="Group 31"/>
          <p:cNvGrpSpPr/>
          <p:nvPr/>
        </p:nvGrpSpPr>
        <p:grpSpPr>
          <a:xfrm>
            <a:off x="2984973" y="2915275"/>
            <a:ext cx="5611091" cy="576000"/>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accent3"/>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2" name="TextBox 21"/>
            <p:cNvSpPr txBox="1"/>
            <p:nvPr/>
          </p:nvSpPr>
          <p:spPr>
            <a:xfrm>
              <a:off x="2988072" y="3018609"/>
              <a:ext cx="569802" cy="369332"/>
            </a:xfrm>
            <a:prstGeom prst="rect">
              <a:avLst/>
            </a:prstGeom>
            <a:noFill/>
          </p:spPr>
          <p:txBody>
            <a:bodyPr wrap="square" tIns="0" bIns="0" rtlCol="0" anchor="ctr">
              <a:spAutoFit/>
            </a:bodyPr>
            <a:lstStyle/>
            <a:p>
              <a:pPr algn="ctr"/>
              <a:r>
                <a:rPr lang="en-US" altLang="ko-KR" sz="2400" b="1" dirty="0">
                  <a:solidFill>
                    <a:schemeClr val="accent3"/>
                  </a:solidFill>
                  <a:cs typeface="Arial" pitchFamily="34" charset="0"/>
                </a:rPr>
                <a:t>03</a:t>
              </a:r>
            </a:p>
          </p:txBody>
        </p:sp>
        <p:sp>
          <p:nvSpPr>
            <p:cNvPr id="23" name="TextBox 22"/>
            <p:cNvSpPr txBox="1"/>
            <p:nvPr/>
          </p:nvSpPr>
          <p:spPr bwMode="auto">
            <a:xfrm>
              <a:off x="3667248" y="3041946"/>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smtClean="0">
                  <a:solidFill>
                    <a:schemeClr val="bg1"/>
                  </a:solidFill>
                  <a:cs typeface="Arial" pitchFamily="34" charset="0"/>
                </a:rPr>
                <a:t>Evaluation </a:t>
              </a:r>
              <a:endParaRPr lang="en-US" altLang="ko-KR" sz="1400" b="1" dirty="0">
                <a:solidFill>
                  <a:schemeClr val="bg1"/>
                </a:solidFill>
                <a:cs typeface="Arial" pitchFamily="34" charset="0"/>
              </a:endParaRPr>
            </a:p>
          </p:txBody>
        </p:sp>
      </p:grpSp>
      <p:sp>
        <p:nvSpPr>
          <p:cNvPr id="24" name="TextBox 23"/>
          <p:cNvSpPr txBox="1"/>
          <p:nvPr/>
        </p:nvSpPr>
        <p:spPr>
          <a:xfrm>
            <a:off x="3526670" y="3412310"/>
            <a:ext cx="4789746" cy="415498"/>
          </a:xfrm>
          <a:prstGeom prst="rect">
            <a:avLst/>
          </a:prstGeom>
          <a:noFill/>
        </p:spPr>
        <p:txBody>
          <a:bodyPr wrap="square" rtlCol="0" anchor="ctr">
            <a:spAutoFit/>
          </a:bodyPr>
          <a:lstStyle/>
          <a:p>
            <a:r>
              <a:rPr lang="en-US" altLang="ko-KR" sz="1050" dirty="0">
                <a:solidFill>
                  <a:schemeClr val="tx1">
                    <a:lumMod val="75000"/>
                    <a:lumOff val="25000"/>
                  </a:schemeClr>
                </a:solidFill>
                <a:latin typeface="Book Antiqua" pitchFamily="18" charset="0"/>
                <a:cs typeface="Arial" pitchFamily="34" charset="0"/>
              </a:rPr>
              <a:t>In this phase, the lecturer will check your understanding by giving some instructions and </a:t>
            </a:r>
            <a:r>
              <a:rPr lang="en-US" altLang="ko-KR" sz="1050" dirty="0" smtClean="0">
                <a:solidFill>
                  <a:schemeClr val="tx1">
                    <a:lumMod val="75000"/>
                    <a:lumOff val="25000"/>
                  </a:schemeClr>
                </a:solidFill>
                <a:latin typeface="Book Antiqua" pitchFamily="18" charset="0"/>
                <a:cs typeface="Arial" pitchFamily="34" charset="0"/>
              </a:rPr>
              <a:t>questions. </a:t>
            </a:r>
            <a:endParaRPr lang="en-US" altLang="ko-KR" sz="1050" dirty="0">
              <a:solidFill>
                <a:schemeClr val="tx1">
                  <a:lumMod val="75000"/>
                  <a:lumOff val="25000"/>
                </a:schemeClr>
              </a:solidFill>
              <a:latin typeface="Book Antiqua" pitchFamily="18" charset="0"/>
              <a:cs typeface="Arial" pitchFamily="34" charset="0"/>
            </a:endParaRPr>
          </a:p>
        </p:txBody>
      </p:sp>
      <p:grpSp>
        <p:nvGrpSpPr>
          <p:cNvPr id="33" name="Group 32"/>
          <p:cNvGrpSpPr/>
          <p:nvPr/>
        </p:nvGrpSpPr>
        <p:grpSpPr>
          <a:xfrm>
            <a:off x="2984973" y="3807117"/>
            <a:ext cx="5611091" cy="576000"/>
            <a:chOff x="2984973" y="3807117"/>
            <a:chExt cx="5611091" cy="576000"/>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accent4"/>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7" name="TextBox 26"/>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accent4"/>
                  </a:solidFill>
                  <a:cs typeface="Arial" pitchFamily="34" charset="0"/>
                </a:rPr>
                <a:t>04</a:t>
              </a:r>
            </a:p>
          </p:txBody>
        </p:sp>
        <p:sp>
          <p:nvSpPr>
            <p:cNvPr id="28" name="TextBox 27"/>
            <p:cNvSpPr txBox="1"/>
            <p:nvPr/>
          </p:nvSpPr>
          <p:spPr bwMode="auto">
            <a:xfrm>
              <a:off x="3667248" y="3933788"/>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smtClean="0">
                  <a:solidFill>
                    <a:schemeClr val="bg1"/>
                  </a:solidFill>
                  <a:cs typeface="Arial" pitchFamily="34" charset="0"/>
                </a:rPr>
                <a:t>Closing</a:t>
              </a:r>
              <a:endParaRPr lang="en-US" altLang="ko-KR" sz="1400" b="1" dirty="0">
                <a:solidFill>
                  <a:schemeClr val="bg1"/>
                </a:solidFill>
                <a:cs typeface="Arial" pitchFamily="34" charset="0"/>
              </a:endParaRPr>
            </a:p>
          </p:txBody>
        </p:sp>
      </p:grpSp>
      <p:sp>
        <p:nvSpPr>
          <p:cNvPr id="29" name="TextBox 28"/>
          <p:cNvSpPr txBox="1"/>
          <p:nvPr/>
        </p:nvSpPr>
        <p:spPr>
          <a:xfrm>
            <a:off x="3526670" y="4304152"/>
            <a:ext cx="4789746" cy="415498"/>
          </a:xfrm>
          <a:prstGeom prst="rect">
            <a:avLst/>
          </a:prstGeom>
          <a:noFill/>
        </p:spPr>
        <p:txBody>
          <a:bodyPr wrap="square" rtlCol="0" anchor="ctr">
            <a:spAutoFit/>
          </a:bodyPr>
          <a:lstStyle/>
          <a:p>
            <a:r>
              <a:rPr lang="en-US" altLang="ko-KR" sz="1050" dirty="0">
                <a:solidFill>
                  <a:schemeClr val="tx1">
                    <a:lumMod val="75000"/>
                    <a:lumOff val="25000"/>
                  </a:schemeClr>
                </a:solidFill>
                <a:latin typeface="Book Antiqua" pitchFamily="18" charset="0"/>
                <a:cs typeface="Arial" pitchFamily="34" charset="0"/>
              </a:rPr>
              <a:t>In this phase, the lecturer will invite you to make conclusions and provide additional </a:t>
            </a:r>
            <a:r>
              <a:rPr lang="en-US" altLang="ko-KR" sz="1050" dirty="0" smtClean="0">
                <a:solidFill>
                  <a:schemeClr val="tx1">
                    <a:lumMod val="75000"/>
                    <a:lumOff val="25000"/>
                  </a:schemeClr>
                </a:solidFill>
                <a:latin typeface="Book Antiqua" pitchFamily="18" charset="0"/>
                <a:cs typeface="Arial" pitchFamily="34" charset="0"/>
              </a:rPr>
              <a:t>explanations. </a:t>
            </a:r>
            <a:endParaRPr lang="en-US" altLang="ko-KR" sz="1050" dirty="0">
              <a:solidFill>
                <a:schemeClr val="tx1">
                  <a:lumMod val="75000"/>
                  <a:lumOff val="25000"/>
                </a:schemeClr>
              </a:solidFill>
              <a:latin typeface="Book Antiqua" pitchFamily="18" charset="0"/>
              <a:cs typeface="Arial" pitchFamily="34" charset="0"/>
            </a:endParaRPr>
          </a:p>
        </p:txBody>
      </p:sp>
    </p:spTree>
    <p:extLst>
      <p:ext uri="{BB962C8B-B14F-4D97-AF65-F5344CB8AC3E}">
        <p14:creationId xmlns:p14="http://schemas.microsoft.com/office/powerpoint/2010/main" val="3967417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smtClean="0"/>
              <a:t>Are You Ready?</a:t>
            </a:r>
            <a:endParaRPr lang="ko-KR" altLang="en-US" dirty="0"/>
          </a:p>
        </p:txBody>
      </p:sp>
      <p:sp>
        <p:nvSpPr>
          <p:cNvPr id="3" name="Text Placeholder 2"/>
          <p:cNvSpPr>
            <a:spLocks noGrp="1"/>
          </p:cNvSpPr>
          <p:nvPr>
            <p:ph type="body" sz="quarter" idx="11"/>
          </p:nvPr>
        </p:nvSpPr>
        <p:spPr/>
        <p:txBody>
          <a:bodyPr/>
          <a:lstStyle/>
          <a:p>
            <a:pPr lvl="0"/>
            <a:r>
              <a:rPr lang="en-US" altLang="ko-KR" dirty="0" smtClean="0"/>
              <a:t>Just prepare yourself. </a:t>
            </a:r>
            <a:endParaRPr lang="en-US" altLang="ko-KR" dirty="0"/>
          </a:p>
        </p:txBody>
      </p:sp>
    </p:spTree>
    <p:extLst>
      <p:ext uri="{BB962C8B-B14F-4D97-AF65-F5344CB8AC3E}">
        <p14:creationId xmlns:p14="http://schemas.microsoft.com/office/powerpoint/2010/main" val="3101234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3"/>
          <p:cNvSpPr txBox="1">
            <a:spLocks/>
          </p:cNvSpPr>
          <p:nvPr/>
        </p:nvSpPr>
        <p:spPr>
          <a:xfrm>
            <a:off x="539552" y="236135"/>
            <a:ext cx="3456384" cy="155107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ko-KR" b="1" smtClean="0">
                <a:solidFill>
                  <a:schemeClr val="accent1"/>
                </a:solidFill>
                <a:latin typeface="+mj-lt"/>
                <a:cs typeface="Arial" pitchFamily="34" charset="0"/>
              </a:rPr>
              <a:t>Comparison of Adjectives</a:t>
            </a:r>
            <a:endParaRPr lang="en-US" altLang="ko-KR" b="1" dirty="0">
              <a:solidFill>
                <a:schemeClr val="tx1">
                  <a:lumMod val="75000"/>
                  <a:lumOff val="25000"/>
                </a:schemeClr>
              </a:solidFill>
              <a:latin typeface="+mj-lt"/>
              <a:cs typeface="Arial" pitchFamily="34" charset="0"/>
            </a:endParaRPr>
          </a:p>
        </p:txBody>
      </p:sp>
      <p:sp>
        <p:nvSpPr>
          <p:cNvPr id="5" name="TextBox 4">
            <a:extLst>
              <a:ext uri="{FF2B5EF4-FFF2-40B4-BE49-F238E27FC236}">
                <a16:creationId xmlns="" xmlns:a16="http://schemas.microsoft.com/office/drawing/2014/main" id="{C0195580-1A31-4462-8F77-7DDADC7122AD}"/>
              </a:ext>
            </a:extLst>
          </p:cNvPr>
          <p:cNvSpPr txBox="1"/>
          <p:nvPr/>
        </p:nvSpPr>
        <p:spPr>
          <a:xfrm>
            <a:off x="4932040" y="373038"/>
            <a:ext cx="3384376" cy="1277273"/>
          </a:xfrm>
          <a:prstGeom prst="rect">
            <a:avLst/>
          </a:prstGeom>
          <a:noFill/>
        </p:spPr>
        <p:txBody>
          <a:bodyPr wrap="square" rtlCol="0" anchor="ctr">
            <a:spAutoFit/>
          </a:bodyPr>
          <a:lstStyle/>
          <a:p>
            <a:endParaRPr lang="en-US" altLang="ko-KR" sz="900" smtClean="0">
              <a:solidFill>
                <a:schemeClr val="bg1"/>
              </a:solidFill>
              <a:cs typeface="Arial" pitchFamily="34" charset="0"/>
            </a:endParaRPr>
          </a:p>
          <a:p>
            <a:r>
              <a:rPr lang="en-US" altLang="ko-KR" sz="1400" b="1" smtClean="0">
                <a:solidFill>
                  <a:schemeClr val="bg1"/>
                </a:solidFill>
                <a:cs typeface="Arial" pitchFamily="34" charset="0"/>
              </a:rPr>
              <a:t>One </a:t>
            </a:r>
            <a:r>
              <a:rPr lang="en-US" altLang="ko-KR" sz="1400" b="1">
                <a:solidFill>
                  <a:schemeClr val="bg1"/>
                </a:solidFill>
                <a:cs typeface="Arial" pitchFamily="34" charset="0"/>
              </a:rPr>
              <a:t>way </a:t>
            </a:r>
            <a:r>
              <a:rPr lang="en-US" altLang="ko-KR" sz="900">
                <a:solidFill>
                  <a:schemeClr val="bg1"/>
                </a:solidFill>
                <a:cs typeface="Arial" pitchFamily="34" charset="0"/>
              </a:rPr>
              <a:t>to describe nouns (people, objects, animals, etc.) is by comparing them to something else. When comparing two things, you’re likely to use adjectives like smaller, bigger, taller, more interesting, and less expensive. Notice the ‑er ending, and the words more and less. A mistake that both native speakers and non-native speakers make is using incorrectly formed comparative adjectives.</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t="30724" b="30724"/>
          <a:stretch>
            <a:fillRect/>
          </a:stretch>
        </p:blipFill>
        <p:spPr/>
      </p:pic>
    </p:spTree>
    <p:extLst>
      <p:ext uri="{BB962C8B-B14F-4D97-AF65-F5344CB8AC3E}">
        <p14:creationId xmlns:p14="http://schemas.microsoft.com/office/powerpoint/2010/main" val="775018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99790" y="2499742"/>
            <a:ext cx="3744416" cy="576063"/>
          </a:xfrm>
        </p:spPr>
        <p:txBody>
          <a:bodyPr/>
          <a:lstStyle/>
          <a:p>
            <a:r>
              <a:rPr lang="en-US" altLang="ko-KR" sz="2800" dirty="0" smtClean="0"/>
              <a:t>Are you Ready</a:t>
            </a:r>
            <a:r>
              <a:rPr lang="en-US" altLang="ko-KR" sz="2800" dirty="0"/>
              <a:t>?</a:t>
            </a:r>
            <a:endParaRPr lang="ko-KR" altLang="en-US" sz="2800" dirty="0"/>
          </a:p>
        </p:txBody>
      </p:sp>
      <p:sp>
        <p:nvSpPr>
          <p:cNvPr id="4" name="Rounded Rectangle 27"/>
          <p:cNvSpPr/>
          <p:nvPr/>
        </p:nvSpPr>
        <p:spPr>
          <a:xfrm>
            <a:off x="4241667" y="1843219"/>
            <a:ext cx="660663" cy="5074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TextBox 4"/>
          <p:cNvSpPr txBox="1"/>
          <p:nvPr/>
        </p:nvSpPr>
        <p:spPr>
          <a:xfrm>
            <a:off x="2987822" y="3214305"/>
            <a:ext cx="3168352" cy="246221"/>
          </a:xfrm>
          <a:prstGeom prst="rect">
            <a:avLst/>
          </a:prstGeom>
          <a:noFill/>
        </p:spPr>
        <p:txBody>
          <a:bodyPr wrap="square" rtlCol="0" anchor="ctr">
            <a:spAutoFit/>
          </a:bodyPr>
          <a:lstStyle/>
          <a:p>
            <a:pPr algn="ctr"/>
            <a:r>
              <a:rPr lang="en-US" altLang="ko-KR" sz="1000" smtClean="0">
                <a:solidFill>
                  <a:schemeClr val="tx1">
                    <a:lumMod val="75000"/>
                    <a:lumOff val="25000"/>
                  </a:schemeClr>
                </a:solidFill>
                <a:cs typeface="Arial" pitchFamily="34" charset="0"/>
              </a:rPr>
              <a:t>Let’s learn about Comparison of Adjectives</a:t>
            </a:r>
            <a:endParaRPr lang="en-US" altLang="ko-KR" sz="10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176933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smtClean="0"/>
              <a:t>Comparative Adjectives</a:t>
            </a:r>
            <a:endParaRPr lang="ko-KR" altLang="en-US" sz="2400" dirty="0"/>
          </a:p>
        </p:txBody>
      </p:sp>
      <p:sp>
        <p:nvSpPr>
          <p:cNvPr id="3" name="Text Placeholder 2"/>
          <p:cNvSpPr>
            <a:spLocks noGrp="1"/>
          </p:cNvSpPr>
          <p:nvPr>
            <p:ph type="body" sz="quarter" idx="11"/>
          </p:nvPr>
        </p:nvSpPr>
        <p:spPr/>
        <p:txBody>
          <a:bodyPr/>
          <a:lstStyle/>
          <a:p>
            <a:pPr lvl="0"/>
            <a:r>
              <a:rPr lang="en-US" altLang="ko-KR" smtClean="0"/>
              <a:t>Form</a:t>
            </a:r>
            <a:endParaRPr lang="en-US" altLang="ko-KR" dirty="0"/>
          </a:p>
        </p:txBody>
      </p:sp>
      <p:grpSp>
        <p:nvGrpSpPr>
          <p:cNvPr id="58" name="Group 57"/>
          <p:cNvGrpSpPr/>
          <p:nvPr/>
        </p:nvGrpSpPr>
        <p:grpSpPr>
          <a:xfrm>
            <a:off x="2267744" y="1275604"/>
            <a:ext cx="6336704" cy="2952330"/>
            <a:chOff x="3742294" y="3327771"/>
            <a:chExt cx="1621794" cy="858122"/>
          </a:xfrm>
        </p:grpSpPr>
        <p:sp>
          <p:nvSpPr>
            <p:cNvPr id="59" name="Text Placeholder 17"/>
            <p:cNvSpPr txBox="1">
              <a:spLocks/>
            </p:cNvSpPr>
            <p:nvPr/>
          </p:nvSpPr>
          <p:spPr>
            <a:xfrm>
              <a:off x="3742294" y="3327771"/>
              <a:ext cx="1621794" cy="334877"/>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600" b="1" smtClean="0">
                  <a:solidFill>
                    <a:schemeClr val="tx1">
                      <a:lumMod val="75000"/>
                      <a:lumOff val="25000"/>
                    </a:schemeClr>
                  </a:solidFill>
                  <a:latin typeface="Book Antiqua" pitchFamily="18" charset="0"/>
                  <a:cs typeface="Arial" pitchFamily="34" charset="0"/>
                </a:rPr>
                <a:t>Comparative Adjectives</a:t>
              </a:r>
            </a:p>
            <a:p>
              <a:pPr marL="0" indent="0">
                <a:spcBef>
                  <a:spcPts val="0"/>
                </a:spcBef>
                <a:buNone/>
              </a:pPr>
              <a:endParaRPr lang="en-US" sz="1100" smtClean="0">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a:solidFill>
                    <a:schemeClr val="tx1">
                      <a:lumMod val="75000"/>
                      <a:lumOff val="25000"/>
                    </a:schemeClr>
                  </a:solidFill>
                  <a:latin typeface="Book Antiqua" pitchFamily="18" charset="0"/>
                  <a:cs typeface="Arial" pitchFamily="34" charset="0"/>
                </a:rPr>
                <a:t>Comparative adjectives are used to compare differences between the two objects they modify (larger, smaller, faster, higher). They are used in sentences where two nouns are compared, in this pattern</a:t>
              </a:r>
              <a:r>
                <a:rPr lang="en-US" sz="1000" smtClean="0">
                  <a:solidFill>
                    <a:schemeClr val="tx1">
                      <a:lumMod val="75000"/>
                      <a:lumOff val="25000"/>
                    </a:schemeClr>
                  </a:solidFill>
                  <a:latin typeface="Book Antiqua" pitchFamily="18" charset="0"/>
                  <a:cs typeface="Arial" pitchFamily="34" charset="0"/>
                </a:rPr>
                <a:t>:</a:t>
              </a:r>
            </a:p>
            <a:p>
              <a:pPr marL="0" indent="0">
                <a:spcBef>
                  <a:spcPts val="0"/>
                </a:spcBef>
                <a:buNone/>
              </a:pPr>
              <a:endParaRPr lang="en-US" sz="1000" smtClean="0">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b="1">
                  <a:solidFill>
                    <a:schemeClr val="tx1">
                      <a:lumMod val="75000"/>
                      <a:lumOff val="25000"/>
                    </a:schemeClr>
                  </a:solidFill>
                  <a:latin typeface="Book Antiqua" pitchFamily="18" charset="0"/>
                  <a:cs typeface="Arial" pitchFamily="34" charset="0"/>
                </a:rPr>
                <a:t>Form: Noun (subject) + verb + comparative adjective + than + noun (object).</a:t>
              </a:r>
              <a:endParaRPr lang="en-US" sz="1000" b="1" dirty="0">
                <a:solidFill>
                  <a:schemeClr val="tx1">
                    <a:lumMod val="75000"/>
                    <a:lumOff val="25000"/>
                  </a:schemeClr>
                </a:solidFill>
                <a:latin typeface="Book Antiqua" pitchFamily="18" charset="0"/>
                <a:cs typeface="Arial" pitchFamily="34" charset="0"/>
              </a:endParaRPr>
            </a:p>
          </p:txBody>
        </p:sp>
        <p:sp>
          <p:nvSpPr>
            <p:cNvPr id="61" name="TextBox 60"/>
            <p:cNvSpPr txBox="1"/>
            <p:nvPr/>
          </p:nvSpPr>
          <p:spPr>
            <a:xfrm>
              <a:off x="3742294" y="4067351"/>
              <a:ext cx="1584177" cy="118542"/>
            </a:xfrm>
            <a:prstGeom prst="rect">
              <a:avLst/>
            </a:prstGeom>
            <a:noFill/>
          </p:spPr>
          <p:txBody>
            <a:bodyPr wrap="square" rtlCol="0">
              <a:spAutoFit/>
            </a:bodyPr>
            <a:lstStyle/>
            <a:p>
              <a:endParaRPr lang="en-US" altLang="ko-KR" sz="900" b="1" smtClean="0">
                <a:solidFill>
                  <a:schemeClr val="tx1">
                    <a:lumMod val="75000"/>
                    <a:lumOff val="25000"/>
                  </a:schemeClr>
                </a:solidFill>
                <a:latin typeface="Book Antiqua" pitchFamily="18" charset="0"/>
                <a:cs typeface="Arial" pitchFamily="34" charset="0"/>
              </a:endParaRPr>
            </a:p>
            <a:p>
              <a:endParaRPr lang="en-US" altLang="ko-KR" sz="900" b="1" smtClean="0">
                <a:solidFill>
                  <a:schemeClr val="tx1">
                    <a:lumMod val="75000"/>
                    <a:lumOff val="25000"/>
                  </a:schemeClr>
                </a:solidFill>
                <a:latin typeface="Book Antiqua" pitchFamily="18" charset="0"/>
                <a:cs typeface="Arial" pitchFamily="34" charset="0"/>
              </a:endParaRPr>
            </a:p>
          </p:txBody>
        </p:sp>
      </p:gr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31283" y="1648092"/>
            <a:ext cx="1160282" cy="1139681"/>
          </a:xfrm>
        </p:spPr>
      </p:pic>
      <p:sp>
        <p:nvSpPr>
          <p:cNvPr id="11" name="Text Placeholder 2"/>
          <p:cNvSpPr txBox="1">
            <a:spLocks/>
          </p:cNvSpPr>
          <p:nvPr/>
        </p:nvSpPr>
        <p:spPr>
          <a:xfrm>
            <a:off x="2267744" y="2571750"/>
            <a:ext cx="6336704" cy="124834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900" b="1">
                <a:latin typeface="Book Antiqua" pitchFamily="18" charset="0"/>
              </a:rPr>
              <a:t>Examples: </a:t>
            </a:r>
            <a:endParaRPr lang="en-US" altLang="ko-KR" sz="900" b="1" smtClean="0">
              <a:latin typeface="Book Antiqua" pitchFamily="18" charset="0"/>
            </a:endParaRPr>
          </a:p>
          <a:p>
            <a:pPr algn="l"/>
            <a:endParaRPr lang="en-US" altLang="ko-KR" sz="900">
              <a:latin typeface="Book Antiqua" pitchFamily="18" charset="0"/>
            </a:endParaRPr>
          </a:p>
          <a:p>
            <a:pPr marL="171450" indent="-171450" algn="l">
              <a:buFont typeface="Wingdings" pitchFamily="2" charset="2"/>
              <a:buChar char="q"/>
            </a:pPr>
            <a:r>
              <a:rPr lang="en-US" altLang="ko-KR" sz="900">
                <a:latin typeface="Book Antiqua" pitchFamily="18" charset="0"/>
              </a:rPr>
              <a:t>My house is larger than hers.</a:t>
            </a:r>
          </a:p>
          <a:p>
            <a:pPr marL="171450" indent="-171450" algn="l">
              <a:buFont typeface="Wingdings" pitchFamily="2" charset="2"/>
              <a:buChar char="q"/>
            </a:pPr>
            <a:r>
              <a:rPr lang="en-US" altLang="ko-KR" sz="900">
                <a:latin typeface="Book Antiqua" pitchFamily="18" charset="0"/>
              </a:rPr>
              <a:t>This box is smaller than the one I lost.</a:t>
            </a:r>
          </a:p>
          <a:p>
            <a:pPr marL="171450" indent="-171450" algn="l">
              <a:buFont typeface="Wingdings" pitchFamily="2" charset="2"/>
              <a:buChar char="q"/>
            </a:pPr>
            <a:r>
              <a:rPr lang="en-US" altLang="ko-KR" sz="900">
                <a:latin typeface="Book Antiqua" pitchFamily="18" charset="0"/>
              </a:rPr>
              <a:t>Your dog runs faster than Jim's dog.</a:t>
            </a:r>
          </a:p>
          <a:p>
            <a:pPr marL="171450" indent="-171450" algn="l">
              <a:buFont typeface="Wingdings" pitchFamily="2" charset="2"/>
              <a:buChar char="q"/>
            </a:pPr>
            <a:r>
              <a:rPr lang="en-US" altLang="ko-KR" sz="900">
                <a:latin typeface="Book Antiqua" pitchFamily="18" charset="0"/>
              </a:rPr>
              <a:t>The rock flew higher than the roof.</a:t>
            </a:r>
          </a:p>
          <a:p>
            <a:pPr marL="171450" indent="-171450" algn="l">
              <a:buFont typeface="Wingdings" pitchFamily="2" charset="2"/>
              <a:buChar char="q"/>
            </a:pPr>
            <a:r>
              <a:rPr lang="en-US" altLang="ko-KR" sz="900">
                <a:latin typeface="Book Antiqua" pitchFamily="18" charset="0"/>
              </a:rPr>
              <a:t>Jim and Jack are both my friends, but I like Jack better. ("than Jim" is understood)</a:t>
            </a:r>
            <a:endParaRPr lang="en-US" altLang="ko-KR" sz="900" dirty="0">
              <a:latin typeface="Book Antiqua" pitchFamily="18" charset="0"/>
            </a:endParaRPr>
          </a:p>
        </p:txBody>
      </p:sp>
    </p:spTree>
    <p:extLst>
      <p:ext uri="{BB962C8B-B14F-4D97-AF65-F5344CB8AC3E}">
        <p14:creationId xmlns:p14="http://schemas.microsoft.com/office/powerpoint/2010/main" val="2521502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400" smtClean="0"/>
              <a:t>Superlative Adjectives</a:t>
            </a:r>
            <a:endParaRPr lang="ko-KR" altLang="en-US" sz="2400" dirty="0"/>
          </a:p>
        </p:txBody>
      </p:sp>
      <p:sp>
        <p:nvSpPr>
          <p:cNvPr id="3" name="Text Placeholder 2"/>
          <p:cNvSpPr>
            <a:spLocks noGrp="1"/>
          </p:cNvSpPr>
          <p:nvPr>
            <p:ph type="body" sz="quarter" idx="11"/>
          </p:nvPr>
        </p:nvSpPr>
        <p:spPr/>
        <p:txBody>
          <a:bodyPr/>
          <a:lstStyle/>
          <a:p>
            <a:pPr lvl="0"/>
            <a:r>
              <a:rPr lang="en-US" altLang="ko-KR" smtClean="0"/>
              <a:t>Form</a:t>
            </a:r>
            <a:endParaRPr lang="en-US" altLang="ko-KR" dirty="0"/>
          </a:p>
        </p:txBody>
      </p:sp>
      <p:grpSp>
        <p:nvGrpSpPr>
          <p:cNvPr id="58" name="Group 57"/>
          <p:cNvGrpSpPr/>
          <p:nvPr/>
        </p:nvGrpSpPr>
        <p:grpSpPr>
          <a:xfrm>
            <a:off x="2267744" y="1275604"/>
            <a:ext cx="6336704" cy="2952330"/>
            <a:chOff x="3742294" y="3327771"/>
            <a:chExt cx="1621794" cy="858122"/>
          </a:xfrm>
        </p:grpSpPr>
        <p:sp>
          <p:nvSpPr>
            <p:cNvPr id="59" name="Text Placeholder 17"/>
            <p:cNvSpPr txBox="1">
              <a:spLocks/>
            </p:cNvSpPr>
            <p:nvPr/>
          </p:nvSpPr>
          <p:spPr>
            <a:xfrm>
              <a:off x="3742294" y="3327771"/>
              <a:ext cx="1621794" cy="376737"/>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600" b="1" smtClean="0">
                  <a:solidFill>
                    <a:schemeClr val="tx1">
                      <a:lumMod val="75000"/>
                      <a:lumOff val="25000"/>
                    </a:schemeClr>
                  </a:solidFill>
                  <a:latin typeface="Book Antiqua" pitchFamily="18" charset="0"/>
                  <a:cs typeface="Arial" pitchFamily="34" charset="0"/>
                </a:rPr>
                <a:t>Superlative Adjectives</a:t>
              </a:r>
            </a:p>
            <a:p>
              <a:pPr marL="0" indent="0">
                <a:spcBef>
                  <a:spcPts val="0"/>
                </a:spcBef>
                <a:buNone/>
              </a:pPr>
              <a:endParaRPr lang="en-US" sz="1100" smtClean="0">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a:solidFill>
                    <a:schemeClr val="tx1">
                      <a:lumMod val="75000"/>
                      <a:lumOff val="25000"/>
                    </a:schemeClr>
                  </a:solidFill>
                  <a:latin typeface="Book Antiqua" pitchFamily="18" charset="0"/>
                  <a:cs typeface="Arial" pitchFamily="34" charset="0"/>
                </a:rPr>
                <a:t>Superlative adjectives are used to describe an object which is at the upper or lower limit of a quality (the tallest, the smallest, the fastest, the highest). They are used in sentences where a subject is compared to a group of objects</a:t>
              </a:r>
              <a:r>
                <a:rPr lang="en-US" sz="1000" smtClean="0">
                  <a:solidFill>
                    <a:schemeClr val="tx1">
                      <a:lumMod val="75000"/>
                      <a:lumOff val="25000"/>
                    </a:schemeClr>
                  </a:solidFill>
                  <a:latin typeface="Book Antiqua" pitchFamily="18" charset="0"/>
                  <a:cs typeface="Arial" pitchFamily="34" charset="0"/>
                </a:rPr>
                <a:t>.</a:t>
              </a:r>
            </a:p>
            <a:p>
              <a:pPr marL="0" indent="0">
                <a:spcBef>
                  <a:spcPts val="0"/>
                </a:spcBef>
                <a:buNone/>
              </a:pPr>
              <a:endParaRPr lang="en-US" sz="1000" smtClean="0">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b="1">
                  <a:solidFill>
                    <a:schemeClr val="tx1">
                      <a:lumMod val="75000"/>
                      <a:lumOff val="25000"/>
                    </a:schemeClr>
                  </a:solidFill>
                  <a:latin typeface="Book Antiqua" pitchFamily="18" charset="0"/>
                  <a:cs typeface="Arial" pitchFamily="34" charset="0"/>
                </a:rPr>
                <a:t>Form: Noun (subject) + verb + the + superlative adjective + noun (object).</a:t>
              </a:r>
              <a:endParaRPr lang="en-US" sz="1000" b="1" dirty="0">
                <a:solidFill>
                  <a:schemeClr val="tx1">
                    <a:lumMod val="75000"/>
                    <a:lumOff val="25000"/>
                  </a:schemeClr>
                </a:solidFill>
                <a:latin typeface="Book Antiqua" pitchFamily="18" charset="0"/>
                <a:cs typeface="Arial" pitchFamily="34" charset="0"/>
              </a:endParaRPr>
            </a:p>
          </p:txBody>
        </p:sp>
        <p:sp>
          <p:nvSpPr>
            <p:cNvPr id="61" name="TextBox 60"/>
            <p:cNvSpPr txBox="1"/>
            <p:nvPr/>
          </p:nvSpPr>
          <p:spPr>
            <a:xfrm>
              <a:off x="3742294" y="4067351"/>
              <a:ext cx="1584177" cy="118542"/>
            </a:xfrm>
            <a:prstGeom prst="rect">
              <a:avLst/>
            </a:prstGeom>
            <a:noFill/>
          </p:spPr>
          <p:txBody>
            <a:bodyPr wrap="square" rtlCol="0">
              <a:spAutoFit/>
            </a:bodyPr>
            <a:lstStyle/>
            <a:p>
              <a:endParaRPr lang="en-US" altLang="ko-KR" sz="900" b="1" smtClean="0">
                <a:solidFill>
                  <a:schemeClr val="tx1">
                    <a:lumMod val="75000"/>
                    <a:lumOff val="25000"/>
                  </a:schemeClr>
                </a:solidFill>
                <a:latin typeface="Book Antiqua" pitchFamily="18" charset="0"/>
                <a:cs typeface="Arial" pitchFamily="34" charset="0"/>
              </a:endParaRPr>
            </a:p>
            <a:p>
              <a:endParaRPr lang="en-US" altLang="ko-KR" sz="900" b="1" smtClean="0">
                <a:solidFill>
                  <a:schemeClr val="tx1">
                    <a:lumMod val="75000"/>
                    <a:lumOff val="25000"/>
                  </a:schemeClr>
                </a:solidFill>
                <a:latin typeface="Book Antiqua" pitchFamily="18" charset="0"/>
                <a:cs typeface="Arial" pitchFamily="34" charset="0"/>
              </a:endParaRPr>
            </a:p>
          </p:txBody>
        </p:sp>
      </p:gr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31283" y="1648092"/>
            <a:ext cx="1160282" cy="1067673"/>
          </a:xfrm>
        </p:spPr>
      </p:pic>
      <p:sp>
        <p:nvSpPr>
          <p:cNvPr id="11" name="Text Placeholder 2"/>
          <p:cNvSpPr txBox="1">
            <a:spLocks/>
          </p:cNvSpPr>
          <p:nvPr/>
        </p:nvSpPr>
        <p:spPr>
          <a:xfrm>
            <a:off x="2267744" y="2571749"/>
            <a:ext cx="6336704" cy="1452265"/>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endParaRPr lang="en-US" altLang="ko-KR" sz="900" b="1" smtClean="0">
              <a:latin typeface="Book Antiqua" pitchFamily="18" charset="0"/>
            </a:endParaRPr>
          </a:p>
          <a:p>
            <a:pPr algn="l"/>
            <a:r>
              <a:rPr lang="en-US" altLang="ko-KR" sz="900" b="1" smtClean="0">
                <a:latin typeface="Book Antiqua" pitchFamily="18" charset="0"/>
              </a:rPr>
              <a:t>Examples</a:t>
            </a:r>
            <a:r>
              <a:rPr lang="en-US" altLang="ko-KR" sz="900" b="1">
                <a:latin typeface="Book Antiqua" pitchFamily="18" charset="0"/>
              </a:rPr>
              <a:t>: </a:t>
            </a:r>
            <a:endParaRPr lang="en-US" altLang="ko-KR" sz="900" b="1" smtClean="0">
              <a:latin typeface="Book Antiqua" pitchFamily="18" charset="0"/>
            </a:endParaRPr>
          </a:p>
          <a:p>
            <a:pPr algn="l"/>
            <a:endParaRPr lang="en-US" altLang="ko-KR" sz="900">
              <a:latin typeface="Book Antiqua" pitchFamily="18" charset="0"/>
            </a:endParaRPr>
          </a:p>
          <a:p>
            <a:pPr marL="171450" indent="-171450" algn="l">
              <a:buFont typeface="Wingdings" pitchFamily="2" charset="2"/>
              <a:buChar char="q"/>
            </a:pPr>
            <a:r>
              <a:rPr lang="en-US" altLang="ko-KR" sz="900">
                <a:latin typeface="Book Antiqua" pitchFamily="18" charset="0"/>
              </a:rPr>
              <a:t>My house is the largest one in our neighborhood.</a:t>
            </a:r>
          </a:p>
          <a:p>
            <a:pPr marL="171450" indent="-171450" algn="l">
              <a:buFont typeface="Wingdings" pitchFamily="2" charset="2"/>
              <a:buChar char="q"/>
            </a:pPr>
            <a:r>
              <a:rPr lang="en-US" altLang="ko-KR" sz="900">
                <a:latin typeface="Book Antiqua" pitchFamily="18" charset="0"/>
              </a:rPr>
              <a:t>This is the smallest box I've ever seen.</a:t>
            </a:r>
          </a:p>
          <a:p>
            <a:pPr marL="171450" indent="-171450" algn="l">
              <a:buFont typeface="Wingdings" pitchFamily="2" charset="2"/>
              <a:buChar char="q"/>
            </a:pPr>
            <a:r>
              <a:rPr lang="en-US" altLang="ko-KR" sz="900">
                <a:latin typeface="Book Antiqua" pitchFamily="18" charset="0"/>
              </a:rPr>
              <a:t>Your dog ran the fastest of any dog in the race.</a:t>
            </a:r>
          </a:p>
          <a:p>
            <a:pPr marL="171450" indent="-171450" algn="l">
              <a:buFont typeface="Wingdings" pitchFamily="2" charset="2"/>
              <a:buChar char="q"/>
            </a:pPr>
            <a:r>
              <a:rPr lang="en-US" altLang="ko-KR" sz="900">
                <a:latin typeface="Book Antiqua" pitchFamily="18" charset="0"/>
              </a:rPr>
              <a:t>We all threw our rocks at the same time. My rock flew the highest. ("of all the rocks" is understood)</a:t>
            </a:r>
            <a:endParaRPr lang="en-US" altLang="ko-KR" sz="900" dirty="0">
              <a:latin typeface="Book Antiqua" pitchFamily="18" charset="0"/>
            </a:endParaRPr>
          </a:p>
        </p:txBody>
      </p:sp>
    </p:spTree>
    <p:extLst>
      <p:ext uri="{BB962C8B-B14F-4D97-AF65-F5344CB8AC3E}">
        <p14:creationId xmlns:p14="http://schemas.microsoft.com/office/powerpoint/2010/main" val="1502135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sz="2400" b="1" smtClean="0"/>
          </a:p>
          <a:p>
            <a:r>
              <a:rPr lang="en-US" sz="2400" b="1" smtClean="0"/>
              <a:t>Forming </a:t>
            </a:r>
            <a:r>
              <a:rPr lang="en-US" sz="2400" b="1"/>
              <a:t>regular comparatives and superlatives</a:t>
            </a:r>
          </a:p>
          <a:p>
            <a:endParaRPr lang="ko-KR" altLang="en-US" sz="2400" dirty="0"/>
          </a:p>
        </p:txBody>
      </p:sp>
      <p:sp>
        <p:nvSpPr>
          <p:cNvPr id="3" name="Text Placeholder 2"/>
          <p:cNvSpPr>
            <a:spLocks noGrp="1"/>
          </p:cNvSpPr>
          <p:nvPr>
            <p:ph type="body" sz="quarter" idx="11"/>
          </p:nvPr>
        </p:nvSpPr>
        <p:spPr/>
        <p:txBody>
          <a:bodyPr/>
          <a:lstStyle/>
          <a:p>
            <a:pPr lvl="0"/>
            <a:r>
              <a:rPr lang="en-US" altLang="ko-KR" smtClean="0"/>
              <a:t>Form</a:t>
            </a:r>
            <a:endParaRPr lang="en-US" altLang="ko-KR" dirty="0"/>
          </a:p>
        </p:txBody>
      </p:sp>
      <p:grpSp>
        <p:nvGrpSpPr>
          <p:cNvPr id="58" name="Group 57"/>
          <p:cNvGrpSpPr/>
          <p:nvPr/>
        </p:nvGrpSpPr>
        <p:grpSpPr>
          <a:xfrm>
            <a:off x="2267744" y="1275604"/>
            <a:ext cx="6336704" cy="2952330"/>
            <a:chOff x="3742294" y="3327771"/>
            <a:chExt cx="1621794" cy="858122"/>
          </a:xfrm>
        </p:grpSpPr>
        <p:sp>
          <p:nvSpPr>
            <p:cNvPr id="59" name="Text Placeholder 17"/>
            <p:cNvSpPr txBox="1">
              <a:spLocks/>
            </p:cNvSpPr>
            <p:nvPr/>
          </p:nvSpPr>
          <p:spPr>
            <a:xfrm>
              <a:off x="3742294" y="3327771"/>
              <a:ext cx="1621794" cy="230228"/>
            </a:xfrm>
            <a:prstGeom prst="rect">
              <a:avLst/>
            </a:prstGeom>
            <a:solidFill>
              <a:schemeClr val="accent2"/>
            </a:solidFill>
            <a:ln w="19050">
              <a:noFill/>
            </a:ln>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1400" b="1" smtClean="0">
                  <a:solidFill>
                    <a:schemeClr val="tx1">
                      <a:lumMod val="75000"/>
                      <a:lumOff val="25000"/>
                    </a:schemeClr>
                  </a:solidFill>
                  <a:latin typeface="Book Antiqua" pitchFamily="18" charset="0"/>
                  <a:cs typeface="Arial" pitchFamily="34" charset="0"/>
                </a:rPr>
                <a:t>One </a:t>
              </a:r>
              <a:r>
                <a:rPr lang="en-US" sz="1400" b="1">
                  <a:solidFill>
                    <a:schemeClr val="tx1">
                      <a:lumMod val="75000"/>
                      <a:lumOff val="25000"/>
                    </a:schemeClr>
                  </a:solidFill>
                  <a:latin typeface="Book Antiqua" pitchFamily="18" charset="0"/>
                  <a:cs typeface="Arial" pitchFamily="34" charset="0"/>
                </a:rPr>
                <a:t>syllable </a:t>
              </a:r>
              <a:r>
                <a:rPr lang="en-US" sz="1400" b="1" smtClean="0">
                  <a:solidFill>
                    <a:schemeClr val="tx1">
                      <a:lumMod val="75000"/>
                      <a:lumOff val="25000"/>
                    </a:schemeClr>
                  </a:solidFill>
                  <a:latin typeface="Book Antiqua" pitchFamily="18" charset="0"/>
                  <a:cs typeface="Arial" pitchFamily="34" charset="0"/>
                </a:rPr>
                <a:t>adjectives</a:t>
              </a:r>
            </a:p>
            <a:p>
              <a:pPr marL="0" indent="0">
                <a:spcBef>
                  <a:spcPts val="0"/>
                </a:spcBef>
                <a:buNone/>
              </a:pPr>
              <a:endParaRPr lang="en-US" sz="1000">
                <a:solidFill>
                  <a:schemeClr val="tx1">
                    <a:lumMod val="75000"/>
                    <a:lumOff val="25000"/>
                  </a:schemeClr>
                </a:solidFill>
                <a:latin typeface="Book Antiqua" pitchFamily="18" charset="0"/>
                <a:cs typeface="Arial" pitchFamily="34" charset="0"/>
              </a:endParaRPr>
            </a:p>
            <a:p>
              <a:pPr marL="0" indent="0">
                <a:spcBef>
                  <a:spcPts val="0"/>
                </a:spcBef>
                <a:buNone/>
              </a:pPr>
              <a:r>
                <a:rPr lang="en-US" sz="1000">
                  <a:solidFill>
                    <a:schemeClr val="tx1">
                      <a:lumMod val="75000"/>
                      <a:lumOff val="25000"/>
                    </a:schemeClr>
                  </a:solidFill>
                  <a:latin typeface="Book Antiqua" pitchFamily="18" charset="0"/>
                  <a:cs typeface="Arial" pitchFamily="34" charset="0"/>
                </a:rPr>
                <a:t>Add -er for the comparative and -est for the superlative. If the adjective has a consonant + single vowel + consonant spelling, the final consonant must be doubled before adding the ending.</a:t>
              </a:r>
              <a:endParaRPr lang="en-US" sz="1000" b="1" dirty="0">
                <a:solidFill>
                  <a:schemeClr val="tx1">
                    <a:lumMod val="75000"/>
                    <a:lumOff val="25000"/>
                  </a:schemeClr>
                </a:solidFill>
                <a:latin typeface="Book Antiqua" pitchFamily="18" charset="0"/>
                <a:cs typeface="Arial" pitchFamily="34" charset="0"/>
              </a:endParaRPr>
            </a:p>
          </p:txBody>
        </p:sp>
        <p:sp>
          <p:nvSpPr>
            <p:cNvPr id="61" name="TextBox 60"/>
            <p:cNvSpPr txBox="1"/>
            <p:nvPr/>
          </p:nvSpPr>
          <p:spPr>
            <a:xfrm>
              <a:off x="3742294" y="4067351"/>
              <a:ext cx="1584177" cy="118542"/>
            </a:xfrm>
            <a:prstGeom prst="rect">
              <a:avLst/>
            </a:prstGeom>
            <a:noFill/>
          </p:spPr>
          <p:txBody>
            <a:bodyPr wrap="square" rtlCol="0">
              <a:spAutoFit/>
            </a:bodyPr>
            <a:lstStyle/>
            <a:p>
              <a:endParaRPr lang="en-US" altLang="ko-KR" sz="900" b="1" smtClean="0">
                <a:solidFill>
                  <a:schemeClr val="tx1">
                    <a:lumMod val="75000"/>
                    <a:lumOff val="25000"/>
                  </a:schemeClr>
                </a:solidFill>
                <a:latin typeface="Book Antiqua" pitchFamily="18" charset="0"/>
                <a:cs typeface="Arial" pitchFamily="34" charset="0"/>
              </a:endParaRPr>
            </a:p>
            <a:p>
              <a:endParaRPr lang="en-US" altLang="ko-KR" sz="900" b="1" smtClean="0">
                <a:solidFill>
                  <a:schemeClr val="tx1">
                    <a:lumMod val="75000"/>
                    <a:lumOff val="25000"/>
                  </a:schemeClr>
                </a:solidFill>
                <a:latin typeface="Book Antiqua" pitchFamily="18" charset="0"/>
                <a:cs typeface="Arial" pitchFamily="34" charset="0"/>
              </a:endParaRPr>
            </a:p>
          </p:txBody>
        </p:sp>
      </p:gr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731283" y="1648092"/>
            <a:ext cx="1160282" cy="1067673"/>
          </a:xfrm>
        </p:spPr>
      </p:pic>
      <p:sp>
        <p:nvSpPr>
          <p:cNvPr id="11" name="Text Placeholder 2"/>
          <p:cNvSpPr txBox="1">
            <a:spLocks/>
          </p:cNvSpPr>
          <p:nvPr/>
        </p:nvSpPr>
        <p:spPr>
          <a:xfrm>
            <a:off x="2267744" y="2139702"/>
            <a:ext cx="6336704"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endParaRPr lang="en-US" altLang="ko-KR" sz="900" b="1" smtClean="0">
              <a:latin typeface="Book Antiqua" pitchFamily="18" charset="0"/>
            </a:endParaRPr>
          </a:p>
          <a:p>
            <a:pPr algn="l"/>
            <a:r>
              <a:rPr lang="en-US" altLang="ko-KR" sz="900" b="1" smtClean="0">
                <a:latin typeface="Book Antiqua" pitchFamily="18" charset="0"/>
              </a:rPr>
              <a:t>Examples</a:t>
            </a:r>
            <a:r>
              <a:rPr lang="en-US" altLang="ko-KR" sz="900" b="1">
                <a:latin typeface="Book Antiqua" pitchFamily="18" charset="0"/>
              </a:rPr>
              <a:t>: </a:t>
            </a:r>
            <a:endParaRPr lang="en-US" altLang="ko-KR" sz="900" b="1" smtClean="0">
              <a:latin typeface="Book Antiqua" pitchFamily="18" charset="0"/>
            </a:endParaRPr>
          </a:p>
          <a:p>
            <a:pPr algn="l"/>
            <a:endParaRPr lang="en-US" altLang="ko-KR" sz="900">
              <a:latin typeface="Book Antiqua" pitchFamily="18" charset="0"/>
            </a:endParaRPr>
          </a:p>
        </p:txBody>
      </p:sp>
      <p:pic>
        <p:nvPicPr>
          <p:cNvPr id="9" name="Picture 8"/>
          <p:cNvPicPr/>
          <p:nvPr/>
        </p:nvPicPr>
        <p:blipFill rotWithShape="1">
          <a:blip r:embed="rId3"/>
          <a:srcRect l="5067" t="50179" r="47128" b="20976"/>
          <a:stretch/>
        </p:blipFill>
        <p:spPr bwMode="auto">
          <a:xfrm>
            <a:off x="2987824" y="2216944"/>
            <a:ext cx="3960440" cy="15962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4029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3263</TotalTime>
  <Words>750</Words>
  <Application>Microsoft Office PowerPoint</Application>
  <PresentationFormat>On-screen Show (16:9)</PresentationFormat>
  <Paragraphs>102</Paragraphs>
  <Slides>15</Slides>
  <Notes>0</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DHR</cp:lastModifiedBy>
  <cp:revision>215</cp:revision>
  <dcterms:created xsi:type="dcterms:W3CDTF">2016-12-05T23:26:54Z</dcterms:created>
  <dcterms:modified xsi:type="dcterms:W3CDTF">2021-11-01T14:52:52Z</dcterms:modified>
</cp:coreProperties>
</file>