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sldIdLst>
    <p:sldId id="256" r:id="rId4"/>
    <p:sldId id="274" r:id="rId5"/>
    <p:sldId id="327" r:id="rId6"/>
    <p:sldId id="264" r:id="rId7"/>
    <p:sldId id="299" r:id="rId8"/>
    <p:sldId id="305" r:id="rId9"/>
    <p:sldId id="350" r:id="rId10"/>
    <p:sldId id="351" r:id="rId11"/>
    <p:sldId id="348" r:id="rId12"/>
    <p:sldId id="347" r:id="rId13"/>
    <p:sldId id="349" r:id="rId14"/>
    <p:sldId id="301" r:id="rId15"/>
    <p:sldId id="271"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2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4F8C8-8B92-4E58-9EAA-4FD2A9425194}" type="datetimeFigureOut">
              <a:rPr lang="en-US" smtClean="0"/>
              <a:t>12/4/2021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1140A-1BDE-4332-9902-C5F206125BDD}" type="slidenum">
              <a:rPr lang="en-US" smtClean="0"/>
              <a:t>‹#›</a:t>
            </a:fld>
            <a:endParaRPr lang="en-US"/>
          </a:p>
        </p:txBody>
      </p:sp>
    </p:spTree>
    <p:extLst>
      <p:ext uri="{BB962C8B-B14F-4D97-AF65-F5344CB8AC3E}">
        <p14:creationId xmlns:p14="http://schemas.microsoft.com/office/powerpoint/2010/main" val="159557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4844068"/>
            <a:ext cx="9144000"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sz="2000" smtClean="0"/>
              <a:t>FUTURE TENSE AND GOING TO</a:t>
            </a:r>
          </a:p>
        </p:txBody>
      </p:sp>
      <p:sp>
        <p:nvSpPr>
          <p:cNvPr id="4" name="Text Placeholder 3"/>
          <p:cNvSpPr>
            <a:spLocks noGrp="1"/>
          </p:cNvSpPr>
          <p:nvPr>
            <p:ph type="body" sz="quarter" idx="11"/>
          </p:nvPr>
        </p:nvSpPr>
        <p:spPr/>
        <p:txBody>
          <a:bodyPr/>
          <a:lstStyle/>
          <a:p>
            <a:pPr>
              <a:spcBef>
                <a:spcPts val="0"/>
              </a:spcBef>
              <a:defRPr/>
            </a:pPr>
            <a:r>
              <a:rPr lang="en-US" altLang="ko-KR" smtClean="0"/>
              <a:t>Dr. </a:t>
            </a:r>
            <a:r>
              <a:rPr lang="en-US" altLang="ko-KR" dirty="0" err="1" smtClean="0"/>
              <a:t>Hariyadi</a:t>
            </a:r>
            <a:r>
              <a:rPr lang="en-US" altLang="ko-KR" dirty="0" smtClean="0"/>
              <a:t> </a:t>
            </a:r>
            <a:r>
              <a:rPr lang="en-US" altLang="ko-KR" dirty="0" err="1" smtClean="0"/>
              <a:t>Raharjo</a:t>
            </a:r>
            <a:r>
              <a:rPr lang="en-US" altLang="ko-KR" dirty="0" smtClean="0"/>
              <a:t> </a:t>
            </a:r>
            <a:endParaRPr lang="en-US" altLang="ko-KR" dirty="0"/>
          </a:p>
        </p:txBody>
      </p:sp>
      <p:sp>
        <p:nvSpPr>
          <p:cNvPr id="5" name="TextBox 4"/>
          <p:cNvSpPr txBox="1"/>
          <p:nvPr/>
        </p:nvSpPr>
        <p:spPr>
          <a:xfrm>
            <a:off x="7582538" y="195486"/>
            <a:ext cx="1440160" cy="338554"/>
          </a:xfrm>
          <a:prstGeom prst="rect">
            <a:avLst/>
          </a:prstGeom>
          <a:noFill/>
        </p:spPr>
        <p:txBody>
          <a:bodyPr wrap="square" rtlCol="0">
            <a:spAutoFit/>
          </a:bodyPr>
          <a:lstStyle/>
          <a:p>
            <a:pPr algn="ctr"/>
            <a:r>
              <a:rPr lang="en-US" altLang="ko-KR" sz="1600" b="1" dirty="0" smtClean="0">
                <a:solidFill>
                  <a:schemeClr val="tx1">
                    <a:lumMod val="75000"/>
                    <a:lumOff val="25000"/>
                  </a:schemeClr>
                </a:solidFill>
                <a:cs typeface="Arial" pitchFamily="34" charset="0"/>
              </a:rPr>
              <a:t>UBL</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Future Tense and Going to</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SIGNAL WORDS</a:t>
            </a:r>
            <a:endParaRPr lang="en-US" altLang="ko-KR" dirty="0"/>
          </a:p>
        </p:txBody>
      </p:sp>
      <p:grpSp>
        <p:nvGrpSpPr>
          <p:cNvPr id="58" name="Group 57"/>
          <p:cNvGrpSpPr/>
          <p:nvPr/>
        </p:nvGrpSpPr>
        <p:grpSpPr>
          <a:xfrm>
            <a:off x="2267744" y="1131590"/>
            <a:ext cx="6336704" cy="3096344"/>
            <a:chOff x="3742294" y="3285912"/>
            <a:chExt cx="1621794" cy="899981"/>
          </a:xfrm>
        </p:grpSpPr>
        <p:sp>
          <p:nvSpPr>
            <p:cNvPr id="59" name="Text Placeholder 17"/>
            <p:cNvSpPr txBox="1">
              <a:spLocks/>
            </p:cNvSpPr>
            <p:nvPr/>
          </p:nvSpPr>
          <p:spPr>
            <a:xfrm>
              <a:off x="3742294" y="3285912"/>
              <a:ext cx="1621794" cy="23022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endParaRPr lang="en-US" sz="1600" b="1"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Signal </a:t>
              </a:r>
              <a:r>
                <a:rPr lang="en-US" sz="1600" b="1">
                  <a:solidFill>
                    <a:schemeClr val="tx1">
                      <a:lumMod val="75000"/>
                      <a:lumOff val="25000"/>
                    </a:schemeClr>
                  </a:solidFill>
                  <a:latin typeface="Book Antiqua" pitchFamily="18" charset="0"/>
                  <a:cs typeface="Arial" pitchFamily="34" charset="0"/>
                </a:rPr>
                <a:t>Words: </a:t>
              </a:r>
              <a:r>
                <a:rPr lang="en-US" sz="1600" b="1" smtClean="0">
                  <a:solidFill>
                    <a:schemeClr val="tx1">
                      <a:lumMod val="75000"/>
                      <a:lumOff val="25000"/>
                    </a:schemeClr>
                  </a:solidFill>
                  <a:latin typeface="Book Antiqua" pitchFamily="18" charset="0"/>
                  <a:cs typeface="Arial" pitchFamily="34" charset="0"/>
                </a:rPr>
                <a:t>Future Tense (Will)</a:t>
              </a:r>
              <a:r>
                <a:rPr lang="en-US" sz="1600" b="1" smtClean="0">
                  <a:solidFill>
                    <a:schemeClr val="tx1">
                      <a:lumMod val="75000"/>
                      <a:lumOff val="25000"/>
                    </a:schemeClr>
                  </a:solidFill>
                  <a:latin typeface="Book Antiqua" pitchFamily="18" charset="0"/>
                  <a:cs typeface="Arial" pitchFamily="34" charset="0"/>
                </a:rPr>
                <a:t> </a:t>
              </a:r>
              <a:r>
                <a:rPr lang="en-US" sz="1600" b="1">
                  <a:solidFill>
                    <a:schemeClr val="tx1">
                      <a:lumMod val="75000"/>
                      <a:lumOff val="25000"/>
                    </a:schemeClr>
                  </a:solidFill>
                  <a:latin typeface="Book Antiqua" pitchFamily="18" charset="0"/>
                  <a:cs typeface="Arial" pitchFamily="34" charset="0"/>
                </a:rPr>
                <a:t>vs. </a:t>
              </a:r>
              <a:r>
                <a:rPr lang="en-US" sz="1600" b="1" smtClean="0">
                  <a:solidFill>
                    <a:schemeClr val="tx1">
                      <a:lumMod val="75000"/>
                      <a:lumOff val="25000"/>
                    </a:schemeClr>
                  </a:solidFill>
                  <a:latin typeface="Book Antiqua" pitchFamily="18" charset="0"/>
                  <a:cs typeface="Arial" pitchFamily="34" charset="0"/>
                </a:rPr>
                <a:t>Going to</a:t>
              </a:r>
              <a:endParaRPr lang="en-US" sz="1100" smtClean="0">
                <a:solidFill>
                  <a:schemeClr val="tx1">
                    <a:lumMod val="75000"/>
                    <a:lumOff val="25000"/>
                  </a:schemeClr>
                </a:solidFill>
                <a:latin typeface="Book Antiqua" pitchFamily="18" charset="0"/>
                <a:cs typeface="Arial" pitchFamily="34" charset="0"/>
              </a:endParaRPr>
            </a:p>
            <a:p>
              <a:pPr>
                <a:spcBef>
                  <a:spcPts val="0"/>
                </a:spcBef>
                <a:buFont typeface="Wingdings" pitchFamily="2" charset="2"/>
                <a:buChar char="q"/>
              </a:pPr>
              <a:r>
                <a:rPr lang="en-US" sz="1000" smtClean="0">
                  <a:solidFill>
                    <a:schemeClr val="tx1">
                      <a:lumMod val="75000"/>
                      <a:lumOff val="25000"/>
                    </a:schemeClr>
                  </a:solidFill>
                  <a:latin typeface="Book Antiqua" pitchFamily="18" charset="0"/>
                  <a:cs typeface="Arial" pitchFamily="34" charset="0"/>
                </a:rPr>
                <a:t>Signal </a:t>
              </a:r>
              <a:r>
                <a:rPr lang="en-US" sz="1000">
                  <a:solidFill>
                    <a:schemeClr val="tx1">
                      <a:lumMod val="75000"/>
                      <a:lumOff val="25000"/>
                    </a:schemeClr>
                  </a:solidFill>
                  <a:latin typeface="Book Antiqua" pitchFamily="18" charset="0"/>
                  <a:cs typeface="Arial" pitchFamily="34" charset="0"/>
                </a:rPr>
                <a:t>words can help us to recognise which tense to use in a sentence. Below is a list of signal words </a:t>
              </a:r>
              <a:endParaRPr lang="en-US" sz="1000" smtClean="0">
                <a:solidFill>
                  <a:schemeClr val="tx1">
                    <a:lumMod val="75000"/>
                    <a:lumOff val="25000"/>
                  </a:schemeClr>
                </a:solidFill>
                <a:latin typeface="Book Antiqua" pitchFamily="18" charset="0"/>
                <a:cs typeface="Arial" pitchFamily="34" charset="0"/>
              </a:endParaRPr>
            </a:p>
            <a:p>
              <a:pPr marL="0" indent="342900">
                <a:spcBef>
                  <a:spcPts val="0"/>
                </a:spcBef>
                <a:buNone/>
              </a:pPr>
              <a:r>
                <a:rPr lang="en-US" sz="1000" smtClean="0">
                  <a:solidFill>
                    <a:schemeClr val="tx1">
                      <a:lumMod val="75000"/>
                      <a:lumOff val="25000"/>
                    </a:schemeClr>
                  </a:solidFill>
                  <a:latin typeface="Book Antiqua" pitchFamily="18" charset="0"/>
                  <a:cs typeface="Arial" pitchFamily="34" charset="0"/>
                </a:rPr>
                <a:t>for </a:t>
              </a:r>
              <a:r>
                <a:rPr lang="en-US" sz="1000">
                  <a:solidFill>
                    <a:schemeClr val="tx1">
                      <a:lumMod val="75000"/>
                      <a:lumOff val="25000"/>
                    </a:schemeClr>
                  </a:solidFill>
                  <a:latin typeface="Book Antiqua" pitchFamily="18" charset="0"/>
                  <a:cs typeface="Arial" pitchFamily="34" charset="0"/>
                </a:rPr>
                <a:t>the simple </a:t>
              </a:r>
              <a:r>
                <a:rPr lang="en-US" sz="1000" smtClean="0">
                  <a:solidFill>
                    <a:schemeClr val="tx1">
                      <a:lumMod val="75000"/>
                      <a:lumOff val="25000"/>
                    </a:schemeClr>
                  </a:solidFill>
                  <a:latin typeface="Book Antiqua" pitchFamily="18" charset="0"/>
                  <a:cs typeface="Arial" pitchFamily="34" charset="0"/>
                </a:rPr>
                <a:t>past </a:t>
              </a:r>
              <a:r>
                <a:rPr lang="en-US" sz="1000">
                  <a:solidFill>
                    <a:schemeClr val="tx1">
                      <a:lumMod val="75000"/>
                      <a:lumOff val="25000"/>
                    </a:schemeClr>
                  </a:solidFill>
                  <a:latin typeface="Book Antiqua" pitchFamily="18" charset="0"/>
                  <a:cs typeface="Arial" pitchFamily="34" charset="0"/>
                </a:rPr>
                <a:t>and </a:t>
              </a:r>
              <a:r>
                <a:rPr lang="en-US" sz="1000" smtClean="0">
                  <a:solidFill>
                    <a:schemeClr val="tx1">
                      <a:lumMod val="75000"/>
                      <a:lumOff val="25000"/>
                    </a:schemeClr>
                  </a:solidFill>
                  <a:latin typeface="Book Antiqua" pitchFamily="18" charset="0"/>
                  <a:cs typeface="Arial" pitchFamily="34" charset="0"/>
                </a:rPr>
                <a:t>past continuous</a:t>
              </a:r>
            </a:p>
            <a:p>
              <a:pPr>
                <a:spcBef>
                  <a:spcPts val="0"/>
                </a:spcBef>
                <a:buFont typeface="Wingdings" pitchFamily="2" charset="2"/>
                <a:buChar char="q"/>
              </a:pPr>
              <a:endParaRPr lang="en-US" sz="100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55576" y="1383619"/>
            <a:ext cx="1160282" cy="1080120"/>
          </a:xfrm>
        </p:spPr>
      </p:pic>
      <p:sp>
        <p:nvSpPr>
          <p:cNvPr id="10" name="Text Placeholder 2"/>
          <p:cNvSpPr txBox="1">
            <a:spLocks/>
          </p:cNvSpPr>
          <p:nvPr/>
        </p:nvSpPr>
        <p:spPr>
          <a:xfrm>
            <a:off x="2267744" y="1995686"/>
            <a:ext cx="2304256" cy="259228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spcBef>
                <a:spcPts val="0"/>
              </a:spcBef>
            </a:pPr>
            <a:endParaRPr lang="en-US" altLang="ko-KR" sz="1200" b="1" smtClean="0">
              <a:latin typeface="Book Antiqua" pitchFamily="18" charset="0"/>
            </a:endParaRPr>
          </a:p>
          <a:p>
            <a:pPr marL="342900" indent="-171450" algn="l">
              <a:spcBef>
                <a:spcPts val="0"/>
              </a:spcBef>
              <a:buFont typeface="Wingdings" pitchFamily="2" charset="2"/>
              <a:buChar char="§"/>
            </a:pPr>
            <a:r>
              <a:rPr lang="en-US" altLang="ko-KR" sz="1000">
                <a:latin typeface="Book Antiqua" pitchFamily="18" charset="0"/>
              </a:rPr>
              <a:t>tonight	</a:t>
            </a:r>
          </a:p>
          <a:p>
            <a:pPr marL="342900" indent="-171450" algn="l">
              <a:spcBef>
                <a:spcPts val="0"/>
              </a:spcBef>
              <a:buFont typeface="Wingdings" pitchFamily="2" charset="2"/>
              <a:buChar char="§"/>
            </a:pPr>
            <a:r>
              <a:rPr lang="en-US" altLang="ko-KR" sz="1000">
                <a:latin typeface="Book Antiqua" pitchFamily="18" charset="0"/>
              </a:rPr>
              <a:t>tomorrow	</a:t>
            </a:r>
          </a:p>
          <a:p>
            <a:pPr marL="342900" indent="-171450" algn="l">
              <a:spcBef>
                <a:spcPts val="0"/>
              </a:spcBef>
              <a:buFont typeface="Wingdings" pitchFamily="2" charset="2"/>
              <a:buChar char="§"/>
            </a:pPr>
            <a:r>
              <a:rPr lang="en-US" altLang="ko-KR" sz="1000">
                <a:latin typeface="Book Antiqua" pitchFamily="18" charset="0"/>
              </a:rPr>
              <a:t>the day after tomorrow	</a:t>
            </a:r>
          </a:p>
          <a:p>
            <a:pPr marL="342900" indent="-171450" algn="l">
              <a:spcBef>
                <a:spcPts val="0"/>
              </a:spcBef>
              <a:buFont typeface="Wingdings" pitchFamily="2" charset="2"/>
              <a:buChar char="§"/>
            </a:pPr>
            <a:r>
              <a:rPr lang="en-US" altLang="ko-KR" sz="1000">
                <a:latin typeface="Book Antiqua" pitchFamily="18" charset="0"/>
              </a:rPr>
              <a:t>two later days	</a:t>
            </a:r>
          </a:p>
          <a:p>
            <a:pPr marL="342900" indent="-171450" algn="l">
              <a:spcBef>
                <a:spcPts val="0"/>
              </a:spcBef>
              <a:buFont typeface="Wingdings" pitchFamily="2" charset="2"/>
              <a:buChar char="§"/>
            </a:pPr>
            <a:r>
              <a:rPr lang="en-US" altLang="ko-KR" sz="1000">
                <a:latin typeface="Book Antiqua" pitchFamily="18" charset="0"/>
              </a:rPr>
              <a:t>until	</a:t>
            </a:r>
          </a:p>
          <a:p>
            <a:pPr marL="342900" indent="-171450" algn="l">
              <a:spcBef>
                <a:spcPts val="0"/>
              </a:spcBef>
              <a:buFont typeface="Wingdings" pitchFamily="2" charset="2"/>
              <a:buChar char="§"/>
            </a:pPr>
            <a:r>
              <a:rPr lang="en-US" altLang="ko-KR" sz="1000">
                <a:latin typeface="Book Antiqua" pitchFamily="18" charset="0"/>
              </a:rPr>
              <a:t>next month	</a:t>
            </a:r>
          </a:p>
          <a:p>
            <a:pPr marL="342900" indent="-171450" algn="l">
              <a:spcBef>
                <a:spcPts val="0"/>
              </a:spcBef>
              <a:buFont typeface="Wingdings" pitchFamily="2" charset="2"/>
              <a:buChar char="§"/>
            </a:pPr>
            <a:r>
              <a:rPr lang="en-US" altLang="ko-KR" sz="1000">
                <a:latin typeface="Book Antiqua" pitchFamily="18" charset="0"/>
              </a:rPr>
              <a:t>next time	</a:t>
            </a:r>
          </a:p>
          <a:p>
            <a:pPr marL="342900" indent="-171450" algn="l">
              <a:spcBef>
                <a:spcPts val="0"/>
              </a:spcBef>
              <a:buFont typeface="Wingdings" pitchFamily="2" charset="2"/>
              <a:buChar char="§"/>
            </a:pPr>
            <a:r>
              <a:rPr lang="en-US" altLang="ko-KR" sz="1000">
                <a:latin typeface="Book Antiqua" pitchFamily="18" charset="0"/>
              </a:rPr>
              <a:t>this afternoont	</a:t>
            </a:r>
          </a:p>
          <a:p>
            <a:pPr marL="342900" indent="-171450" algn="l">
              <a:spcBef>
                <a:spcPts val="0"/>
              </a:spcBef>
              <a:buFont typeface="Wingdings" pitchFamily="2" charset="2"/>
              <a:buChar char="§"/>
            </a:pPr>
            <a:r>
              <a:rPr lang="en-US" altLang="ko-KR" sz="1000">
                <a:latin typeface="Book Antiqua" pitchFamily="18" charset="0"/>
              </a:rPr>
              <a:t>while	</a:t>
            </a:r>
          </a:p>
          <a:p>
            <a:pPr marL="342900" indent="-171450" algn="l">
              <a:spcBef>
                <a:spcPts val="0"/>
              </a:spcBef>
              <a:buFont typeface="Wingdings" pitchFamily="2" charset="2"/>
              <a:buChar char="§"/>
            </a:pPr>
            <a:r>
              <a:rPr lang="en-US" altLang="ko-KR" sz="1000">
                <a:latin typeface="Book Antiqua" pitchFamily="18" charset="0"/>
              </a:rPr>
              <a:t>in a little while	</a:t>
            </a:r>
          </a:p>
          <a:p>
            <a:pPr marL="342900" indent="-171450" algn="l">
              <a:spcBef>
                <a:spcPts val="0"/>
              </a:spcBef>
              <a:buFont typeface="Wingdings" pitchFamily="2" charset="2"/>
              <a:buChar char="§"/>
            </a:pPr>
            <a:r>
              <a:rPr lang="en-US" altLang="ko-KR" sz="1000">
                <a:latin typeface="Book Antiqua" pitchFamily="18" charset="0"/>
              </a:rPr>
              <a:t>after</a:t>
            </a:r>
          </a:p>
          <a:p>
            <a:pPr marL="342900" indent="-171450" algn="l">
              <a:spcBef>
                <a:spcPts val="0"/>
              </a:spcBef>
              <a:buFont typeface="Wingdings" pitchFamily="2" charset="2"/>
              <a:buChar char="§"/>
            </a:pPr>
            <a:r>
              <a:rPr lang="en-US" altLang="ko-KR" sz="1000">
                <a:latin typeface="Book Antiqua" pitchFamily="18" charset="0"/>
              </a:rPr>
              <a:t>if </a:t>
            </a:r>
          </a:p>
          <a:p>
            <a:pPr marL="342900" indent="-171450" algn="l">
              <a:spcBef>
                <a:spcPts val="0"/>
              </a:spcBef>
              <a:buFont typeface="Wingdings" pitchFamily="2" charset="2"/>
              <a:buChar char="§"/>
            </a:pPr>
            <a:r>
              <a:rPr lang="en-US" altLang="ko-KR" sz="1000">
                <a:latin typeface="Book Antiqua" pitchFamily="18" charset="0"/>
              </a:rPr>
              <a:t>when </a:t>
            </a:r>
          </a:p>
          <a:p>
            <a:pPr marL="342900" indent="-171450" algn="l">
              <a:spcBef>
                <a:spcPts val="0"/>
              </a:spcBef>
              <a:buFont typeface="Wingdings" pitchFamily="2" charset="2"/>
              <a:buChar char="§"/>
            </a:pPr>
            <a:r>
              <a:rPr lang="en-US" altLang="ko-KR" sz="1000">
                <a:latin typeface="Book Antiqua" pitchFamily="18" charset="0"/>
              </a:rPr>
              <a:t>before </a:t>
            </a:r>
          </a:p>
          <a:p>
            <a:pPr marL="342900" indent="-171450" algn="l">
              <a:spcBef>
                <a:spcPts val="0"/>
              </a:spcBef>
              <a:buFont typeface="Wingdings" pitchFamily="2" charset="2"/>
              <a:buChar char="§"/>
            </a:pPr>
            <a:r>
              <a:rPr lang="en-US" altLang="ko-KR" sz="1000">
                <a:latin typeface="Book Antiqua" pitchFamily="18" charset="0"/>
              </a:rPr>
              <a:t>as soon as </a:t>
            </a:r>
          </a:p>
          <a:p>
            <a:pPr marL="171450" algn="l">
              <a:spcBef>
                <a:spcPts val="0"/>
              </a:spcBef>
            </a:pPr>
            <a:endParaRPr lang="en-US" altLang="ko-KR" sz="1000" dirty="0">
              <a:latin typeface="Book Antiqua" pitchFamily="18" charset="0"/>
            </a:endParaRPr>
          </a:p>
        </p:txBody>
      </p:sp>
      <p:sp>
        <p:nvSpPr>
          <p:cNvPr id="12" name="Text Placeholder 2"/>
          <p:cNvSpPr txBox="1">
            <a:spLocks/>
          </p:cNvSpPr>
          <p:nvPr/>
        </p:nvSpPr>
        <p:spPr>
          <a:xfrm>
            <a:off x="4553694" y="1995688"/>
            <a:ext cx="2304256" cy="648070"/>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spcBef>
                <a:spcPts val="0"/>
              </a:spcBef>
            </a:pPr>
            <a:endParaRPr lang="en-US" altLang="ko-KR" sz="1000" dirty="0">
              <a:latin typeface="Book Antiqua" pitchFamily="18" charset="0"/>
            </a:endParaRPr>
          </a:p>
        </p:txBody>
      </p:sp>
    </p:spTree>
    <p:extLst>
      <p:ext uri="{BB962C8B-B14F-4D97-AF65-F5344CB8AC3E}">
        <p14:creationId xmlns:p14="http://schemas.microsoft.com/office/powerpoint/2010/main" val="413217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0" y="2499742"/>
            <a:ext cx="3744416" cy="576063"/>
          </a:xfrm>
        </p:spPr>
        <p:txBody>
          <a:bodyPr/>
          <a:lstStyle/>
          <a:p>
            <a:r>
              <a:rPr lang="en-US" altLang="ko-KR" sz="2800" smtClean="0"/>
              <a:t>Do You Understand?</a:t>
            </a:r>
            <a:endParaRPr lang="ko-KR" altLang="en-US" sz="2800" dirty="0"/>
          </a:p>
        </p:txBody>
      </p:sp>
      <p:sp>
        <p:nvSpPr>
          <p:cNvPr id="4" name="Rounded Rectangle 27"/>
          <p:cNvSpPr/>
          <p:nvPr/>
        </p:nvSpPr>
        <p:spPr>
          <a:xfrm>
            <a:off x="4241667" y="1843219"/>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2987822" y="3023543"/>
            <a:ext cx="3168352" cy="307777"/>
          </a:xfrm>
          <a:prstGeom prst="rect">
            <a:avLst/>
          </a:prstGeom>
          <a:noFill/>
        </p:spPr>
        <p:txBody>
          <a:bodyPr wrap="square" rtlCol="0" anchor="ctr">
            <a:spAutoFit/>
          </a:bodyPr>
          <a:lstStyle/>
          <a:p>
            <a:pPr algn="ctr"/>
            <a:r>
              <a:rPr lang="en-US" altLang="ko-KR" sz="1400" smtClean="0">
                <a:solidFill>
                  <a:schemeClr val="tx1">
                    <a:lumMod val="75000"/>
                    <a:lumOff val="25000"/>
                  </a:schemeClr>
                </a:solidFill>
                <a:cs typeface="Arial" pitchFamily="34" charset="0"/>
              </a:rPr>
              <a:t>Let’s discusse together!. </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64362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388263"/>
            <a:ext cx="3024336" cy="1200329"/>
          </a:xfrm>
          <a:prstGeom prst="rect">
            <a:avLst/>
          </a:prstGeom>
          <a:noFill/>
        </p:spPr>
        <p:txBody>
          <a:bodyPr wrap="square" rtlCol="0" anchor="ctr">
            <a:spAutoFit/>
          </a:bodyPr>
          <a:lstStyle/>
          <a:p>
            <a:r>
              <a:rPr lang="en-US" altLang="ko-KR" sz="2400" b="1" smtClean="0">
                <a:latin typeface="+mj-lt"/>
                <a:cs typeface="Arial" pitchFamily="34" charset="0"/>
              </a:rPr>
              <a:t>Future Tense (will) </a:t>
            </a:r>
            <a:r>
              <a:rPr lang="en-US" altLang="ko-KR" sz="2400" b="1" smtClean="0">
                <a:latin typeface="+mj-lt"/>
                <a:cs typeface="Arial" pitchFamily="34" charset="0"/>
              </a:rPr>
              <a:t>Vs.</a:t>
            </a:r>
          </a:p>
          <a:p>
            <a:r>
              <a:rPr lang="en-US" altLang="ko-KR" sz="2400" b="1" smtClean="0">
                <a:solidFill>
                  <a:schemeClr val="bg1"/>
                </a:solidFill>
                <a:latin typeface="+mj-lt"/>
                <a:cs typeface="Arial" pitchFamily="34" charset="0"/>
              </a:rPr>
              <a:t>Going to</a:t>
            </a:r>
            <a:endParaRPr lang="en-US" altLang="ko-KR" sz="2400" b="1" smtClean="0">
              <a:solidFill>
                <a:schemeClr val="bg1"/>
              </a:solidFill>
              <a:latin typeface="+mj-lt"/>
              <a:cs typeface="Arial" pitchFamily="34" charset="0"/>
            </a:endParaRPr>
          </a:p>
        </p:txBody>
      </p:sp>
      <p:sp>
        <p:nvSpPr>
          <p:cNvPr id="6" name="TextBox 5"/>
          <p:cNvSpPr txBox="1"/>
          <p:nvPr/>
        </p:nvSpPr>
        <p:spPr>
          <a:xfrm>
            <a:off x="467544" y="3291830"/>
            <a:ext cx="3456386" cy="307777"/>
          </a:xfrm>
          <a:prstGeom prst="rect">
            <a:avLst/>
          </a:prstGeom>
          <a:noFill/>
        </p:spPr>
        <p:txBody>
          <a:bodyPr wrap="square" anchor="ctr">
            <a:spAutoFit/>
          </a:bodyPr>
          <a:lstStyle/>
          <a:p>
            <a:r>
              <a:rPr lang="en-US" altLang="ko-KR" sz="1400" b="1">
                <a:solidFill>
                  <a:schemeClr val="bg1"/>
                </a:solidFill>
                <a:cs typeface="Arial" pitchFamily="34" charset="0"/>
              </a:rPr>
              <a:t>Directions: </a:t>
            </a:r>
            <a:r>
              <a:rPr lang="en-US" sz="1400" b="1" smtClean="0">
                <a:solidFill>
                  <a:schemeClr val="bg1"/>
                </a:solidFill>
              </a:rPr>
              <a:t>Choose the Right Answer!</a:t>
            </a:r>
            <a:endParaRPr lang="en-US" sz="1400" b="1">
              <a:solidFill>
                <a:schemeClr val="bg1"/>
              </a:solidFill>
            </a:endParaRPr>
          </a:p>
        </p:txBody>
      </p:sp>
      <p:sp>
        <p:nvSpPr>
          <p:cNvPr id="10" name="TextBox 9"/>
          <p:cNvSpPr txBox="1"/>
          <p:nvPr/>
        </p:nvSpPr>
        <p:spPr>
          <a:xfrm>
            <a:off x="497015" y="640219"/>
            <a:ext cx="3024337" cy="307777"/>
          </a:xfrm>
          <a:prstGeom prst="rect">
            <a:avLst/>
          </a:prstGeom>
          <a:noFill/>
        </p:spPr>
        <p:txBody>
          <a:bodyPr wrap="square" anchor="ctr">
            <a:spAutoFit/>
          </a:bodyPr>
          <a:lstStyle/>
          <a:p>
            <a:pPr fontAlgn="auto">
              <a:spcBef>
                <a:spcPts val="0"/>
              </a:spcBef>
              <a:spcAft>
                <a:spcPts val="0"/>
              </a:spcAft>
              <a:defRPr/>
            </a:pPr>
            <a:r>
              <a:rPr lang="en-US" altLang="ko-KR" sz="1400" b="1" smtClean="0">
                <a:solidFill>
                  <a:schemeClr val="tx1">
                    <a:lumMod val="75000"/>
                    <a:lumOff val="25000"/>
                  </a:schemeClr>
                </a:solidFill>
                <a:cs typeface="Arial" pitchFamily="34" charset="0"/>
              </a:rPr>
              <a:t>EVALUATION</a:t>
            </a:r>
            <a:endParaRPr kumimoji="0" lang="en-US" altLang="ko-KR" sz="1400" b="1" dirty="0">
              <a:solidFill>
                <a:schemeClr val="tx1">
                  <a:lumMod val="75000"/>
                  <a:lumOff val="25000"/>
                </a:schemeClr>
              </a:solidFill>
              <a:cs typeface="Arial" pitchFamily="34" charset="0"/>
            </a:endParaRPr>
          </a:p>
        </p:txBody>
      </p:sp>
      <p:pic>
        <p:nvPicPr>
          <p:cNvPr id="7" name="Picture 6"/>
          <p:cNvPicPr/>
          <p:nvPr/>
        </p:nvPicPr>
        <p:blipFill rotWithShape="1">
          <a:blip r:embed="rId2"/>
          <a:srcRect t="4374" r="39180" b="11353"/>
          <a:stretch/>
        </p:blipFill>
        <p:spPr bwMode="auto">
          <a:xfrm>
            <a:off x="3954787" y="339503"/>
            <a:ext cx="4505645" cy="4320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8152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endParaRPr lang="en-US" altLang="ko-KR" smtClean="0"/>
          </a:p>
          <a:p>
            <a:pPr lvl="0"/>
            <a:r>
              <a:rPr lang="en-US" altLang="ko-KR" smtClean="0"/>
              <a:t>Good Luck</a:t>
            </a:r>
          </a:p>
          <a:p>
            <a:pPr lvl="0"/>
            <a:endParaRPr lang="en-US" altLang="ko-KR" dirty="0"/>
          </a:p>
        </p:txBody>
      </p:sp>
    </p:spTree>
    <p:extLst>
      <p:ext uri="{BB962C8B-B14F-4D97-AF65-F5344CB8AC3E}">
        <p14:creationId xmlns:p14="http://schemas.microsoft.com/office/powerpoint/2010/main" val="40130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0D2C1EFF-6393-4AE6-A345-71C0D96204A3}"/>
              </a:ext>
            </a:extLst>
          </p:cNvPr>
          <p:cNvSpPr>
            <a:spLocks noGrp="1"/>
          </p:cNvSpPr>
          <p:nvPr>
            <p:ph type="pic" idx="1"/>
          </p:nvPr>
        </p:nvSpPr>
        <p:spPr/>
      </p:sp>
      <p:sp>
        <p:nvSpPr>
          <p:cNvPr id="10" name="Rectangle 9"/>
          <p:cNvSpPr/>
          <p:nvPr/>
        </p:nvSpPr>
        <p:spPr>
          <a:xfrm>
            <a:off x="3095836" y="0"/>
            <a:ext cx="2952328"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987824" y="893531"/>
            <a:ext cx="3168352" cy="584775"/>
          </a:xfrm>
          <a:prstGeom prst="rect">
            <a:avLst/>
          </a:prstGeom>
        </p:spPr>
        <p:txBody>
          <a:bodyPr wrap="square" anchor="ctr">
            <a:spAutoFit/>
          </a:bodyPr>
          <a:lstStyle/>
          <a:p>
            <a:pPr algn="ctr"/>
            <a:r>
              <a:rPr lang="en-US" altLang="ko-KR" sz="3200" b="1" smtClean="0">
                <a:solidFill>
                  <a:schemeClr val="bg1"/>
                </a:solidFill>
                <a:latin typeface="+mj-lt"/>
                <a:cs typeface="Arial" pitchFamily="34" charset="0"/>
              </a:rPr>
              <a:t>Your Lecturer</a:t>
            </a:r>
            <a:endParaRPr lang="en-US" altLang="ko-KR" sz="3200" b="1" dirty="0">
              <a:solidFill>
                <a:schemeClr val="bg1"/>
              </a:solidFill>
              <a:latin typeface="+mj-lt"/>
              <a:cs typeface="Arial" pitchFamily="34" charset="0"/>
            </a:endParaRPr>
          </a:p>
        </p:txBody>
      </p:sp>
      <p:sp>
        <p:nvSpPr>
          <p:cNvPr id="12" name="TextBox 11"/>
          <p:cNvSpPr txBox="1"/>
          <p:nvPr/>
        </p:nvSpPr>
        <p:spPr>
          <a:xfrm>
            <a:off x="3095836" y="3864472"/>
            <a:ext cx="2952328" cy="307777"/>
          </a:xfrm>
          <a:prstGeom prst="rect">
            <a:avLst/>
          </a:prstGeom>
          <a:noFill/>
        </p:spPr>
        <p:txBody>
          <a:bodyPr wrap="square" rtlCol="0" anchor="ctr">
            <a:spAutoFit/>
          </a:bodyPr>
          <a:lstStyle/>
          <a:p>
            <a:pPr algn="ctr"/>
            <a:r>
              <a:rPr lang="en-US" altLang="ko-KR" sz="1400" b="1" smtClean="0">
                <a:solidFill>
                  <a:schemeClr val="bg1"/>
                </a:solidFill>
                <a:cs typeface="Arial" pitchFamily="34" charset="0"/>
              </a:rPr>
              <a:t>Dr. Didik Hariyadi Raharjo, M.Pd. </a:t>
            </a:r>
            <a:endParaRPr lang="ko-KR" altLang="en-US" sz="1400" b="1" dirty="0">
              <a:solidFill>
                <a:schemeClr val="bg1"/>
              </a:solidFill>
              <a:cs typeface="Arial" pitchFamily="34" charset="0"/>
            </a:endParaRPr>
          </a:p>
        </p:txBody>
      </p:sp>
      <p:sp>
        <p:nvSpPr>
          <p:cNvPr id="13" name="Text Placeholder 17"/>
          <p:cNvSpPr txBox="1">
            <a:spLocks/>
          </p:cNvSpPr>
          <p:nvPr/>
        </p:nvSpPr>
        <p:spPr>
          <a:xfrm>
            <a:off x="3819860" y="4299942"/>
            <a:ext cx="1512168" cy="288032"/>
          </a:xfrm>
          <a:prstGeom prst="rect">
            <a:avLst/>
          </a:prstGeom>
          <a:solidFill>
            <a:schemeClr val="bg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smtClean="0">
                <a:solidFill>
                  <a:schemeClr val="accent1"/>
                </a:solidFill>
                <a:cs typeface="Arial" pitchFamily="34" charset="0"/>
              </a:rPr>
              <a:t>081288111430</a:t>
            </a:r>
            <a:endParaRPr lang="en-US" sz="1400" b="1" dirty="0">
              <a:solidFill>
                <a:schemeClr val="accent1"/>
              </a:solidFill>
              <a:cs typeface="Arial" pitchFamily="34" charset="0"/>
            </a:endParaRPr>
          </a:p>
        </p:txBody>
      </p:sp>
    </p:spTree>
    <p:extLst>
      <p:ext uri="{BB962C8B-B14F-4D97-AF65-F5344CB8AC3E}">
        <p14:creationId xmlns:p14="http://schemas.microsoft.com/office/powerpoint/2010/main" val="9463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267494"/>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b="1" dirty="0" smtClean="0">
                <a:solidFill>
                  <a:schemeClr val="tx1">
                    <a:lumMod val="75000"/>
                    <a:lumOff val="25000"/>
                  </a:schemeClr>
                </a:solidFill>
                <a:cs typeface="Arial" pitchFamily="34" charset="0"/>
              </a:rPr>
              <a:t>Lecture Agenda</a:t>
            </a:r>
            <a:endParaRPr lang="en-US" sz="3200" b="1" dirty="0">
              <a:solidFill>
                <a:schemeClr val="tx1">
                  <a:lumMod val="75000"/>
                  <a:lumOff val="25000"/>
                </a:schemeClr>
              </a:solidFill>
              <a:cs typeface="Arial" pitchFamily="34" charset="0"/>
            </a:endParaRPr>
          </a:p>
        </p:txBody>
      </p:sp>
      <p:grpSp>
        <p:nvGrpSpPr>
          <p:cNvPr id="30" name="Group 29"/>
          <p:cNvGrpSpPr/>
          <p:nvPr/>
        </p:nvGrpSpPr>
        <p:grpSpPr>
          <a:xfrm>
            <a:off x="2984973" y="1131591"/>
            <a:ext cx="5611091" cy="576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667248" y="1258262"/>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Opening</a:t>
              </a:r>
              <a:endParaRPr lang="en-US" altLang="ko-KR" sz="1400" b="1" dirty="0">
                <a:solidFill>
                  <a:schemeClr val="bg1"/>
                </a:solidFill>
                <a:latin typeface="Book Antiqua" pitchFamily="18" charset="0"/>
                <a:cs typeface="Arial" pitchFamily="34" charset="0"/>
              </a:endParaRPr>
            </a:p>
          </p:txBody>
        </p:sp>
      </p:grpSp>
      <p:sp>
        <p:nvSpPr>
          <p:cNvPr id="14" name="TextBox 13"/>
          <p:cNvSpPr txBox="1"/>
          <p:nvPr/>
        </p:nvSpPr>
        <p:spPr>
          <a:xfrm>
            <a:off x="3526670" y="1636320"/>
            <a:ext cx="4789746" cy="400110"/>
          </a:xfrm>
          <a:prstGeom prst="rect">
            <a:avLst/>
          </a:prstGeom>
          <a:noFill/>
        </p:spPr>
        <p:txBody>
          <a:bodyPr wrap="square" rtlCol="0" anchor="ctr">
            <a:spAutoFit/>
          </a:bodyPr>
          <a:lstStyle/>
          <a:p>
            <a:r>
              <a:rPr lang="en-US" altLang="ko-KR" sz="1000" dirty="0">
                <a:solidFill>
                  <a:schemeClr val="tx1">
                    <a:lumMod val="75000"/>
                    <a:lumOff val="25000"/>
                  </a:schemeClr>
                </a:solidFill>
                <a:latin typeface="Book Antiqua" pitchFamily="18" charset="0"/>
                <a:cs typeface="Arial" pitchFamily="34" charset="0"/>
              </a:rPr>
              <a:t>In this phase, the lecturer will deliver the learning objectives and check the students' attendance. </a:t>
            </a:r>
          </a:p>
        </p:txBody>
      </p:sp>
      <p:grpSp>
        <p:nvGrpSpPr>
          <p:cNvPr id="31" name="Group 30"/>
          <p:cNvGrpSpPr/>
          <p:nvPr/>
        </p:nvGrpSpPr>
        <p:grpSpPr>
          <a:xfrm>
            <a:off x="2984973" y="2023433"/>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Lecture and Discussion</a:t>
              </a:r>
              <a:endParaRPr lang="en-US" altLang="ko-KR" sz="1400" b="1" dirty="0">
                <a:solidFill>
                  <a:schemeClr val="bg1"/>
                </a:solidFill>
                <a:latin typeface="Book Antiqua" pitchFamily="18" charset="0"/>
                <a:cs typeface="Arial" pitchFamily="34" charset="0"/>
              </a:endParaRPr>
            </a:p>
          </p:txBody>
        </p:sp>
      </p:grpSp>
      <p:sp>
        <p:nvSpPr>
          <p:cNvPr id="19" name="TextBox 18"/>
          <p:cNvSpPr txBox="1"/>
          <p:nvPr/>
        </p:nvSpPr>
        <p:spPr>
          <a:xfrm>
            <a:off x="3526670" y="2508926"/>
            <a:ext cx="4789746" cy="438582"/>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explain the learning material, give some examples and invite you to </a:t>
            </a:r>
            <a:r>
              <a:rPr lang="en-US" altLang="ko-KR" sz="1050" dirty="0" smtClean="0">
                <a:solidFill>
                  <a:schemeClr val="tx1">
                    <a:lumMod val="75000"/>
                    <a:lumOff val="25000"/>
                  </a:schemeClr>
                </a:solidFill>
                <a:latin typeface="Book Antiqua" pitchFamily="18" charset="0"/>
                <a:cs typeface="Arial" pitchFamily="34" charset="0"/>
              </a:rPr>
              <a:t>discuss the materials</a:t>
            </a:r>
            <a:r>
              <a:rPr lang="en-US" altLang="ko-KR" sz="1200" dirty="0" smtClean="0">
                <a:solidFill>
                  <a:schemeClr val="tx1">
                    <a:lumMod val="75000"/>
                    <a:lumOff val="25000"/>
                  </a:schemeClr>
                </a:solidFill>
                <a:latin typeface="Book Antiqua" pitchFamily="18" charset="0"/>
                <a:cs typeface="Arial" pitchFamily="34" charset="0"/>
              </a:rPr>
              <a:t>.</a:t>
            </a:r>
            <a:endParaRPr lang="en-US" altLang="ko-KR" sz="1200" dirty="0">
              <a:solidFill>
                <a:schemeClr val="tx1">
                  <a:lumMod val="75000"/>
                  <a:lumOff val="25000"/>
                </a:schemeClr>
              </a:solidFill>
              <a:latin typeface="Book Antiqua" pitchFamily="18" charset="0"/>
              <a:cs typeface="Arial" pitchFamily="34" charset="0"/>
            </a:endParaRPr>
          </a:p>
        </p:txBody>
      </p:sp>
      <p:grpSp>
        <p:nvGrpSpPr>
          <p:cNvPr id="32" name="Group 31"/>
          <p:cNvGrpSpPr/>
          <p:nvPr/>
        </p:nvGrpSpPr>
        <p:grpSpPr>
          <a:xfrm>
            <a:off x="2984973" y="2915275"/>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Evaluation </a:t>
              </a:r>
              <a:endParaRPr lang="en-US" altLang="ko-KR" sz="1400" b="1" dirty="0">
                <a:solidFill>
                  <a:schemeClr val="bg1"/>
                </a:solidFill>
                <a:latin typeface="Book Antiqua" pitchFamily="18" charset="0"/>
                <a:cs typeface="Arial" pitchFamily="34" charset="0"/>
              </a:endParaRPr>
            </a:p>
          </p:txBody>
        </p:sp>
      </p:grpSp>
      <p:sp>
        <p:nvSpPr>
          <p:cNvPr id="24" name="TextBox 23"/>
          <p:cNvSpPr txBox="1"/>
          <p:nvPr/>
        </p:nvSpPr>
        <p:spPr>
          <a:xfrm>
            <a:off x="3526670" y="3412310"/>
            <a:ext cx="4789746" cy="415498"/>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check your understanding by giving some instructions and </a:t>
            </a:r>
            <a:r>
              <a:rPr lang="en-US" altLang="ko-KR" sz="1050" dirty="0" smtClean="0">
                <a:solidFill>
                  <a:schemeClr val="tx1">
                    <a:lumMod val="75000"/>
                    <a:lumOff val="25000"/>
                  </a:schemeClr>
                </a:solidFill>
                <a:latin typeface="Book Antiqua" pitchFamily="18" charset="0"/>
                <a:cs typeface="Arial" pitchFamily="34" charset="0"/>
              </a:rPr>
              <a:t>questions. </a:t>
            </a:r>
            <a:endParaRPr lang="en-US" altLang="ko-KR" sz="1050" dirty="0">
              <a:solidFill>
                <a:schemeClr val="tx1">
                  <a:lumMod val="75000"/>
                  <a:lumOff val="25000"/>
                </a:schemeClr>
              </a:solidFill>
              <a:latin typeface="Book Antiqua" pitchFamily="18" charset="0"/>
              <a:cs typeface="Arial" pitchFamily="34" charset="0"/>
            </a:endParaRPr>
          </a:p>
        </p:txBody>
      </p:sp>
      <p:grpSp>
        <p:nvGrpSpPr>
          <p:cNvPr id="33" name="Group 32"/>
          <p:cNvGrpSpPr/>
          <p:nvPr/>
        </p:nvGrpSpPr>
        <p:grpSpPr>
          <a:xfrm>
            <a:off x="2984973" y="3807117"/>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Closing</a:t>
              </a:r>
              <a:endParaRPr lang="en-US" altLang="ko-KR" sz="1400" b="1" dirty="0">
                <a:solidFill>
                  <a:schemeClr val="bg1"/>
                </a:solidFill>
                <a:latin typeface="Book Antiqua" pitchFamily="18" charset="0"/>
                <a:cs typeface="Arial" pitchFamily="34" charset="0"/>
              </a:endParaRPr>
            </a:p>
          </p:txBody>
        </p:sp>
      </p:grpSp>
      <p:sp>
        <p:nvSpPr>
          <p:cNvPr id="29" name="TextBox 28"/>
          <p:cNvSpPr txBox="1"/>
          <p:nvPr/>
        </p:nvSpPr>
        <p:spPr>
          <a:xfrm>
            <a:off x="3526670" y="4304152"/>
            <a:ext cx="4789746" cy="415498"/>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invite you to make conclusions and provide additional </a:t>
            </a:r>
            <a:r>
              <a:rPr lang="en-US" altLang="ko-KR" sz="1050" dirty="0" smtClean="0">
                <a:solidFill>
                  <a:schemeClr val="tx1">
                    <a:lumMod val="75000"/>
                    <a:lumOff val="25000"/>
                  </a:schemeClr>
                </a:solidFill>
                <a:latin typeface="Book Antiqua" pitchFamily="18" charset="0"/>
                <a:cs typeface="Arial" pitchFamily="34" charset="0"/>
              </a:rPr>
              <a:t>explanations. </a:t>
            </a:r>
            <a:endParaRPr lang="en-US" altLang="ko-KR" sz="1050" dirty="0">
              <a:solidFill>
                <a:schemeClr val="tx1">
                  <a:lumMod val="75000"/>
                  <a:lumOff val="25000"/>
                </a:schemeClr>
              </a:solidFill>
              <a:latin typeface="Book Antiqua" pitchFamily="18" charset="0"/>
              <a:cs typeface="Arial" pitchFamily="34" charset="0"/>
            </a:endParaRPr>
          </a:p>
        </p:txBody>
      </p:sp>
    </p:spTree>
    <p:extLst>
      <p:ext uri="{BB962C8B-B14F-4D97-AF65-F5344CB8AC3E}">
        <p14:creationId xmlns:p14="http://schemas.microsoft.com/office/powerpoint/2010/main" val="396741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Are You Ready?</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Just prepare yourself. </a:t>
            </a:r>
            <a:endParaRPr lang="en-US" altLang="ko-KR" dirty="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539552" y="236135"/>
            <a:ext cx="3744416"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ko-KR" sz="2800" b="1" smtClean="0">
                <a:solidFill>
                  <a:schemeClr val="accent1"/>
                </a:solidFill>
                <a:latin typeface="+mj-lt"/>
                <a:cs typeface="Arial" pitchFamily="34" charset="0"/>
              </a:rPr>
              <a:t>Future Tense Vs</a:t>
            </a:r>
          </a:p>
          <a:p>
            <a:pPr marL="0" indent="0">
              <a:spcBef>
                <a:spcPts val="0"/>
              </a:spcBef>
              <a:buNone/>
            </a:pPr>
            <a:r>
              <a:rPr lang="en-US" altLang="ko-KR" sz="2800" b="1" smtClean="0">
                <a:solidFill>
                  <a:schemeClr val="accent1"/>
                </a:solidFill>
                <a:latin typeface="+mj-lt"/>
                <a:cs typeface="Arial" pitchFamily="34" charset="0"/>
              </a:rPr>
              <a:t>Going to</a:t>
            </a:r>
            <a:endParaRPr lang="en-US" altLang="ko-KR" sz="2800" b="1"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 xmlns:a16="http://schemas.microsoft.com/office/drawing/2014/main" id="{C0195580-1A31-4462-8F77-7DDADC7122AD}"/>
              </a:ext>
            </a:extLst>
          </p:cNvPr>
          <p:cNvSpPr txBox="1"/>
          <p:nvPr/>
        </p:nvSpPr>
        <p:spPr>
          <a:xfrm>
            <a:off x="4932040" y="503845"/>
            <a:ext cx="3600400" cy="1015663"/>
          </a:xfrm>
          <a:prstGeom prst="rect">
            <a:avLst/>
          </a:prstGeom>
          <a:noFill/>
        </p:spPr>
        <p:txBody>
          <a:bodyPr wrap="square" rtlCol="0" anchor="ctr">
            <a:spAutoFit/>
          </a:bodyPr>
          <a:lstStyle/>
          <a:p>
            <a:endParaRPr lang="en-US" altLang="ko-KR" sz="900" smtClean="0">
              <a:solidFill>
                <a:schemeClr val="bg1"/>
              </a:solidFill>
              <a:cs typeface="Arial" pitchFamily="34" charset="0"/>
            </a:endParaRPr>
          </a:p>
          <a:p>
            <a:pPr marL="171450" indent="-171450">
              <a:buFont typeface="Wingdings" pitchFamily="2" charset="2"/>
              <a:buChar char="q"/>
            </a:pPr>
            <a:r>
              <a:rPr lang="en-US" sz="900">
                <a:solidFill>
                  <a:schemeClr val="bg1"/>
                </a:solidFill>
                <a:latin typeface="Book Antiqua" pitchFamily="18" charset="0"/>
              </a:rPr>
              <a:t>There are two </a:t>
            </a:r>
            <a:r>
              <a:rPr lang="en-US" sz="1200" b="1">
                <a:solidFill>
                  <a:schemeClr val="bg1"/>
                </a:solidFill>
                <a:latin typeface="Book Antiqua" pitchFamily="18" charset="0"/>
              </a:rPr>
              <a:t>future forms </a:t>
            </a:r>
            <a:r>
              <a:rPr lang="en-US" sz="900">
                <a:solidFill>
                  <a:schemeClr val="bg1"/>
                </a:solidFill>
                <a:latin typeface="Book Antiqua" pitchFamily="18" charset="0"/>
              </a:rPr>
              <a:t>used in most conversations: the future with </a:t>
            </a:r>
            <a:r>
              <a:rPr lang="en-US" sz="1200" b="1">
                <a:solidFill>
                  <a:schemeClr val="bg1"/>
                </a:solidFill>
                <a:latin typeface="Book Antiqua" pitchFamily="18" charset="0"/>
              </a:rPr>
              <a:t>"will" </a:t>
            </a:r>
            <a:r>
              <a:rPr lang="en-US" sz="900">
                <a:solidFill>
                  <a:schemeClr val="bg1"/>
                </a:solidFill>
                <a:latin typeface="Book Antiqua" pitchFamily="18" charset="0"/>
              </a:rPr>
              <a:t>and the future with </a:t>
            </a:r>
            <a:r>
              <a:rPr lang="en-US" sz="1200" b="1">
                <a:solidFill>
                  <a:schemeClr val="bg1"/>
                </a:solidFill>
                <a:latin typeface="Book Antiqua" pitchFamily="18" charset="0"/>
              </a:rPr>
              <a:t>"going to." </a:t>
            </a:r>
            <a:r>
              <a:rPr lang="en-US" sz="900">
                <a:solidFill>
                  <a:schemeClr val="bg1"/>
                </a:solidFill>
                <a:latin typeface="Book Antiqua" pitchFamily="18" charset="0"/>
              </a:rPr>
              <a:t>The main difference between the two forms is that "going to" is used for plans and intentions made before the moment of speaking, and the "will" to speak about the future at the moment of speaking.</a:t>
            </a:r>
            <a:endParaRPr lang="en-US" altLang="ko-KR" sz="900">
              <a:solidFill>
                <a:schemeClr val="bg1"/>
              </a:solidFill>
              <a:latin typeface="Book Antiqua" pitchFamily="18" charset="0"/>
              <a:cs typeface="Arial" pitchFamily="34"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30724" b="30724"/>
          <a:stretch>
            <a:fillRect/>
          </a:stretch>
        </p:blipFill>
        <p:spPr/>
      </p:pic>
    </p:spTree>
    <p:extLst>
      <p:ext uri="{BB962C8B-B14F-4D97-AF65-F5344CB8AC3E}">
        <p14:creationId xmlns:p14="http://schemas.microsoft.com/office/powerpoint/2010/main" val="77501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0" y="2499742"/>
            <a:ext cx="3744416" cy="576063"/>
          </a:xfrm>
        </p:spPr>
        <p:txBody>
          <a:bodyPr/>
          <a:lstStyle/>
          <a:p>
            <a:r>
              <a:rPr lang="en-US" altLang="ko-KR" sz="2800" dirty="0" smtClean="0"/>
              <a:t>Are you Ready</a:t>
            </a:r>
            <a:r>
              <a:rPr lang="en-US" altLang="ko-KR" sz="2800" dirty="0"/>
              <a:t>?</a:t>
            </a:r>
            <a:endParaRPr lang="ko-KR" altLang="en-US" sz="2800" dirty="0"/>
          </a:p>
        </p:txBody>
      </p:sp>
      <p:sp>
        <p:nvSpPr>
          <p:cNvPr id="4" name="Rounded Rectangle 27"/>
          <p:cNvSpPr/>
          <p:nvPr/>
        </p:nvSpPr>
        <p:spPr>
          <a:xfrm>
            <a:off x="4241667" y="1843219"/>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2987822" y="3214305"/>
            <a:ext cx="3168352" cy="246221"/>
          </a:xfrm>
          <a:prstGeom prst="rect">
            <a:avLst/>
          </a:prstGeom>
          <a:noFill/>
        </p:spPr>
        <p:txBody>
          <a:bodyPr wrap="square" rtlCol="0" anchor="ctr">
            <a:spAutoFit/>
          </a:bodyPr>
          <a:lstStyle/>
          <a:p>
            <a:pPr algn="ctr"/>
            <a:r>
              <a:rPr lang="en-US" altLang="ko-KR" sz="1000" smtClean="0">
                <a:solidFill>
                  <a:schemeClr val="tx1">
                    <a:lumMod val="75000"/>
                    <a:lumOff val="25000"/>
                  </a:schemeClr>
                </a:solidFill>
                <a:latin typeface="Book Antiqua" pitchFamily="18" charset="0"/>
                <a:cs typeface="Arial" pitchFamily="34" charset="0"/>
              </a:rPr>
              <a:t>Let’s learn about Simple Past.and Past Continuous </a:t>
            </a:r>
            <a:endParaRPr lang="en-US" altLang="ko-KR" sz="1000" dirty="0">
              <a:solidFill>
                <a:schemeClr val="tx1">
                  <a:lumMod val="75000"/>
                  <a:lumOff val="25000"/>
                </a:schemeClr>
              </a:solidFill>
              <a:latin typeface="Book Antiqua" pitchFamily="18" charset="0"/>
              <a:cs typeface="Arial" pitchFamily="34" charset="0"/>
            </a:endParaRPr>
          </a:p>
        </p:txBody>
      </p:sp>
    </p:spTree>
    <p:extLst>
      <p:ext uri="{BB962C8B-B14F-4D97-AF65-F5344CB8AC3E}">
        <p14:creationId xmlns:p14="http://schemas.microsoft.com/office/powerpoint/2010/main" val="3176933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Future Tense and Going to Forms</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Forms</a:t>
            </a:r>
            <a:endParaRPr lang="en-US" altLang="ko-KR" dirty="0"/>
          </a:p>
        </p:txBody>
      </p:sp>
      <p:grpSp>
        <p:nvGrpSpPr>
          <p:cNvPr id="58" name="Group 57"/>
          <p:cNvGrpSpPr/>
          <p:nvPr/>
        </p:nvGrpSpPr>
        <p:grpSpPr>
          <a:xfrm>
            <a:off x="2267744" y="1131590"/>
            <a:ext cx="6336704" cy="3096344"/>
            <a:chOff x="3742294" y="3285912"/>
            <a:chExt cx="1621794" cy="899981"/>
          </a:xfrm>
        </p:grpSpPr>
        <p:sp>
          <p:nvSpPr>
            <p:cNvPr id="59" name="Text Placeholder 17"/>
            <p:cNvSpPr txBox="1">
              <a:spLocks/>
            </p:cNvSpPr>
            <p:nvPr/>
          </p:nvSpPr>
          <p:spPr>
            <a:xfrm>
              <a:off x="3742294" y="3285912"/>
              <a:ext cx="1621794" cy="397667"/>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Future Tense (will)</a:t>
              </a:r>
            </a:p>
            <a:p>
              <a:pPr marL="0" indent="0">
                <a:spcBef>
                  <a:spcPts val="0"/>
                </a:spcBef>
                <a:buNone/>
              </a:pPr>
              <a:endParaRPr lang="en-US" sz="1100" smtClean="0">
                <a:solidFill>
                  <a:schemeClr val="tx1">
                    <a:lumMod val="75000"/>
                    <a:lumOff val="25000"/>
                  </a:schemeClr>
                </a:solidFill>
                <a:latin typeface="Book Antiqua" pitchFamily="18" charset="0"/>
                <a:cs typeface="Arial" pitchFamily="34" charset="0"/>
              </a:endParaRPr>
            </a:p>
            <a:p>
              <a:pPr>
                <a:spcBef>
                  <a:spcPts val="0"/>
                </a:spcBef>
                <a:buFont typeface="Wingdings" pitchFamily="2" charset="2"/>
                <a:buChar char="q"/>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Subject + will + </a:t>
              </a:r>
              <a:r>
                <a:rPr lang="en-US" sz="1000" b="1" smtClean="0">
                  <a:solidFill>
                    <a:schemeClr val="tx1">
                      <a:lumMod val="75000"/>
                      <a:lumOff val="25000"/>
                    </a:schemeClr>
                  </a:solidFill>
                  <a:latin typeface="Book Antiqua" pitchFamily="18" charset="0"/>
                  <a:cs typeface="Arial" pitchFamily="34" charset="0"/>
                </a:rPr>
                <a:t>verb 1</a:t>
              </a:r>
            </a:p>
            <a:p>
              <a:pPr marL="0" indent="34290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smtClean="0">
                  <a:solidFill>
                    <a:schemeClr val="tx1">
                      <a:lumMod val="75000"/>
                      <a:lumOff val="25000"/>
                    </a:schemeClr>
                  </a:solidFill>
                  <a:latin typeface="Book Antiqua" pitchFamily="18" charset="0"/>
                  <a:cs typeface="Arial" pitchFamily="34" charset="0"/>
                </a:rPr>
                <a:t>I </a:t>
              </a:r>
              <a:r>
                <a:rPr lang="en-US" sz="1000" smtClean="0">
                  <a:latin typeface="Book Antiqua" pitchFamily="18" charset="0"/>
                  <a:cs typeface="Arial" pitchFamily="34" charset="0"/>
                </a:rPr>
                <a:t>think I </a:t>
              </a:r>
              <a:r>
                <a:rPr lang="en-US" sz="1000" smtClean="0">
                  <a:solidFill>
                    <a:srgbClr val="FF0000"/>
                  </a:solidFill>
                  <a:latin typeface="Book Antiqua" pitchFamily="18" charset="0"/>
                  <a:cs typeface="Arial" pitchFamily="34" charset="0"/>
                </a:rPr>
                <a:t>will </a:t>
              </a:r>
              <a:r>
                <a:rPr lang="en-US" sz="1000">
                  <a:solidFill>
                    <a:srgbClr val="FF0000"/>
                  </a:solidFill>
                  <a:latin typeface="Book Antiqua" pitchFamily="18" charset="0"/>
                  <a:cs typeface="Arial" pitchFamily="34" charset="0"/>
                </a:rPr>
                <a:t>go </a:t>
              </a:r>
              <a:r>
                <a:rPr lang="en-US" sz="1000">
                  <a:latin typeface="Book Antiqua" pitchFamily="18" charset="0"/>
                  <a:cs typeface="Arial" pitchFamily="34" charset="0"/>
                </a:rPr>
                <a:t>to that party next week.</a:t>
              </a:r>
            </a:p>
            <a:p>
              <a:pPr marL="571500" indent="-228600">
                <a:spcBef>
                  <a:spcPts val="0"/>
                </a:spcBef>
                <a:buFont typeface="Wingdings" pitchFamily="2" charset="2"/>
                <a:buChar char="§"/>
              </a:pPr>
              <a:r>
                <a:rPr lang="en-US" sz="1000">
                  <a:latin typeface="Book Antiqua" pitchFamily="18" charset="0"/>
                  <a:cs typeface="Arial" pitchFamily="34" charset="0"/>
                </a:rPr>
                <a:t>The economy </a:t>
              </a:r>
              <a:r>
                <a:rPr lang="en-US" sz="1000">
                  <a:solidFill>
                    <a:srgbClr val="FF0000"/>
                  </a:solidFill>
                  <a:latin typeface="Book Antiqua" pitchFamily="18" charset="0"/>
                  <a:cs typeface="Arial" pitchFamily="34" charset="0"/>
                </a:rPr>
                <a:t>will get </a:t>
              </a:r>
              <a:r>
                <a:rPr lang="en-US" sz="1000">
                  <a:latin typeface="Book Antiqua" pitchFamily="18" charset="0"/>
                  <a:cs typeface="Arial" pitchFamily="34" charset="0"/>
                </a:rPr>
                <a:t>better soon.</a:t>
              </a:r>
            </a:p>
            <a:p>
              <a:pPr marL="571500" indent="-228600">
                <a:spcBef>
                  <a:spcPts val="0"/>
                </a:spcBef>
                <a:buFont typeface="Wingdings" pitchFamily="2" charset="2"/>
                <a:buChar char="§"/>
              </a:pPr>
              <a:r>
                <a:rPr lang="en-US" sz="1000">
                  <a:latin typeface="Book Antiqua" pitchFamily="18" charset="0"/>
                  <a:cs typeface="Arial" pitchFamily="34" charset="0"/>
                </a:rPr>
                <a:t>Yes, I </a:t>
              </a:r>
              <a:r>
                <a:rPr lang="en-US" sz="1000">
                  <a:solidFill>
                    <a:srgbClr val="FF0000"/>
                  </a:solidFill>
                  <a:latin typeface="Book Antiqua" pitchFamily="18" charset="0"/>
                  <a:cs typeface="Arial" pitchFamily="34" charset="0"/>
                </a:rPr>
                <a:t>will marry </a:t>
              </a:r>
              <a:r>
                <a:rPr lang="en-US" sz="1000">
                  <a:latin typeface="Book Antiqua" pitchFamily="18" charset="0"/>
                  <a:cs typeface="Arial" pitchFamily="34" charset="0"/>
                </a:rPr>
                <a:t>you.</a:t>
              </a: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55576" y="1235409"/>
            <a:ext cx="1160282" cy="1160515"/>
          </a:xfrm>
        </p:spPr>
      </p:pic>
      <p:sp>
        <p:nvSpPr>
          <p:cNvPr id="9" name="Text Placeholder 17"/>
          <p:cNvSpPr txBox="1">
            <a:spLocks/>
          </p:cNvSpPr>
          <p:nvPr/>
        </p:nvSpPr>
        <p:spPr>
          <a:xfrm>
            <a:off x="2267744" y="2652145"/>
            <a:ext cx="3168352" cy="1575789"/>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smtClean="0">
                <a:solidFill>
                  <a:schemeClr val="tx1">
                    <a:lumMod val="75000"/>
                    <a:lumOff val="25000"/>
                  </a:schemeClr>
                </a:solidFill>
                <a:latin typeface="Book Antiqua" pitchFamily="18" charset="0"/>
                <a:cs typeface="Arial" pitchFamily="34" charset="0"/>
              </a:rPr>
              <a:t>Future Tense (Negative)</a:t>
            </a:r>
            <a:endParaRPr lang="en-US" sz="1100" smtClean="0">
              <a:solidFill>
                <a:schemeClr val="tx1">
                  <a:lumMod val="75000"/>
                  <a:lumOff val="25000"/>
                </a:schemeClr>
              </a:solidFill>
              <a:latin typeface="Book Antiqua" pitchFamily="18" charset="0"/>
              <a:cs typeface="Arial" pitchFamily="34" charset="0"/>
            </a:endParaRPr>
          </a:p>
          <a:p>
            <a:pPr marL="0" indent="171450">
              <a:spcBef>
                <a:spcPts val="0"/>
              </a:spcBef>
              <a:buFont typeface="Wingdings" pitchFamily="2" charset="2"/>
              <a:buChar char="q"/>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Subject + will + not (won't) + </a:t>
            </a:r>
            <a:r>
              <a:rPr lang="en-US" sz="1000" b="1" smtClean="0">
                <a:solidFill>
                  <a:schemeClr val="tx1">
                    <a:lumMod val="75000"/>
                    <a:lumOff val="25000"/>
                  </a:schemeClr>
                </a:solidFill>
                <a:latin typeface="Book Antiqua" pitchFamily="18" charset="0"/>
                <a:cs typeface="Arial" pitchFamily="34" charset="0"/>
              </a:rPr>
              <a:t>verb 1</a:t>
            </a:r>
          </a:p>
          <a:p>
            <a:pPr marL="0" indent="17145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smtClean="0">
                <a:solidFill>
                  <a:schemeClr val="tx1">
                    <a:lumMod val="75000"/>
                    <a:lumOff val="25000"/>
                  </a:schemeClr>
                </a:solidFill>
                <a:latin typeface="Book Antiqua" pitchFamily="18" charset="0"/>
                <a:cs typeface="Arial" pitchFamily="34" charset="0"/>
              </a:rPr>
              <a:t>I </a:t>
            </a:r>
            <a:r>
              <a:rPr lang="en-US" sz="1000" smtClean="0">
                <a:latin typeface="Book Antiqua" pitchFamily="18" charset="0"/>
                <a:cs typeface="Arial" pitchFamily="34" charset="0"/>
              </a:rPr>
              <a:t>think I </a:t>
            </a:r>
            <a:r>
              <a:rPr lang="en-US" sz="1000" smtClean="0">
                <a:solidFill>
                  <a:srgbClr val="FF0000"/>
                </a:solidFill>
                <a:latin typeface="Book Antiqua" pitchFamily="18" charset="0"/>
                <a:cs typeface="Arial" pitchFamily="34" charset="0"/>
              </a:rPr>
              <a:t>will not</a:t>
            </a:r>
            <a:r>
              <a:rPr lang="en-US" sz="1000" smtClean="0">
                <a:latin typeface="Book Antiqua" pitchFamily="18" charset="0"/>
                <a:cs typeface="Arial" pitchFamily="34" charset="0"/>
              </a:rPr>
              <a:t> go </a:t>
            </a:r>
            <a:r>
              <a:rPr lang="en-US" sz="1000">
                <a:latin typeface="Book Antiqua" pitchFamily="18" charset="0"/>
                <a:cs typeface="Arial" pitchFamily="34" charset="0"/>
              </a:rPr>
              <a:t>to that party next </a:t>
            </a:r>
            <a:r>
              <a:rPr lang="en-US" sz="1000" smtClean="0">
                <a:latin typeface="Book Antiqua" pitchFamily="18" charset="0"/>
                <a:cs typeface="Arial" pitchFamily="34" charset="0"/>
              </a:rPr>
              <a:t>week</a:t>
            </a:r>
            <a:endParaRPr lang="en-US" sz="1000">
              <a:latin typeface="Book Antiqua" pitchFamily="18" charset="0"/>
              <a:cs typeface="Arial" pitchFamily="34" charset="0"/>
            </a:endParaRPr>
          </a:p>
          <a:p>
            <a:pPr marL="571500" indent="-228600">
              <a:spcBef>
                <a:spcPts val="0"/>
              </a:spcBef>
              <a:buFont typeface="Wingdings" pitchFamily="2" charset="2"/>
              <a:buChar char="§"/>
            </a:pPr>
            <a:r>
              <a:rPr lang="en-US" sz="1000">
                <a:latin typeface="Book Antiqua" pitchFamily="18" charset="0"/>
                <a:cs typeface="Arial" pitchFamily="34" charset="0"/>
              </a:rPr>
              <a:t>The economy </a:t>
            </a:r>
            <a:r>
              <a:rPr lang="en-US" sz="1000">
                <a:solidFill>
                  <a:srgbClr val="FF0000"/>
                </a:solidFill>
                <a:latin typeface="Book Antiqua" pitchFamily="18" charset="0"/>
                <a:cs typeface="Arial" pitchFamily="34" charset="0"/>
              </a:rPr>
              <a:t>will </a:t>
            </a:r>
            <a:r>
              <a:rPr lang="en-US" sz="1000" smtClean="0">
                <a:solidFill>
                  <a:srgbClr val="FF0000"/>
                </a:solidFill>
                <a:latin typeface="Book Antiqua" pitchFamily="18" charset="0"/>
                <a:cs typeface="Arial" pitchFamily="34" charset="0"/>
              </a:rPr>
              <a:t>not </a:t>
            </a:r>
            <a:r>
              <a:rPr lang="en-US" sz="1000" smtClean="0">
                <a:latin typeface="Book Antiqua" pitchFamily="18" charset="0"/>
                <a:cs typeface="Arial" pitchFamily="34" charset="0"/>
              </a:rPr>
              <a:t>get </a:t>
            </a:r>
            <a:r>
              <a:rPr lang="en-US" sz="1000">
                <a:latin typeface="Book Antiqua" pitchFamily="18" charset="0"/>
                <a:cs typeface="Arial" pitchFamily="34" charset="0"/>
              </a:rPr>
              <a:t>better soon.</a:t>
            </a:r>
          </a:p>
          <a:p>
            <a:pPr marL="571500" indent="-228600">
              <a:spcBef>
                <a:spcPts val="0"/>
              </a:spcBef>
              <a:buFont typeface="Wingdings" pitchFamily="2" charset="2"/>
              <a:buChar char="§"/>
            </a:pPr>
            <a:r>
              <a:rPr lang="en-US" sz="1000">
                <a:latin typeface="Book Antiqua" pitchFamily="18" charset="0"/>
                <a:cs typeface="Arial" pitchFamily="34" charset="0"/>
              </a:rPr>
              <a:t>Yes, I </a:t>
            </a:r>
            <a:r>
              <a:rPr lang="en-US" sz="1000" smtClean="0">
                <a:solidFill>
                  <a:srgbClr val="FF0000"/>
                </a:solidFill>
                <a:latin typeface="Book Antiqua" pitchFamily="18" charset="0"/>
                <a:cs typeface="Arial" pitchFamily="34" charset="0"/>
              </a:rPr>
              <a:t>won’t</a:t>
            </a:r>
            <a:r>
              <a:rPr lang="en-US" sz="1000" smtClean="0">
                <a:latin typeface="Book Antiqua" pitchFamily="18" charset="0"/>
                <a:cs typeface="Arial" pitchFamily="34" charset="0"/>
              </a:rPr>
              <a:t> </a:t>
            </a:r>
            <a:r>
              <a:rPr lang="en-US" sz="1000">
                <a:latin typeface="Book Antiqua" pitchFamily="18" charset="0"/>
                <a:cs typeface="Arial" pitchFamily="34" charset="0"/>
              </a:rPr>
              <a:t>marry you.</a:t>
            </a:r>
          </a:p>
          <a:p>
            <a:pPr marL="0" indent="171450">
              <a:spcBef>
                <a:spcPts val="0"/>
              </a:spcBef>
              <a:buNone/>
            </a:pPr>
            <a:r>
              <a:rPr lang="en-US" sz="1000" smtClean="0">
                <a:solidFill>
                  <a:schemeClr val="tx1">
                    <a:lumMod val="75000"/>
                    <a:lumOff val="25000"/>
                  </a:schemeClr>
                </a:solidFill>
                <a:latin typeface="Book Antiqua" pitchFamily="18" charset="0"/>
                <a:cs typeface="Arial" pitchFamily="34" charset="0"/>
              </a:rPr>
              <a:t>	</a:t>
            </a:r>
            <a:endParaRPr lang="en-US" sz="1000">
              <a:solidFill>
                <a:schemeClr val="tx1">
                  <a:lumMod val="75000"/>
                  <a:lumOff val="25000"/>
                </a:schemeClr>
              </a:solidFill>
              <a:latin typeface="Book Antiqua" pitchFamily="18" charset="0"/>
              <a:cs typeface="Arial" pitchFamily="34" charset="0"/>
            </a:endParaRPr>
          </a:p>
        </p:txBody>
      </p:sp>
      <p:sp>
        <p:nvSpPr>
          <p:cNvPr id="12" name="Text Placeholder 17"/>
          <p:cNvSpPr txBox="1">
            <a:spLocks/>
          </p:cNvSpPr>
          <p:nvPr/>
        </p:nvSpPr>
        <p:spPr>
          <a:xfrm>
            <a:off x="5455178" y="2652145"/>
            <a:ext cx="3168352" cy="1575789"/>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smtClean="0">
                <a:solidFill>
                  <a:schemeClr val="tx1">
                    <a:lumMod val="75000"/>
                    <a:lumOff val="25000"/>
                  </a:schemeClr>
                </a:solidFill>
                <a:latin typeface="Book Antiqua" pitchFamily="18" charset="0"/>
                <a:cs typeface="Arial" pitchFamily="34" charset="0"/>
              </a:rPr>
              <a:t>Future Tense (Interogative)</a:t>
            </a:r>
            <a:endParaRPr lang="en-US" sz="1100" smtClean="0">
              <a:solidFill>
                <a:schemeClr val="tx1">
                  <a:lumMod val="75000"/>
                  <a:lumOff val="25000"/>
                </a:schemeClr>
              </a:solidFill>
              <a:latin typeface="Book Antiqua" pitchFamily="18" charset="0"/>
              <a:cs typeface="Arial" pitchFamily="34" charset="0"/>
            </a:endParaRPr>
          </a:p>
          <a:p>
            <a:pPr marL="171450" indent="-171450">
              <a:spcBef>
                <a:spcPts val="0"/>
              </a:spcBef>
              <a:buFont typeface="Wingdings" pitchFamily="2" charset="2"/>
              <a:buChar char="q"/>
              <a:tabLst>
                <a:tab pos="171450" algn="l"/>
              </a:tabLst>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Question word </a:t>
            </a:r>
            <a:r>
              <a:rPr lang="en-US" sz="1000" b="1" smtClean="0">
                <a:solidFill>
                  <a:schemeClr val="tx1">
                    <a:lumMod val="75000"/>
                    <a:lumOff val="25000"/>
                  </a:schemeClr>
                </a:solidFill>
                <a:latin typeface="Book Antiqua" pitchFamily="18" charset="0"/>
                <a:cs typeface="Arial" pitchFamily="34" charset="0"/>
              </a:rPr>
              <a:t>(optional) + </a:t>
            </a:r>
            <a:r>
              <a:rPr lang="en-US" sz="1000" b="1">
                <a:solidFill>
                  <a:schemeClr val="tx1">
                    <a:lumMod val="75000"/>
                    <a:lumOff val="25000"/>
                  </a:schemeClr>
                </a:solidFill>
                <a:latin typeface="Book Antiqua" pitchFamily="18" charset="0"/>
                <a:cs typeface="Arial" pitchFamily="34" charset="0"/>
              </a:rPr>
              <a:t>will + subject </a:t>
            </a:r>
          </a:p>
          <a:p>
            <a:pPr marL="0" indent="171450">
              <a:spcBef>
                <a:spcPts val="0"/>
              </a:spcBef>
              <a:buNone/>
              <a:tabLst>
                <a:tab pos="171450" algn="l"/>
              </a:tabLst>
            </a:pPr>
            <a:r>
              <a:rPr lang="en-US" sz="1000" b="1" smtClean="0">
                <a:solidFill>
                  <a:schemeClr val="tx1">
                    <a:lumMod val="75000"/>
                    <a:lumOff val="25000"/>
                  </a:schemeClr>
                </a:solidFill>
                <a:latin typeface="Book Antiqua" pitchFamily="18" charset="0"/>
                <a:cs typeface="Arial" pitchFamily="34" charset="0"/>
              </a:rPr>
              <a:t>+ verb 1</a:t>
            </a:r>
          </a:p>
          <a:p>
            <a:pPr marL="0" indent="17145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smtClean="0">
                <a:solidFill>
                  <a:srgbClr val="FF0000"/>
                </a:solidFill>
                <a:latin typeface="Book Antiqua" pitchFamily="18" charset="0"/>
                <a:cs typeface="Arial" pitchFamily="34" charset="0"/>
              </a:rPr>
              <a:t>Will I</a:t>
            </a:r>
            <a:r>
              <a:rPr lang="en-US" sz="1000" smtClean="0">
                <a:latin typeface="Book Antiqua" pitchFamily="18" charset="0"/>
                <a:cs typeface="Arial" pitchFamily="34" charset="0"/>
              </a:rPr>
              <a:t> go </a:t>
            </a:r>
            <a:r>
              <a:rPr lang="en-US" sz="1000">
                <a:latin typeface="Book Antiqua" pitchFamily="18" charset="0"/>
                <a:cs typeface="Arial" pitchFamily="34" charset="0"/>
              </a:rPr>
              <a:t>to that party next </a:t>
            </a:r>
            <a:r>
              <a:rPr lang="en-US" sz="1000" smtClean="0">
                <a:latin typeface="Book Antiqua" pitchFamily="18" charset="0"/>
                <a:cs typeface="Arial" pitchFamily="34" charset="0"/>
              </a:rPr>
              <a:t>week?</a:t>
            </a:r>
            <a:endParaRPr lang="en-US" sz="1000">
              <a:latin typeface="Book Antiqua" pitchFamily="18" charset="0"/>
              <a:cs typeface="Arial" pitchFamily="34" charset="0"/>
            </a:endParaRPr>
          </a:p>
          <a:p>
            <a:pPr marL="571500" indent="-228600">
              <a:spcBef>
                <a:spcPts val="0"/>
              </a:spcBef>
              <a:buFont typeface="Wingdings" pitchFamily="2" charset="2"/>
              <a:buChar char="§"/>
            </a:pPr>
            <a:r>
              <a:rPr lang="en-US" sz="1000" smtClean="0">
                <a:solidFill>
                  <a:srgbClr val="FF0000"/>
                </a:solidFill>
                <a:latin typeface="Book Antiqua" pitchFamily="18" charset="0"/>
                <a:cs typeface="Arial" pitchFamily="34" charset="0"/>
              </a:rPr>
              <a:t>When will the economy </a:t>
            </a:r>
            <a:r>
              <a:rPr lang="en-US" sz="1000" smtClean="0">
                <a:latin typeface="Book Antiqua" pitchFamily="18" charset="0"/>
                <a:cs typeface="Arial" pitchFamily="34" charset="0"/>
              </a:rPr>
              <a:t>get</a:t>
            </a:r>
            <a:r>
              <a:rPr lang="en-US" sz="1000" smtClean="0">
                <a:solidFill>
                  <a:srgbClr val="FF0000"/>
                </a:solidFill>
                <a:latin typeface="Book Antiqua" pitchFamily="18" charset="0"/>
                <a:cs typeface="Arial" pitchFamily="34" charset="0"/>
              </a:rPr>
              <a:t> </a:t>
            </a:r>
            <a:r>
              <a:rPr lang="en-US" sz="1000" smtClean="0">
                <a:latin typeface="Book Antiqua" pitchFamily="18" charset="0"/>
                <a:cs typeface="Arial" pitchFamily="34" charset="0"/>
              </a:rPr>
              <a:t>better?</a:t>
            </a:r>
            <a:endParaRPr lang="en-US" sz="1000">
              <a:latin typeface="Book Antiqua" pitchFamily="18" charset="0"/>
              <a:cs typeface="Arial" pitchFamily="34" charset="0"/>
            </a:endParaRPr>
          </a:p>
          <a:p>
            <a:pPr marL="571500" indent="-228600">
              <a:spcBef>
                <a:spcPts val="0"/>
              </a:spcBef>
              <a:buFont typeface="Wingdings" pitchFamily="2" charset="2"/>
              <a:buChar char="§"/>
            </a:pPr>
            <a:r>
              <a:rPr lang="en-US" sz="1000" smtClean="0">
                <a:solidFill>
                  <a:srgbClr val="FF0000"/>
                </a:solidFill>
                <a:latin typeface="Book Antiqua" pitchFamily="18" charset="0"/>
                <a:cs typeface="Arial" pitchFamily="34" charset="0"/>
              </a:rPr>
              <a:t>Will I</a:t>
            </a:r>
            <a:r>
              <a:rPr lang="en-US" sz="1000" smtClean="0">
                <a:latin typeface="Book Antiqua" pitchFamily="18" charset="0"/>
                <a:cs typeface="Arial" pitchFamily="34" charset="0"/>
              </a:rPr>
              <a:t> marry</a:t>
            </a:r>
            <a:r>
              <a:rPr lang="en-US" sz="1000" smtClean="0">
                <a:solidFill>
                  <a:srgbClr val="FF0000"/>
                </a:solidFill>
                <a:latin typeface="Book Antiqua" pitchFamily="18" charset="0"/>
                <a:cs typeface="Arial" pitchFamily="34" charset="0"/>
              </a:rPr>
              <a:t> </a:t>
            </a:r>
            <a:r>
              <a:rPr lang="en-US" sz="1000" smtClean="0">
                <a:latin typeface="Book Antiqua" pitchFamily="18" charset="0"/>
                <a:cs typeface="Arial" pitchFamily="34" charset="0"/>
              </a:rPr>
              <a:t>you?</a:t>
            </a:r>
            <a:endParaRPr lang="en-US" sz="1000">
              <a:solidFill>
                <a:schemeClr val="tx1">
                  <a:lumMod val="75000"/>
                  <a:lumOff val="25000"/>
                </a:schemeClr>
              </a:solidFill>
              <a:latin typeface="Book Antiqua" pitchFamily="18" charset="0"/>
              <a:cs typeface="Arial" pitchFamily="34" charset="0"/>
            </a:endParaRPr>
          </a:p>
        </p:txBody>
      </p:sp>
    </p:spTree>
    <p:extLst>
      <p:ext uri="{BB962C8B-B14F-4D97-AF65-F5344CB8AC3E}">
        <p14:creationId xmlns:p14="http://schemas.microsoft.com/office/powerpoint/2010/main" val="39413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Future Tense and Going to Forms</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Forms</a:t>
            </a:r>
            <a:endParaRPr lang="en-US" altLang="ko-KR" dirty="0"/>
          </a:p>
        </p:txBody>
      </p:sp>
      <p:grpSp>
        <p:nvGrpSpPr>
          <p:cNvPr id="58" name="Group 57"/>
          <p:cNvGrpSpPr/>
          <p:nvPr/>
        </p:nvGrpSpPr>
        <p:grpSpPr>
          <a:xfrm>
            <a:off x="2267744" y="1131590"/>
            <a:ext cx="6336704" cy="3096344"/>
            <a:chOff x="3742294" y="3285912"/>
            <a:chExt cx="1621794" cy="899981"/>
          </a:xfrm>
        </p:grpSpPr>
        <p:sp>
          <p:nvSpPr>
            <p:cNvPr id="59" name="Text Placeholder 17"/>
            <p:cNvSpPr txBox="1">
              <a:spLocks/>
            </p:cNvSpPr>
            <p:nvPr/>
          </p:nvSpPr>
          <p:spPr>
            <a:xfrm>
              <a:off x="3742294" y="3285912"/>
              <a:ext cx="1621794" cy="397667"/>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Going to</a:t>
              </a:r>
              <a:endParaRPr lang="en-US" sz="1100" smtClean="0">
                <a:solidFill>
                  <a:schemeClr val="tx1">
                    <a:lumMod val="75000"/>
                    <a:lumOff val="25000"/>
                  </a:schemeClr>
                </a:solidFill>
                <a:latin typeface="Book Antiqua" pitchFamily="18" charset="0"/>
                <a:cs typeface="Arial" pitchFamily="34" charset="0"/>
              </a:endParaRPr>
            </a:p>
            <a:p>
              <a:pPr>
                <a:spcBef>
                  <a:spcPts val="0"/>
                </a:spcBef>
                <a:buFont typeface="Wingdings" pitchFamily="2" charset="2"/>
                <a:buChar char="q"/>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Subject + to be + going to + verb 1</a:t>
              </a:r>
            </a:p>
            <a:p>
              <a:pPr marL="0" indent="34290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I am going to </a:t>
              </a:r>
              <a:r>
                <a:rPr lang="en-US" sz="1000">
                  <a:solidFill>
                    <a:schemeClr val="tx1">
                      <a:lumMod val="75000"/>
                      <a:lumOff val="25000"/>
                    </a:schemeClr>
                  </a:solidFill>
                  <a:latin typeface="Book Antiqua" pitchFamily="18" charset="0"/>
                  <a:cs typeface="Arial" pitchFamily="34" charset="0"/>
                </a:rPr>
                <a:t>attend the meeting.</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She's going to </a:t>
              </a:r>
              <a:r>
                <a:rPr lang="en-US" sz="1000">
                  <a:solidFill>
                    <a:schemeClr val="tx1">
                      <a:lumMod val="75000"/>
                      <a:lumOff val="25000"/>
                    </a:schemeClr>
                  </a:solidFill>
                  <a:latin typeface="Book Antiqua" pitchFamily="18" charset="0"/>
                  <a:cs typeface="Arial" pitchFamily="34" charset="0"/>
                </a:rPr>
                <a:t>attend university and study to become a doctor.</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We're going to </a:t>
              </a:r>
              <a:r>
                <a:rPr lang="en-US" sz="1000">
                  <a:solidFill>
                    <a:schemeClr val="tx1">
                      <a:lumMod val="75000"/>
                      <a:lumOff val="25000"/>
                    </a:schemeClr>
                  </a:solidFill>
                  <a:latin typeface="Book Antiqua" pitchFamily="18" charset="0"/>
                  <a:cs typeface="Arial" pitchFamily="34" charset="0"/>
                </a:rPr>
                <a:t>make the presentation next week.</a:t>
              </a: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55576" y="1235409"/>
            <a:ext cx="1160282" cy="1160515"/>
          </a:xfrm>
        </p:spPr>
      </p:pic>
      <p:sp>
        <p:nvSpPr>
          <p:cNvPr id="9" name="Text Placeholder 17"/>
          <p:cNvSpPr txBox="1">
            <a:spLocks/>
          </p:cNvSpPr>
          <p:nvPr/>
        </p:nvSpPr>
        <p:spPr>
          <a:xfrm>
            <a:off x="2267744" y="2652145"/>
            <a:ext cx="3168352" cy="1575789"/>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smtClean="0">
                <a:solidFill>
                  <a:schemeClr val="tx1">
                    <a:lumMod val="75000"/>
                    <a:lumOff val="25000"/>
                  </a:schemeClr>
                </a:solidFill>
                <a:latin typeface="Book Antiqua" pitchFamily="18" charset="0"/>
                <a:cs typeface="Arial" pitchFamily="34" charset="0"/>
              </a:rPr>
              <a:t>Going to (Negative)</a:t>
            </a:r>
            <a:endParaRPr lang="en-US" sz="1100" smtClean="0">
              <a:solidFill>
                <a:schemeClr val="tx1">
                  <a:lumMod val="75000"/>
                  <a:lumOff val="25000"/>
                </a:schemeClr>
              </a:solidFill>
              <a:latin typeface="Book Antiqua" pitchFamily="18" charset="0"/>
              <a:cs typeface="Arial" pitchFamily="34" charset="0"/>
            </a:endParaRPr>
          </a:p>
          <a:p>
            <a:pPr marL="0" indent="171450">
              <a:spcBef>
                <a:spcPts val="0"/>
              </a:spcBef>
              <a:buFont typeface="Wingdings" pitchFamily="2" charset="2"/>
              <a:buChar char="q"/>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Subject + to be + not + going to + verb 1 </a:t>
            </a:r>
            <a:endParaRPr lang="en-US" sz="1000" b="1" smtClean="0">
              <a:solidFill>
                <a:schemeClr val="tx1">
                  <a:lumMod val="75000"/>
                  <a:lumOff val="25000"/>
                </a:schemeClr>
              </a:solidFill>
              <a:latin typeface="Book Antiqua" pitchFamily="18" charset="0"/>
              <a:cs typeface="Arial" pitchFamily="34" charset="0"/>
            </a:endParaRPr>
          </a:p>
          <a:p>
            <a:pPr marL="171450" indent="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a:solidFill>
                  <a:schemeClr val="tx1">
                    <a:lumMod val="75000"/>
                    <a:lumOff val="25000"/>
                  </a:schemeClr>
                </a:solidFill>
                <a:latin typeface="Book Antiqua" pitchFamily="18" charset="0"/>
                <a:cs typeface="Arial" pitchFamily="34" charset="0"/>
              </a:rPr>
              <a:t>I </a:t>
            </a:r>
            <a:r>
              <a:rPr lang="en-US" sz="1000">
                <a:solidFill>
                  <a:srgbClr val="FF0000"/>
                </a:solidFill>
                <a:latin typeface="Book Antiqua" pitchFamily="18" charset="0"/>
                <a:cs typeface="Arial" pitchFamily="34" charset="0"/>
              </a:rPr>
              <a:t>am not going </a:t>
            </a:r>
            <a:r>
              <a:rPr lang="en-US" sz="1000">
                <a:solidFill>
                  <a:schemeClr val="tx1">
                    <a:lumMod val="75000"/>
                    <a:lumOff val="25000"/>
                  </a:schemeClr>
                </a:solidFill>
                <a:latin typeface="Book Antiqua" pitchFamily="18" charset="0"/>
                <a:cs typeface="Arial" pitchFamily="34" charset="0"/>
              </a:rPr>
              <a:t>to attend the meeting.</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She's not going to </a:t>
            </a:r>
            <a:r>
              <a:rPr lang="en-US" sz="1000">
                <a:solidFill>
                  <a:schemeClr val="tx1">
                    <a:lumMod val="75000"/>
                    <a:lumOff val="25000"/>
                  </a:schemeClr>
                </a:solidFill>
                <a:latin typeface="Book Antiqua" pitchFamily="18" charset="0"/>
                <a:cs typeface="Arial" pitchFamily="34" charset="0"/>
              </a:rPr>
              <a:t>attend university and </a:t>
            </a:r>
            <a:endParaRPr lang="en-US" sz="1000" smtClean="0">
              <a:solidFill>
                <a:schemeClr val="tx1">
                  <a:lumMod val="75000"/>
                  <a:lumOff val="25000"/>
                </a:schemeClr>
              </a:solidFill>
              <a:latin typeface="Book Antiqua" pitchFamily="18" charset="0"/>
              <a:cs typeface="Arial" pitchFamily="34" charset="0"/>
            </a:endParaRPr>
          </a:p>
          <a:p>
            <a:pPr indent="228600">
              <a:spcBef>
                <a:spcPts val="0"/>
              </a:spcBef>
              <a:buNone/>
            </a:pPr>
            <a:r>
              <a:rPr lang="en-US" sz="1000" smtClean="0">
                <a:solidFill>
                  <a:schemeClr val="tx1">
                    <a:lumMod val="75000"/>
                    <a:lumOff val="25000"/>
                  </a:schemeClr>
                </a:solidFill>
                <a:latin typeface="Book Antiqua" pitchFamily="18" charset="0"/>
                <a:cs typeface="Arial" pitchFamily="34" charset="0"/>
              </a:rPr>
              <a:t>study </a:t>
            </a:r>
            <a:r>
              <a:rPr lang="en-US" sz="1000">
                <a:solidFill>
                  <a:schemeClr val="tx1">
                    <a:lumMod val="75000"/>
                    <a:lumOff val="25000"/>
                  </a:schemeClr>
                </a:solidFill>
                <a:latin typeface="Book Antiqua" pitchFamily="18" charset="0"/>
                <a:cs typeface="Arial" pitchFamily="34" charset="0"/>
              </a:rPr>
              <a:t>to become a doctor.</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We're not going to </a:t>
            </a:r>
            <a:r>
              <a:rPr lang="en-US" sz="1000">
                <a:solidFill>
                  <a:schemeClr val="tx1">
                    <a:lumMod val="75000"/>
                    <a:lumOff val="25000"/>
                  </a:schemeClr>
                </a:solidFill>
                <a:latin typeface="Book Antiqua" pitchFamily="18" charset="0"/>
                <a:cs typeface="Arial" pitchFamily="34" charset="0"/>
              </a:rPr>
              <a:t>make the presentation next week. </a:t>
            </a:r>
            <a:r>
              <a:rPr lang="en-US" sz="1000" smtClean="0">
                <a:solidFill>
                  <a:schemeClr val="tx1">
                    <a:lumMod val="75000"/>
                    <a:lumOff val="25000"/>
                  </a:schemeClr>
                </a:solidFill>
                <a:latin typeface="Book Antiqua" pitchFamily="18" charset="0"/>
                <a:cs typeface="Arial" pitchFamily="34" charset="0"/>
              </a:rPr>
              <a:t>	</a:t>
            </a:r>
            <a:endParaRPr lang="en-US" sz="1000">
              <a:solidFill>
                <a:schemeClr val="tx1">
                  <a:lumMod val="75000"/>
                  <a:lumOff val="25000"/>
                </a:schemeClr>
              </a:solidFill>
              <a:latin typeface="Book Antiqua" pitchFamily="18" charset="0"/>
              <a:cs typeface="Arial" pitchFamily="34" charset="0"/>
            </a:endParaRPr>
          </a:p>
        </p:txBody>
      </p:sp>
      <p:sp>
        <p:nvSpPr>
          <p:cNvPr id="12" name="Text Placeholder 17"/>
          <p:cNvSpPr txBox="1">
            <a:spLocks/>
          </p:cNvSpPr>
          <p:nvPr/>
        </p:nvSpPr>
        <p:spPr>
          <a:xfrm>
            <a:off x="5455178" y="2652145"/>
            <a:ext cx="3168352" cy="1575789"/>
          </a:xfrm>
          <a:prstGeom prst="rect">
            <a:avLst/>
          </a:prstGeom>
          <a:ln w="3175"/>
        </p:spPr>
        <p:style>
          <a:lnRef idx="2">
            <a:schemeClr val="accent1"/>
          </a:lnRef>
          <a:fillRef idx="1">
            <a:schemeClr val="lt1"/>
          </a:fillRef>
          <a:effectRef idx="0">
            <a:schemeClr val="accent1"/>
          </a:effectRef>
          <a:fontRef idx="minor">
            <a:schemeClr val="dk1"/>
          </a:fontRef>
        </p:style>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smtClean="0">
                <a:solidFill>
                  <a:schemeClr val="tx1">
                    <a:lumMod val="75000"/>
                    <a:lumOff val="25000"/>
                  </a:schemeClr>
                </a:solidFill>
                <a:latin typeface="Book Antiqua" pitchFamily="18" charset="0"/>
                <a:cs typeface="Arial" pitchFamily="34" charset="0"/>
              </a:rPr>
              <a:t>Going to (Interogative)</a:t>
            </a:r>
            <a:endParaRPr lang="en-US" sz="1100" smtClean="0">
              <a:solidFill>
                <a:schemeClr val="tx1">
                  <a:lumMod val="75000"/>
                  <a:lumOff val="25000"/>
                </a:schemeClr>
              </a:solidFill>
              <a:latin typeface="Book Antiqua" pitchFamily="18" charset="0"/>
              <a:cs typeface="Arial" pitchFamily="34" charset="0"/>
            </a:endParaRPr>
          </a:p>
          <a:p>
            <a:pPr marL="0" indent="171450">
              <a:spcBef>
                <a:spcPts val="0"/>
              </a:spcBef>
              <a:buFont typeface="Wingdings" pitchFamily="2" charset="2"/>
              <a:buChar char="q"/>
            </a:pPr>
            <a:r>
              <a:rPr lang="en-US" sz="1000" b="1" smtClean="0">
                <a:solidFill>
                  <a:schemeClr val="tx1">
                    <a:lumMod val="75000"/>
                    <a:lumOff val="25000"/>
                  </a:schemeClr>
                </a:solidFill>
                <a:latin typeface="Book Antiqua" pitchFamily="18" charset="0"/>
                <a:cs typeface="Arial" pitchFamily="34" charset="0"/>
              </a:rPr>
              <a:t>Form: </a:t>
            </a:r>
            <a:r>
              <a:rPr lang="en-US" sz="1000" b="1">
                <a:solidFill>
                  <a:schemeClr val="tx1">
                    <a:lumMod val="75000"/>
                    <a:lumOff val="25000"/>
                  </a:schemeClr>
                </a:solidFill>
                <a:latin typeface="Book Antiqua" pitchFamily="18" charset="0"/>
                <a:cs typeface="Arial" pitchFamily="34" charset="0"/>
              </a:rPr>
              <a:t>Question word (optional)+ to be + </a:t>
            </a:r>
            <a:r>
              <a:rPr lang="en-US" sz="1000" b="1" smtClean="0">
                <a:solidFill>
                  <a:schemeClr val="tx1">
                    <a:lumMod val="75000"/>
                    <a:lumOff val="25000"/>
                  </a:schemeClr>
                </a:solidFill>
                <a:latin typeface="Book Antiqua" pitchFamily="18" charset="0"/>
                <a:cs typeface="Arial" pitchFamily="34" charset="0"/>
              </a:rPr>
              <a:t>subject</a:t>
            </a:r>
          </a:p>
          <a:p>
            <a:pPr marL="0" indent="171450">
              <a:spcBef>
                <a:spcPts val="0"/>
              </a:spcBef>
              <a:buNone/>
            </a:pPr>
            <a:r>
              <a:rPr lang="en-US" sz="1000" b="1" smtClean="0">
                <a:solidFill>
                  <a:schemeClr val="tx1">
                    <a:lumMod val="75000"/>
                    <a:lumOff val="25000"/>
                  </a:schemeClr>
                </a:solidFill>
                <a:latin typeface="Book Antiqua" pitchFamily="18" charset="0"/>
                <a:cs typeface="Arial" pitchFamily="34" charset="0"/>
              </a:rPr>
              <a:t>+ </a:t>
            </a:r>
            <a:r>
              <a:rPr lang="en-US" sz="1000" b="1">
                <a:solidFill>
                  <a:schemeClr val="tx1">
                    <a:lumMod val="75000"/>
                    <a:lumOff val="25000"/>
                  </a:schemeClr>
                </a:solidFill>
                <a:latin typeface="Book Antiqua" pitchFamily="18" charset="0"/>
                <a:cs typeface="Arial" pitchFamily="34" charset="0"/>
              </a:rPr>
              <a:t>going to + verb 1? </a:t>
            </a:r>
            <a:endParaRPr lang="en-US" sz="1000" b="1" smtClean="0">
              <a:solidFill>
                <a:schemeClr val="tx1">
                  <a:lumMod val="75000"/>
                  <a:lumOff val="25000"/>
                </a:schemeClr>
              </a:solidFill>
              <a:latin typeface="Book Antiqua" pitchFamily="18" charset="0"/>
              <a:cs typeface="Arial" pitchFamily="34" charset="0"/>
            </a:endParaRPr>
          </a:p>
          <a:p>
            <a:pPr marL="0" indent="171450">
              <a:spcBef>
                <a:spcPts val="0"/>
              </a:spcBef>
              <a:buNone/>
            </a:pPr>
            <a:r>
              <a:rPr lang="en-US" sz="1000" b="1" smtClean="0">
                <a:solidFill>
                  <a:schemeClr val="tx1">
                    <a:lumMod val="75000"/>
                    <a:lumOff val="25000"/>
                  </a:schemeClr>
                </a:solidFill>
                <a:latin typeface="Book Antiqua" pitchFamily="18" charset="0"/>
                <a:cs typeface="Arial" pitchFamily="34" charset="0"/>
              </a:rPr>
              <a:t>Examples</a:t>
            </a:r>
            <a:r>
              <a:rPr lang="en-US" sz="1000" smtClean="0">
                <a:solidFill>
                  <a:schemeClr val="tx1">
                    <a:lumMod val="75000"/>
                    <a:lumOff val="25000"/>
                  </a:schemeClr>
                </a:solidFill>
                <a:latin typeface="Book Antiqua" pitchFamily="18" charset="0"/>
                <a:cs typeface="Arial" pitchFamily="34" charset="0"/>
              </a:rPr>
              <a:t>: 	</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Am I going to </a:t>
            </a:r>
            <a:r>
              <a:rPr lang="en-US" sz="1000">
                <a:latin typeface="Book Antiqua" pitchFamily="18" charset="0"/>
                <a:cs typeface="Arial" pitchFamily="34" charset="0"/>
              </a:rPr>
              <a:t>attend the meeting?</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Is she going to </a:t>
            </a:r>
            <a:r>
              <a:rPr lang="en-US" sz="1000">
                <a:latin typeface="Book Antiqua" pitchFamily="18" charset="0"/>
                <a:cs typeface="Arial" pitchFamily="34" charset="0"/>
              </a:rPr>
              <a:t>attend university and study to become a doctor?</a:t>
            </a:r>
          </a:p>
          <a:p>
            <a:pPr marL="571500" indent="-228600">
              <a:spcBef>
                <a:spcPts val="0"/>
              </a:spcBef>
              <a:buFont typeface="Wingdings" pitchFamily="2" charset="2"/>
              <a:buChar char="§"/>
            </a:pPr>
            <a:r>
              <a:rPr lang="en-US" sz="1000">
                <a:solidFill>
                  <a:srgbClr val="FF0000"/>
                </a:solidFill>
                <a:latin typeface="Book Antiqua" pitchFamily="18" charset="0"/>
                <a:cs typeface="Arial" pitchFamily="34" charset="0"/>
              </a:rPr>
              <a:t>Where am I going to </a:t>
            </a:r>
            <a:r>
              <a:rPr lang="en-US" sz="1000">
                <a:latin typeface="Book Antiqua" pitchFamily="18" charset="0"/>
                <a:cs typeface="Arial" pitchFamily="34" charset="0"/>
              </a:rPr>
              <a:t>stay?</a:t>
            </a:r>
          </a:p>
        </p:txBody>
      </p:sp>
    </p:spTree>
    <p:extLst>
      <p:ext uri="{BB962C8B-B14F-4D97-AF65-F5344CB8AC3E}">
        <p14:creationId xmlns:p14="http://schemas.microsoft.com/office/powerpoint/2010/main" val="302536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Simple </a:t>
            </a:r>
            <a:r>
              <a:rPr lang="en-US" altLang="ko-KR" sz="2400"/>
              <a:t>Past </a:t>
            </a:r>
            <a:r>
              <a:rPr lang="en-US" altLang="ko-KR" sz="2400" smtClean="0"/>
              <a:t>and Past Continuous Usage</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USAGE</a:t>
            </a:r>
            <a:endParaRPr lang="en-US" altLang="ko-KR" dirty="0"/>
          </a:p>
        </p:txBody>
      </p:sp>
      <p:grpSp>
        <p:nvGrpSpPr>
          <p:cNvPr id="58" name="Group 57"/>
          <p:cNvGrpSpPr/>
          <p:nvPr/>
        </p:nvGrpSpPr>
        <p:grpSpPr>
          <a:xfrm>
            <a:off x="2194255" y="1176190"/>
            <a:ext cx="6336704" cy="1924235"/>
            <a:chOff x="3742294" y="3285912"/>
            <a:chExt cx="1621794" cy="452333"/>
          </a:xfrm>
        </p:grpSpPr>
        <p:sp>
          <p:nvSpPr>
            <p:cNvPr id="59" name="Text Placeholder 17"/>
            <p:cNvSpPr txBox="1">
              <a:spLocks/>
            </p:cNvSpPr>
            <p:nvPr/>
          </p:nvSpPr>
          <p:spPr>
            <a:xfrm>
              <a:off x="3742294" y="3285912"/>
              <a:ext cx="1621794" cy="226495"/>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USAGE: Future Tense  (will) </a:t>
              </a:r>
              <a:endParaRPr lang="en-US" sz="11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Use the future with will to talk about: </a:t>
              </a:r>
            </a:p>
            <a:p>
              <a:pPr>
                <a:spcBef>
                  <a:spcPts val="0"/>
                </a:spcBef>
                <a:buFont typeface="Wingdings" pitchFamily="2" charset="2"/>
                <a:buChar char="q"/>
              </a:pPr>
              <a:r>
                <a:rPr lang="en-US" sz="1000">
                  <a:solidFill>
                    <a:schemeClr val="tx1">
                      <a:lumMod val="75000"/>
                      <a:lumOff val="25000"/>
                    </a:schemeClr>
                  </a:solidFill>
                  <a:latin typeface="Book Antiqua" pitchFamily="18" charset="0"/>
                  <a:cs typeface="Arial" pitchFamily="34" charset="0"/>
                </a:rPr>
                <a:t>an event in the future that you have just </a:t>
              </a:r>
              <a:r>
                <a:rPr lang="en-US" sz="1000" b="1">
                  <a:solidFill>
                    <a:schemeClr val="tx1">
                      <a:lumMod val="75000"/>
                      <a:lumOff val="25000"/>
                    </a:schemeClr>
                  </a:solidFill>
                  <a:latin typeface="Book Antiqua" pitchFamily="18" charset="0"/>
                  <a:cs typeface="Arial" pitchFamily="34" charset="0"/>
                </a:rPr>
                <a:t>decided to </a:t>
              </a:r>
              <a:r>
                <a:rPr lang="en-US" sz="1000">
                  <a:solidFill>
                    <a:schemeClr val="tx1">
                      <a:lumMod val="75000"/>
                      <a:lumOff val="25000"/>
                    </a:schemeClr>
                  </a:solidFill>
                  <a:latin typeface="Book Antiqua" pitchFamily="18" charset="0"/>
                  <a:cs typeface="Arial" pitchFamily="34" charset="0"/>
                </a:rPr>
                <a:t>do</a:t>
              </a:r>
            </a:p>
            <a:p>
              <a:pPr>
                <a:spcBef>
                  <a:spcPts val="0"/>
                </a:spcBef>
                <a:buFont typeface="Wingdings" pitchFamily="2" charset="2"/>
                <a:buChar char="q"/>
              </a:pPr>
              <a:r>
                <a:rPr lang="en-US" sz="1000">
                  <a:solidFill>
                    <a:schemeClr val="tx1">
                      <a:lumMod val="75000"/>
                      <a:lumOff val="25000"/>
                    </a:schemeClr>
                  </a:solidFill>
                  <a:latin typeface="Book Antiqua" pitchFamily="18" charset="0"/>
                  <a:cs typeface="Arial" pitchFamily="34" charset="0"/>
                </a:rPr>
                <a:t>for </a:t>
              </a:r>
              <a:r>
                <a:rPr lang="en-US" sz="1000" b="1">
                  <a:solidFill>
                    <a:schemeClr val="tx1">
                      <a:lumMod val="75000"/>
                      <a:lumOff val="25000"/>
                    </a:schemeClr>
                  </a:solidFill>
                  <a:latin typeface="Book Antiqua" pitchFamily="18" charset="0"/>
                  <a:cs typeface="Arial" pitchFamily="34" charset="0"/>
                </a:rPr>
                <a:t>predictions</a:t>
              </a:r>
            </a:p>
            <a:p>
              <a:pPr>
                <a:spcBef>
                  <a:spcPts val="0"/>
                </a:spcBef>
                <a:buFont typeface="Wingdings" pitchFamily="2" charset="2"/>
                <a:buChar char="q"/>
              </a:pPr>
              <a:r>
                <a:rPr lang="en-US" sz="1000">
                  <a:solidFill>
                    <a:schemeClr val="tx1">
                      <a:lumMod val="75000"/>
                      <a:lumOff val="25000"/>
                    </a:schemeClr>
                  </a:solidFill>
                  <a:latin typeface="Book Antiqua" pitchFamily="18" charset="0"/>
                  <a:cs typeface="Arial" pitchFamily="34" charset="0"/>
                </a:rPr>
                <a:t>for </a:t>
              </a:r>
              <a:r>
                <a:rPr lang="en-US" sz="1000" b="1">
                  <a:solidFill>
                    <a:schemeClr val="tx1">
                      <a:lumMod val="75000"/>
                      <a:lumOff val="25000"/>
                    </a:schemeClr>
                  </a:solidFill>
                  <a:latin typeface="Book Antiqua" pitchFamily="18" charset="0"/>
                  <a:cs typeface="Arial" pitchFamily="34" charset="0"/>
                </a:rPr>
                <a:t>promises.</a:t>
              </a:r>
            </a:p>
          </p:txBody>
        </p:sp>
        <p:sp>
          <p:nvSpPr>
            <p:cNvPr id="61" name="TextBox 60"/>
            <p:cNvSpPr txBox="1"/>
            <p:nvPr/>
          </p:nvSpPr>
          <p:spPr>
            <a:xfrm>
              <a:off x="3742294" y="3488639"/>
              <a:ext cx="1621794" cy="249606"/>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r>
                <a:rPr lang="en-US" altLang="ko-KR" sz="900" b="1" smtClean="0">
                  <a:solidFill>
                    <a:schemeClr val="tx1">
                      <a:lumMod val="75000"/>
                      <a:lumOff val="25000"/>
                    </a:schemeClr>
                  </a:solidFill>
                  <a:latin typeface="Book Antiqua" pitchFamily="18" charset="0"/>
                  <a:cs typeface="Arial" pitchFamily="34" charset="0"/>
                </a:rPr>
                <a:t>Examples:</a:t>
              </a:r>
            </a:p>
            <a:p>
              <a:pPr marL="571500" indent="-228600">
                <a:spcBef>
                  <a:spcPts val="0"/>
                </a:spcBef>
                <a:buFont typeface="Wingdings" pitchFamily="2" charset="2"/>
                <a:buChar char="§"/>
              </a:pPr>
              <a:r>
                <a:rPr lang="en-US" sz="900">
                  <a:solidFill>
                    <a:schemeClr val="tx1">
                      <a:lumMod val="75000"/>
                      <a:lumOff val="25000"/>
                    </a:schemeClr>
                  </a:solidFill>
                  <a:latin typeface="Book Antiqua" pitchFamily="18" charset="0"/>
                  <a:cs typeface="Arial" pitchFamily="34" charset="0"/>
                </a:rPr>
                <a:t>I </a:t>
              </a:r>
              <a:r>
                <a:rPr lang="en-US" sz="900">
                  <a:latin typeface="Book Antiqua" pitchFamily="18" charset="0"/>
                  <a:cs typeface="Arial" pitchFamily="34" charset="0"/>
                </a:rPr>
                <a:t>think I </a:t>
              </a:r>
              <a:r>
                <a:rPr lang="en-US" sz="900">
                  <a:solidFill>
                    <a:srgbClr val="FF0000"/>
                  </a:solidFill>
                  <a:latin typeface="Book Antiqua" pitchFamily="18" charset="0"/>
                  <a:cs typeface="Arial" pitchFamily="34" charset="0"/>
                </a:rPr>
                <a:t>will go </a:t>
              </a:r>
              <a:r>
                <a:rPr lang="en-US" sz="900">
                  <a:latin typeface="Book Antiqua" pitchFamily="18" charset="0"/>
                  <a:cs typeface="Arial" pitchFamily="34" charset="0"/>
                </a:rPr>
                <a:t>to that party next week</a:t>
              </a:r>
              <a:r>
                <a:rPr lang="en-US" sz="900" smtClean="0">
                  <a:latin typeface="Book Antiqua" pitchFamily="18" charset="0"/>
                  <a:cs typeface="Arial" pitchFamily="34" charset="0"/>
                </a:rPr>
                <a:t>. (decided to)</a:t>
              </a:r>
              <a:endParaRPr lang="en-US" sz="900">
                <a:latin typeface="Book Antiqua" pitchFamily="18" charset="0"/>
                <a:cs typeface="Arial" pitchFamily="34" charset="0"/>
              </a:endParaRPr>
            </a:p>
            <a:p>
              <a:pPr marL="571500" indent="-228600">
                <a:spcBef>
                  <a:spcPts val="0"/>
                </a:spcBef>
                <a:buFont typeface="Wingdings" pitchFamily="2" charset="2"/>
                <a:buChar char="§"/>
              </a:pPr>
              <a:r>
                <a:rPr lang="en-US" sz="900">
                  <a:latin typeface="Book Antiqua" pitchFamily="18" charset="0"/>
                  <a:cs typeface="Arial" pitchFamily="34" charset="0"/>
                </a:rPr>
                <a:t>The economy </a:t>
              </a:r>
              <a:r>
                <a:rPr lang="en-US" sz="900">
                  <a:solidFill>
                    <a:srgbClr val="FF0000"/>
                  </a:solidFill>
                  <a:latin typeface="Book Antiqua" pitchFamily="18" charset="0"/>
                  <a:cs typeface="Arial" pitchFamily="34" charset="0"/>
                </a:rPr>
                <a:t>will get </a:t>
              </a:r>
              <a:r>
                <a:rPr lang="en-US" sz="900">
                  <a:latin typeface="Book Antiqua" pitchFamily="18" charset="0"/>
                  <a:cs typeface="Arial" pitchFamily="34" charset="0"/>
                </a:rPr>
                <a:t>better soon</a:t>
              </a:r>
              <a:r>
                <a:rPr lang="en-US" sz="900" smtClean="0">
                  <a:latin typeface="Book Antiqua" pitchFamily="18" charset="0"/>
                  <a:cs typeface="Arial" pitchFamily="34" charset="0"/>
                </a:rPr>
                <a:t>. (prediction)</a:t>
              </a:r>
              <a:endParaRPr lang="en-US" sz="900">
                <a:latin typeface="Book Antiqua" pitchFamily="18" charset="0"/>
                <a:cs typeface="Arial" pitchFamily="34" charset="0"/>
              </a:endParaRPr>
            </a:p>
            <a:p>
              <a:pPr marL="571500" indent="-228600">
                <a:spcBef>
                  <a:spcPts val="0"/>
                </a:spcBef>
                <a:buFont typeface="Wingdings" pitchFamily="2" charset="2"/>
                <a:buChar char="§"/>
              </a:pPr>
              <a:r>
                <a:rPr lang="en-US" sz="900">
                  <a:latin typeface="Book Antiqua" pitchFamily="18" charset="0"/>
                  <a:cs typeface="Arial" pitchFamily="34" charset="0"/>
                </a:rPr>
                <a:t>Yes, I </a:t>
              </a:r>
              <a:r>
                <a:rPr lang="en-US" sz="900">
                  <a:solidFill>
                    <a:srgbClr val="FF0000"/>
                  </a:solidFill>
                  <a:latin typeface="Book Antiqua" pitchFamily="18" charset="0"/>
                  <a:cs typeface="Arial" pitchFamily="34" charset="0"/>
                </a:rPr>
                <a:t>will marry </a:t>
              </a:r>
              <a:r>
                <a:rPr lang="en-US" sz="900">
                  <a:latin typeface="Book Antiqua" pitchFamily="18" charset="0"/>
                  <a:cs typeface="Arial" pitchFamily="34" charset="0"/>
                </a:rPr>
                <a:t>you</a:t>
              </a:r>
              <a:r>
                <a:rPr lang="en-US" sz="900" smtClean="0">
                  <a:latin typeface="Book Antiqua" pitchFamily="18" charset="0"/>
                  <a:cs typeface="Arial" pitchFamily="34" charset="0"/>
                </a:rPr>
                <a:t>. (promise)</a:t>
              </a:r>
              <a:endParaRPr lang="en-US" sz="900">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55576" y="1382600"/>
            <a:ext cx="1160282" cy="1082158"/>
          </a:xfrm>
        </p:spPr>
      </p:pic>
      <p:grpSp>
        <p:nvGrpSpPr>
          <p:cNvPr id="11" name="Group 10"/>
          <p:cNvGrpSpPr/>
          <p:nvPr/>
        </p:nvGrpSpPr>
        <p:grpSpPr>
          <a:xfrm>
            <a:off x="2194255" y="2859784"/>
            <a:ext cx="6336704" cy="1676334"/>
            <a:chOff x="3742294" y="3285912"/>
            <a:chExt cx="1621794" cy="487242"/>
          </a:xfrm>
        </p:grpSpPr>
        <p:sp>
          <p:nvSpPr>
            <p:cNvPr id="12" name="Text Placeholder 17"/>
            <p:cNvSpPr txBox="1">
              <a:spLocks/>
            </p:cNvSpPr>
            <p:nvPr/>
          </p:nvSpPr>
          <p:spPr>
            <a:xfrm>
              <a:off x="3742294" y="3285912"/>
              <a:ext cx="1621794" cy="23022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USAGE: Future Tense  (going to) </a:t>
              </a:r>
              <a:endParaRPr lang="en-US" sz="1100" smtClean="0">
                <a:solidFill>
                  <a:schemeClr val="tx1">
                    <a:lumMod val="75000"/>
                    <a:lumOff val="25000"/>
                  </a:schemeClr>
                </a:solidFill>
                <a:latin typeface="Book Antiqua" pitchFamily="18" charset="0"/>
                <a:cs typeface="Arial" pitchFamily="34" charset="0"/>
              </a:endParaRPr>
            </a:p>
            <a:p>
              <a:pPr>
                <a:spcBef>
                  <a:spcPts val="0"/>
                </a:spcBef>
                <a:buFont typeface="Wingdings" pitchFamily="2" charset="2"/>
                <a:buChar char="q"/>
              </a:pPr>
              <a:r>
                <a:rPr lang="en-US" sz="1000">
                  <a:solidFill>
                    <a:schemeClr val="tx1">
                      <a:lumMod val="75000"/>
                      <a:lumOff val="25000"/>
                    </a:schemeClr>
                  </a:solidFill>
                  <a:latin typeface="Book Antiqua" pitchFamily="18" charset="0"/>
                  <a:cs typeface="Arial" pitchFamily="34" charset="0"/>
                </a:rPr>
                <a:t>The future with "going to" is used to </a:t>
              </a:r>
              <a:r>
                <a:rPr lang="en-US" sz="1000" b="1">
                  <a:solidFill>
                    <a:schemeClr val="tx1">
                      <a:lumMod val="75000"/>
                      <a:lumOff val="25000"/>
                    </a:schemeClr>
                  </a:solidFill>
                  <a:latin typeface="Book Antiqua" pitchFamily="18" charset="0"/>
                  <a:cs typeface="Arial" pitchFamily="34" charset="0"/>
                </a:rPr>
                <a:t>express events you have already planned in the future </a:t>
              </a:r>
              <a:r>
                <a:rPr lang="en-US" sz="1000">
                  <a:solidFill>
                    <a:schemeClr val="tx1">
                      <a:lumMod val="75000"/>
                      <a:lumOff val="25000"/>
                    </a:schemeClr>
                  </a:solidFill>
                  <a:latin typeface="Book Antiqua" pitchFamily="18" charset="0"/>
                  <a:cs typeface="Arial" pitchFamily="34" charset="0"/>
                </a:rPr>
                <a:t>and </a:t>
              </a:r>
              <a:r>
                <a:rPr lang="en-US" sz="1000" b="1">
                  <a:solidFill>
                    <a:schemeClr val="tx1">
                      <a:lumMod val="75000"/>
                      <a:lumOff val="25000"/>
                    </a:schemeClr>
                  </a:solidFill>
                  <a:latin typeface="Book Antiqua" pitchFamily="18" charset="0"/>
                  <a:cs typeface="Arial" pitchFamily="34" charset="0"/>
                </a:rPr>
                <a:t>your intentions</a:t>
              </a:r>
              <a:r>
                <a:rPr lang="en-US" sz="1000">
                  <a:solidFill>
                    <a:schemeClr val="tx1">
                      <a:lumMod val="75000"/>
                      <a:lumOff val="25000"/>
                    </a:schemeClr>
                  </a:solidFill>
                  <a:latin typeface="Book Antiqua" pitchFamily="18" charset="0"/>
                  <a:cs typeface="Arial" pitchFamily="34" charset="0"/>
                </a:rPr>
                <a:t> for the future. We sometimes also use the present continuous for planned events in </a:t>
              </a:r>
              <a:r>
                <a:rPr lang="en-US" sz="1000">
                  <a:solidFill>
                    <a:schemeClr val="tx1">
                      <a:lumMod val="75000"/>
                      <a:lumOff val="25000"/>
                    </a:schemeClr>
                  </a:solidFill>
                  <a:latin typeface="Book Antiqua" pitchFamily="18" charset="0"/>
                  <a:cs typeface="Arial" pitchFamily="34" charset="0"/>
                </a:rPr>
                <a:t>the </a:t>
              </a:r>
              <a:r>
                <a:rPr lang="en-US" sz="1000" smtClean="0">
                  <a:solidFill>
                    <a:schemeClr val="tx1">
                      <a:lumMod val="75000"/>
                      <a:lumOff val="25000"/>
                    </a:schemeClr>
                  </a:solidFill>
                  <a:latin typeface="Book Antiqua" pitchFamily="18" charset="0"/>
                  <a:cs typeface="Arial" pitchFamily="34" charset="0"/>
                </a:rPr>
                <a:t>near</a:t>
              </a:r>
            </a:p>
            <a:p>
              <a:pPr marL="0" indent="342900">
                <a:spcBef>
                  <a:spcPts val="0"/>
                </a:spcBef>
                <a:buNone/>
              </a:pPr>
              <a:r>
                <a:rPr lang="en-US" sz="1000">
                  <a:solidFill>
                    <a:schemeClr val="tx1">
                      <a:lumMod val="75000"/>
                      <a:lumOff val="25000"/>
                    </a:schemeClr>
                  </a:solidFill>
                  <a:latin typeface="Book Antiqua" pitchFamily="18" charset="0"/>
                  <a:cs typeface="Arial" pitchFamily="34" charset="0"/>
                </a:rPr>
                <a:t>future</a:t>
              </a:r>
              <a:r>
                <a:rPr lang="en-US" sz="1000">
                  <a:solidFill>
                    <a:schemeClr val="tx1">
                      <a:lumMod val="75000"/>
                      <a:lumOff val="25000"/>
                    </a:schemeClr>
                  </a:solidFill>
                  <a:latin typeface="Book Antiqua" pitchFamily="18" charset="0"/>
                  <a:cs typeface="Arial" pitchFamily="34" charset="0"/>
                </a:rPr>
                <a:t>. </a:t>
              </a:r>
              <a:r>
                <a:rPr lang="en-US" sz="1000" smtClean="0">
                  <a:solidFill>
                    <a:schemeClr val="tx1">
                      <a:lumMod val="75000"/>
                      <a:lumOff val="25000"/>
                    </a:schemeClr>
                  </a:solidFill>
                  <a:latin typeface="Book Antiqua" pitchFamily="18" charset="0"/>
                  <a:cs typeface="Arial" pitchFamily="34" charset="0"/>
                </a:rPr>
                <a:t>For something </a:t>
              </a:r>
              <a:r>
                <a:rPr lang="en-US" sz="1000">
                  <a:solidFill>
                    <a:schemeClr val="tx1">
                      <a:lumMod val="75000"/>
                      <a:lumOff val="25000"/>
                    </a:schemeClr>
                  </a:solidFill>
                  <a:latin typeface="Book Antiqua" pitchFamily="18" charset="0"/>
                  <a:cs typeface="Arial" pitchFamily="34" charset="0"/>
                </a:rPr>
                <a:t>is likely to happen based on the evidence or experience you have</a:t>
              </a:r>
              <a:endParaRPr lang="en-US" sz="1000">
                <a:solidFill>
                  <a:schemeClr val="tx1">
                    <a:lumMod val="75000"/>
                    <a:lumOff val="25000"/>
                  </a:schemeClr>
                </a:solidFill>
                <a:latin typeface="Book Antiqua" pitchFamily="18" charset="0"/>
                <a:cs typeface="Arial" pitchFamily="34" charset="0"/>
              </a:endParaRPr>
            </a:p>
          </p:txBody>
        </p:sp>
        <p:sp>
          <p:nvSpPr>
            <p:cNvPr id="13" name="TextBox 12"/>
            <p:cNvSpPr txBox="1"/>
            <p:nvPr/>
          </p:nvSpPr>
          <p:spPr>
            <a:xfrm>
              <a:off x="3742294" y="3545036"/>
              <a:ext cx="1621794" cy="228118"/>
            </a:xfrm>
            <a:prstGeom prst="rect">
              <a:avLst/>
            </a:prstGeom>
            <a:noFill/>
          </p:spPr>
          <p:txBody>
            <a:bodyPr wrap="square" rtlCol="0">
              <a:spAutoFit/>
            </a:bodyPr>
            <a:lstStyle/>
            <a:p>
              <a:r>
                <a:rPr lang="en-US" altLang="ko-KR" sz="900" b="1" smtClean="0">
                  <a:solidFill>
                    <a:schemeClr val="tx1">
                      <a:lumMod val="75000"/>
                      <a:lumOff val="25000"/>
                    </a:schemeClr>
                  </a:solidFill>
                  <a:latin typeface="Book Antiqua" pitchFamily="18" charset="0"/>
                  <a:cs typeface="Arial" pitchFamily="34" charset="0"/>
                </a:rPr>
                <a:t>Examples</a:t>
              </a:r>
              <a:r>
                <a:rPr lang="en-US" altLang="ko-KR" sz="900" b="1" smtClean="0">
                  <a:solidFill>
                    <a:schemeClr val="tx1">
                      <a:lumMod val="75000"/>
                      <a:lumOff val="25000"/>
                    </a:schemeClr>
                  </a:solidFill>
                  <a:latin typeface="Book Antiqua" pitchFamily="18" charset="0"/>
                  <a:cs typeface="Arial" pitchFamily="34" charset="0"/>
                </a:rPr>
                <a:t>:</a:t>
              </a:r>
            </a:p>
            <a:p>
              <a:pPr marL="342900" indent="285750">
                <a:buFont typeface="Wingdings" pitchFamily="2" charset="2"/>
                <a:buChar char="§"/>
              </a:pPr>
              <a:r>
                <a:rPr lang="en-US" altLang="ko-KR" sz="900">
                  <a:solidFill>
                    <a:srgbClr val="FF0000"/>
                  </a:solidFill>
                  <a:latin typeface="Book Antiqua" pitchFamily="18" charset="0"/>
                  <a:cs typeface="Arial" pitchFamily="34" charset="0"/>
                </a:rPr>
                <a:t>She's going to attend </a:t>
              </a:r>
              <a:r>
                <a:rPr lang="en-US" altLang="ko-KR" sz="900">
                  <a:solidFill>
                    <a:schemeClr val="tx1">
                      <a:lumMod val="75000"/>
                      <a:lumOff val="25000"/>
                    </a:schemeClr>
                  </a:solidFill>
                  <a:latin typeface="Book Antiqua" pitchFamily="18" charset="0"/>
                  <a:cs typeface="Arial" pitchFamily="34" charset="0"/>
                </a:rPr>
                <a:t>university and study to become a doctor.</a:t>
              </a:r>
            </a:p>
            <a:p>
              <a:pPr marL="342900" indent="285750">
                <a:buFont typeface="Wingdings" pitchFamily="2" charset="2"/>
                <a:buChar char="§"/>
              </a:pPr>
              <a:r>
                <a:rPr lang="en-US" altLang="ko-KR" sz="900">
                  <a:solidFill>
                    <a:srgbClr val="FF0000"/>
                  </a:solidFill>
                  <a:latin typeface="Book Antiqua" pitchFamily="18" charset="0"/>
                  <a:cs typeface="Arial" pitchFamily="34" charset="0"/>
                </a:rPr>
                <a:t>We're going to make </a:t>
              </a:r>
              <a:r>
                <a:rPr lang="en-US" altLang="ko-KR" sz="900">
                  <a:solidFill>
                    <a:schemeClr val="tx1">
                      <a:lumMod val="75000"/>
                      <a:lumOff val="25000"/>
                    </a:schemeClr>
                  </a:solidFill>
                  <a:latin typeface="Book Antiqua" pitchFamily="18" charset="0"/>
                  <a:cs typeface="Arial" pitchFamily="34" charset="0"/>
                </a:rPr>
                <a:t>the presentation next </a:t>
              </a:r>
              <a:r>
                <a:rPr lang="en-US" altLang="ko-KR" sz="900">
                  <a:solidFill>
                    <a:schemeClr val="tx1">
                      <a:lumMod val="75000"/>
                      <a:lumOff val="25000"/>
                    </a:schemeClr>
                  </a:solidFill>
                  <a:latin typeface="Book Antiqua" pitchFamily="18" charset="0"/>
                  <a:cs typeface="Arial" pitchFamily="34" charset="0"/>
                </a:rPr>
                <a:t>week</a:t>
              </a:r>
              <a:r>
                <a:rPr lang="en-US" altLang="ko-KR" sz="900" smtClean="0">
                  <a:solidFill>
                    <a:schemeClr val="tx1">
                      <a:lumMod val="75000"/>
                      <a:lumOff val="25000"/>
                    </a:schemeClr>
                  </a:solidFill>
                  <a:latin typeface="Book Antiqua" pitchFamily="18" charset="0"/>
                  <a:cs typeface="Arial" pitchFamily="34" charset="0"/>
                </a:rPr>
                <a:t>.</a:t>
              </a:r>
            </a:p>
            <a:p>
              <a:pPr marL="342900" indent="285750">
                <a:buFont typeface="Wingdings" pitchFamily="2" charset="2"/>
                <a:buChar char="§"/>
              </a:pPr>
              <a:r>
                <a:rPr lang="en-US" altLang="ko-KR" sz="900">
                  <a:solidFill>
                    <a:schemeClr val="tx1">
                      <a:lumMod val="75000"/>
                      <a:lumOff val="25000"/>
                    </a:schemeClr>
                  </a:solidFill>
                  <a:latin typeface="Book Antiqua" pitchFamily="18" charset="0"/>
                  <a:cs typeface="Arial" pitchFamily="34" charset="0"/>
                </a:rPr>
                <a:t>I think it is going to rain - I just felt a </a:t>
              </a:r>
              <a:r>
                <a:rPr lang="en-US" altLang="ko-KR" sz="900">
                  <a:solidFill>
                    <a:schemeClr val="tx1">
                      <a:lumMod val="75000"/>
                      <a:lumOff val="25000"/>
                    </a:schemeClr>
                  </a:solidFill>
                  <a:latin typeface="Book Antiqua" pitchFamily="18" charset="0"/>
                  <a:cs typeface="Arial" pitchFamily="34" charset="0"/>
                </a:rPr>
                <a:t>drop</a:t>
              </a:r>
              <a:r>
                <a:rPr lang="en-US" altLang="ko-KR" sz="900" smtClean="0">
                  <a:solidFill>
                    <a:schemeClr val="tx1">
                      <a:lumMod val="75000"/>
                      <a:lumOff val="25000"/>
                    </a:schemeClr>
                  </a:solidFill>
                  <a:latin typeface="Book Antiqua" pitchFamily="18" charset="0"/>
                  <a:cs typeface="Arial" pitchFamily="34" charset="0"/>
                </a:rPr>
                <a:t>.  (based on the evidence)</a:t>
              </a:r>
              <a:endParaRPr lang="en-US" altLang="ko-KR" sz="900" smtClean="0">
                <a:solidFill>
                  <a:schemeClr val="tx1">
                    <a:lumMod val="75000"/>
                    <a:lumOff val="25000"/>
                  </a:schemeClr>
                </a:solidFill>
                <a:latin typeface="Book Antiqua" pitchFamily="18" charset="0"/>
                <a:cs typeface="Arial" pitchFamily="34" charset="0"/>
              </a:endParaRPr>
            </a:p>
            <a:p>
              <a:pPr marL="342900">
                <a:buFont typeface="Wingdings" pitchFamily="2" charset="2"/>
                <a:buChar char="§"/>
              </a:pPr>
              <a:endParaRPr lang="en-US" altLang="ko-KR" sz="900" smtClean="0">
                <a:solidFill>
                  <a:schemeClr val="tx1">
                    <a:lumMod val="75000"/>
                    <a:lumOff val="25000"/>
                  </a:schemeClr>
                </a:solidFill>
                <a:latin typeface="Book Antiqua" pitchFamily="18" charset="0"/>
                <a:cs typeface="Arial" pitchFamily="34" charset="0"/>
              </a:endParaRPr>
            </a:p>
          </p:txBody>
        </p:sp>
      </p:grpSp>
    </p:spTree>
    <p:extLst>
      <p:ext uri="{BB962C8B-B14F-4D97-AF65-F5344CB8AC3E}">
        <p14:creationId xmlns:p14="http://schemas.microsoft.com/office/powerpoint/2010/main" val="253928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706</Words>
  <Application>Microsoft Office PowerPoint</Application>
  <PresentationFormat>On-screen Show (16:9)</PresentationFormat>
  <Paragraphs>123</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DHR</cp:lastModifiedBy>
  <cp:revision>240</cp:revision>
  <dcterms:created xsi:type="dcterms:W3CDTF">2016-12-05T23:26:54Z</dcterms:created>
  <dcterms:modified xsi:type="dcterms:W3CDTF">2021-12-04T07:46:35Z</dcterms:modified>
</cp:coreProperties>
</file>