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4"/>
  </p:handoutMasterIdLst>
  <p:sldIdLst>
    <p:sldId id="256" r:id="rId3"/>
    <p:sldId id="258" r:id="rId4"/>
    <p:sldId id="261" r:id="rId5"/>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5" d="100"/>
          <a:sy n="45" d="100"/>
        </p:scale>
        <p:origin x="-1236" y="-90"/>
      </p:cViewPr>
      <p:guideLst>
        <p:guide orient="horz" pos="2160"/>
        <p:guide pos="291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C5CB780-FAEC-4AA3-929C-99803DCDDAAE}"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A59477F-F3BB-4481-BF32-9128C0C315EF}"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ln>
        </p:spPr>
      </p:sp>
      <p:sp>
        <p:nvSpPr>
          <p:cNvPr id="22531" name="Notes Placeholder 2"/>
          <p:cNvSpPr>
            <a:spLocks noGrp="1"/>
          </p:cNvSpPr>
          <p:nvPr>
            <p:ph type="body" idx="1"/>
          </p:nvPr>
        </p:nvSpPr>
        <p:spPr bwMode="auto">
          <a:noFill/>
        </p:spPr>
        <p:txBody>
          <a:bodyPr wrap="square" numCol="1" anchor="t" anchorCtr="0" compatLnSpc="1"/>
          <a:lstStyle/>
          <a:p>
            <a:pPr>
              <a:spcBef>
                <a:spcPct val="0"/>
              </a:spcBef>
            </a:pPr>
            <a:endParaRPr lang="id-ID" smtClean="0"/>
          </a:p>
        </p:txBody>
      </p:sp>
      <p:sp>
        <p:nvSpPr>
          <p:cNvPr id="22532"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D8EF9D0-09DA-489F-9969-D9987C2FB2C5}"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ln>
        </p:spPr>
      </p:sp>
      <p:sp>
        <p:nvSpPr>
          <p:cNvPr id="23555" name="Notes Placeholder 2"/>
          <p:cNvSpPr>
            <a:spLocks noGrp="1"/>
          </p:cNvSpPr>
          <p:nvPr>
            <p:ph type="body" idx="1"/>
          </p:nvPr>
        </p:nvSpPr>
        <p:spPr bwMode="auto">
          <a:noFill/>
        </p:spPr>
        <p:txBody>
          <a:bodyPr wrap="square" numCol="1" anchor="t" anchorCtr="0" compatLnSpc="1"/>
          <a:lstStyle/>
          <a:p>
            <a:pPr>
              <a:spcBef>
                <a:spcPct val="0"/>
              </a:spcBef>
            </a:pPr>
            <a:r>
              <a:rPr lang="en-US" smtClean="0"/>
              <a:t>o</a:t>
            </a:r>
            <a:endParaRPr lang="en-US" smtClean="0"/>
          </a:p>
        </p:txBody>
      </p:sp>
      <p:sp>
        <p:nvSpPr>
          <p:cNvPr id="23556"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2D5AE51-5AD5-456A-9EB4-9EE95E31CB9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FEE4220D-DD6A-486D-975B-DB2B12459560}" type="datetimeFigureOut">
              <a:rPr lang="en-US"/>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3CF04F7B-A148-4B77-B5BE-901807B2ADE3}"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6AB7AD5-4F43-414E-8C18-89C5372EC1AB}" type="datetimeFigureOut">
              <a:rPr lang="en-US"/>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4B74619-E978-446A-B404-8F55DDEB709E}"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CD64AF5-EF08-4688-919A-9BF7F8F0F2B9}" type="datetimeFigureOut">
              <a:rPr lang="en-US"/>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5093285-C565-4D26-BB3E-41F2AB7FB98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BD570E1-03A2-4843-90D5-427609FC1287}" type="datetimeFigureOut">
              <a:rPr lang="en-US"/>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ABA763B-66AD-4913-995B-1C4444D485CE}"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9" name="Date Placeholder 3"/>
          <p:cNvSpPr>
            <a:spLocks noGrp="1"/>
          </p:cNvSpPr>
          <p:nvPr>
            <p:ph type="dt" sz="half" idx="10"/>
          </p:nvPr>
        </p:nvSpPr>
        <p:spPr/>
        <p:txBody>
          <a:bodyPr/>
          <a:lstStyle>
            <a:lvl1pPr>
              <a:defRPr/>
            </a:lvl1pPr>
          </a:lstStyle>
          <a:p>
            <a:pPr>
              <a:defRPr/>
            </a:pPr>
            <a:fld id="{01233387-BE58-4C3F-A05D-8A4D506AFBC4}" type="datetimeFigureOut">
              <a:rPr lang="en-US"/>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AAF6EE71-1DA2-48EB-A5EC-75113AB6883A}"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BE59CE2-4525-40A6-AF80-2698A10778AB}" type="datetimeFigureOut">
              <a:rPr lang="en-US"/>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CEC64738-FC76-48BD-95EF-1322F0FE7675}"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92E32E37-90F0-48FE-8A1E-D47AFA8AC956}" type="datetimeFigureOut">
              <a:rPr lang="en-US"/>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344DCA3B-A6B5-441E-AA18-1E44AEEDC47A}"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4BBC671B-3BB5-461B-AA3F-DC6481548B71}" type="datetimeFigureOut">
              <a:rPr lang="en-US"/>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7C264B72-5111-4576-97C0-271752CD177C}"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389CFDC4-25B0-4A84-8AA2-09D3CD9CCCA6}"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16B09CC2-5C5C-469D-B140-24C6C4BBBB3F}"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A18B6633-9944-42C1-9C01-8AE51FBC0FC8}" type="datetimeFigureOut">
              <a:rPr lang="en-US"/>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3E73E254-4CFF-485C-B36D-2472686765BF}"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DAC8FAFD-8312-42A6-A332-B608E7A22EA3}" type="datetimeFigureOut">
              <a:rPr lang="en-US"/>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A9C5BD00-1BDE-4531-A254-B42B96944620}"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ln>
        </p:spPr>
        <p:txBody>
          <a:bodyPr vert="horz" wrap="square" lIns="91440" tIns="45720" rIns="91440" bIns="91440" numCol="1" anchor="b" anchorCtr="0" compatLnSpc="1"/>
          <a:lstStyle/>
          <a:p>
            <a:pPr lvl="0"/>
            <a:r>
              <a:rPr lang="en-US" smtClean="0"/>
              <a:t>Click to edit Master title style</a:t>
            </a:r>
            <a:endParaRPr lang="en-US" smtClean="0"/>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defRPr>
            </a:lvl1pPr>
          </a:lstStyle>
          <a:p>
            <a:pPr>
              <a:defRPr/>
            </a:pPr>
            <a:fld id="{8A893CC7-E68D-43D0-8260-C486FEC4CCCA}" type="datetimeFigureOut">
              <a:rPr lang="en-US"/>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733E375A-9D62-4B11-A5B5-D11C193EF600}" type="slidenum">
              <a:rPr lang="en-US"/>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304800" y="3200400"/>
            <a:ext cx="8610600" cy="3352800"/>
          </a:xfrm>
        </p:spPr>
        <p:txBody>
          <a:bodyPr/>
          <a:lstStyle/>
          <a:p>
            <a:pPr algn="l"/>
            <a:r>
              <a:rPr lang="en-US" smtClean="0"/>
              <a:t>	Dalam Bab Kerangka Teoretis, seorang penulis akan melakukan sintesis, langkah terakhir dalam penyusunan bab itu. Dalam karya ilmiah, sintesis merupakan rangkuman berbagai rujukan yang disesuaikan dengan kebutuhan penelitian si penulis. Sintesis dibangun berdasarkan kutipan-kutipan yang dikumpulkan oleh penulis dan pemahamannya atas kutipan tersebut. Cara penulis mengutip dan membuat rujukannya berkaitan erat  dengan penyusunan daftar bacaan (bibliografi).</a:t>
            </a:r>
            <a:endParaRPr lang="en-US" smtClean="0"/>
          </a:p>
        </p:txBody>
      </p:sp>
      <p:sp>
        <p:nvSpPr>
          <p:cNvPr id="6147" name="Title 1"/>
          <p:cNvSpPr>
            <a:spLocks noGrp="1"/>
          </p:cNvSpPr>
          <p:nvPr>
            <p:ph type="ctrTitle"/>
          </p:nvPr>
        </p:nvSpPr>
        <p:spPr>
          <a:xfrm>
            <a:off x="457200" y="1506538"/>
            <a:ext cx="8229600" cy="1470025"/>
          </a:xfrm>
        </p:spPr>
        <p:txBody>
          <a:bodyPr/>
          <a:lstStyle/>
          <a:p>
            <a:r>
              <a:rPr smtClean="0"/>
              <a:t>Kutipan</a:t>
            </a:r>
            <a:r>
              <a:rPr lang="id-ID" dirty="0" smtClean="0"/>
              <a:t> dan</a:t>
            </a:r>
            <a:r>
              <a:rPr smtClean="0"/>
              <a:t> Sistem Perujukan</a:t>
            </a:r>
            <a:endParaRPr smtClean="0"/>
          </a:p>
        </p:txBody>
      </p:sp>
    </p:spTree>
  </p:cSld>
  <p:clrMapOvr>
    <a:masterClrMapping/>
  </p:clrMapOvr>
  <p:transition spd="slow">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772400" cy="6126163"/>
          </a:xfrm>
        </p:spPr>
        <p:txBody>
          <a:bodyPr>
            <a:normAutofit/>
          </a:bodyPr>
          <a:lstStyle/>
          <a:p>
            <a:pPr marL="457200" indent="-457200" fontAlgn="auto">
              <a:spcAft>
                <a:spcPts val="0"/>
              </a:spcAft>
              <a:buFont typeface="+mj-lt"/>
              <a:buAutoNum type="alphaLcParenR" startAt="3"/>
              <a:defRPr/>
            </a:pPr>
            <a:r>
              <a:rPr lang="en-US" sz="2400" i="1" dirty="0" err="1" smtClean="0">
                <a:latin typeface="+mn-lt"/>
              </a:rPr>
              <a:t>Loc.Cit</a:t>
            </a:r>
            <a:r>
              <a:rPr lang="en-US" sz="2400" dirty="0" smtClean="0">
                <a:latin typeface="+mn-lt"/>
              </a:rPr>
              <a:t> : </a:t>
            </a:r>
            <a:r>
              <a:rPr lang="en-US" sz="2400" dirty="0" err="1" smtClean="0">
                <a:latin typeface="+mn-lt"/>
              </a:rPr>
              <a:t>singkatan</a:t>
            </a:r>
            <a:r>
              <a:rPr lang="en-US" sz="2400" dirty="0" smtClean="0">
                <a:latin typeface="+mn-lt"/>
              </a:rPr>
              <a:t> </a:t>
            </a:r>
            <a:r>
              <a:rPr lang="en-US" sz="2400" dirty="0" err="1" smtClean="0">
                <a:latin typeface="+mn-lt"/>
              </a:rPr>
              <a:t>ini</a:t>
            </a:r>
            <a:r>
              <a:rPr lang="en-US" sz="2400" dirty="0" smtClean="0">
                <a:latin typeface="+mn-lt"/>
              </a:rPr>
              <a:t> </a:t>
            </a:r>
            <a:r>
              <a:rPr lang="en-US" sz="2400" dirty="0" err="1" smtClean="0">
                <a:latin typeface="+mn-lt"/>
              </a:rPr>
              <a:t>berasal</a:t>
            </a:r>
            <a:r>
              <a:rPr lang="en-US" sz="2400" dirty="0" smtClean="0">
                <a:latin typeface="+mn-lt"/>
              </a:rPr>
              <a:t> </a:t>
            </a:r>
            <a:r>
              <a:rPr lang="en-US" sz="2400" dirty="0" err="1" smtClean="0">
                <a:latin typeface="+mn-lt"/>
              </a:rPr>
              <a:t>dari</a:t>
            </a:r>
            <a:r>
              <a:rPr lang="en-US" sz="2400" dirty="0" smtClean="0">
                <a:latin typeface="+mn-lt"/>
              </a:rPr>
              <a:t> </a:t>
            </a:r>
            <a:r>
              <a:rPr lang="en-US" sz="2400" dirty="0" err="1" smtClean="0">
                <a:latin typeface="+mn-lt"/>
              </a:rPr>
              <a:t>gabungan</a:t>
            </a:r>
            <a:r>
              <a:rPr lang="en-US" sz="2400" dirty="0" smtClean="0">
                <a:latin typeface="+mn-lt"/>
              </a:rPr>
              <a:t> </a:t>
            </a:r>
            <a:r>
              <a:rPr lang="en-US" sz="2400" dirty="0" err="1" smtClean="0">
                <a:latin typeface="+mn-lt"/>
              </a:rPr>
              <a:t>kata</a:t>
            </a:r>
            <a:r>
              <a:rPr lang="en-US" sz="2400" dirty="0" smtClean="0">
                <a:latin typeface="+mn-lt"/>
              </a:rPr>
              <a:t> </a:t>
            </a:r>
            <a:r>
              <a:rPr lang="en-US" sz="2400" i="1" dirty="0" smtClean="0">
                <a:latin typeface="+mn-lt"/>
              </a:rPr>
              <a:t>loco citato</a:t>
            </a:r>
            <a:r>
              <a:rPr lang="en-US" sz="2400" dirty="0" smtClean="0">
                <a:latin typeface="+mn-lt"/>
              </a:rPr>
              <a:t> yang </a:t>
            </a:r>
            <a:r>
              <a:rPr lang="en-US" sz="2400" dirty="0" err="1" smtClean="0">
                <a:latin typeface="+mn-lt"/>
              </a:rPr>
              <a:t>berarti</a:t>
            </a:r>
            <a:r>
              <a:rPr lang="en-US" sz="2400" dirty="0" smtClean="0">
                <a:latin typeface="+mn-lt"/>
              </a:rPr>
              <a:t> ‘</a:t>
            </a:r>
            <a:r>
              <a:rPr lang="en-US" sz="2400" dirty="0" err="1" smtClean="0">
                <a:latin typeface="+mn-lt"/>
              </a:rPr>
              <a:t>pada</a:t>
            </a:r>
            <a:r>
              <a:rPr lang="en-US" sz="2400" dirty="0" smtClean="0">
                <a:latin typeface="+mn-lt"/>
              </a:rPr>
              <a:t> </a:t>
            </a:r>
            <a:r>
              <a:rPr lang="en-US" sz="2400" dirty="0" err="1" smtClean="0">
                <a:latin typeface="+mn-lt"/>
              </a:rPr>
              <a:t>tempat</a:t>
            </a:r>
            <a:r>
              <a:rPr lang="en-US" sz="2400" dirty="0" smtClean="0">
                <a:latin typeface="+mn-lt"/>
              </a:rPr>
              <a:t> yang </a:t>
            </a:r>
            <a:r>
              <a:rPr lang="en-US" sz="2400" dirty="0" err="1" smtClean="0">
                <a:latin typeface="+mn-lt"/>
              </a:rPr>
              <a:t>telah</a:t>
            </a:r>
            <a:r>
              <a:rPr lang="en-US" sz="2400" dirty="0" smtClean="0">
                <a:latin typeface="+mn-lt"/>
              </a:rPr>
              <a:t> </a:t>
            </a:r>
            <a:r>
              <a:rPr lang="en-US" sz="2400" dirty="0" err="1" smtClean="0">
                <a:latin typeface="+mn-lt"/>
              </a:rPr>
              <a:t>dikutip</a:t>
            </a:r>
            <a:r>
              <a:rPr lang="en-US" sz="2400" dirty="0" smtClean="0">
                <a:latin typeface="+mn-lt"/>
              </a:rPr>
              <a:t>’. </a:t>
            </a:r>
            <a:r>
              <a:rPr lang="en-US" sz="2400" dirty="0" err="1" smtClean="0">
                <a:latin typeface="+mn-lt"/>
              </a:rPr>
              <a:t>Singkatan</a:t>
            </a:r>
            <a:r>
              <a:rPr lang="en-US" sz="2400" dirty="0" smtClean="0">
                <a:latin typeface="+mn-lt"/>
              </a:rPr>
              <a:t> </a:t>
            </a:r>
            <a:r>
              <a:rPr lang="en-US" sz="2400" dirty="0" err="1" smtClean="0">
                <a:latin typeface="+mn-lt"/>
              </a:rPr>
              <a:t>ini</a:t>
            </a:r>
            <a:r>
              <a:rPr lang="en-US" sz="2400" dirty="0" smtClean="0">
                <a:latin typeface="+mn-lt"/>
              </a:rPr>
              <a:t> </a:t>
            </a:r>
            <a:r>
              <a:rPr lang="en-US" sz="2400" dirty="0" err="1" smtClean="0">
                <a:latin typeface="+mn-lt"/>
              </a:rPr>
              <a:t>digunakan</a:t>
            </a:r>
            <a:r>
              <a:rPr lang="en-US" sz="2400" dirty="0" smtClean="0">
                <a:latin typeface="+mn-lt"/>
              </a:rPr>
              <a:t> </a:t>
            </a:r>
            <a:r>
              <a:rPr lang="en-US" sz="2400" dirty="0" err="1" smtClean="0">
                <a:latin typeface="+mn-lt"/>
              </a:rPr>
              <a:t>jika</a:t>
            </a:r>
            <a:r>
              <a:rPr lang="en-US" sz="2400" dirty="0" smtClean="0">
                <a:latin typeface="+mn-lt"/>
              </a:rPr>
              <a:t> </a:t>
            </a:r>
            <a:r>
              <a:rPr lang="en-US" sz="2400" dirty="0" err="1" smtClean="0">
                <a:latin typeface="+mn-lt"/>
              </a:rPr>
              <a:t>perujukan</a:t>
            </a:r>
            <a:r>
              <a:rPr lang="en-US" sz="2400" dirty="0" smtClean="0">
                <a:latin typeface="+mn-lt"/>
              </a:rPr>
              <a:t> </a:t>
            </a:r>
            <a:r>
              <a:rPr lang="en-US" sz="2400" dirty="0" err="1" smtClean="0">
                <a:latin typeface="+mn-lt"/>
              </a:rPr>
              <a:t>lanjutan</a:t>
            </a:r>
            <a:r>
              <a:rPr lang="en-US" sz="2400" dirty="0" smtClean="0">
                <a:latin typeface="+mn-lt"/>
              </a:rPr>
              <a:t> </a:t>
            </a:r>
            <a:r>
              <a:rPr lang="en-US" sz="2400" dirty="0" err="1" smtClean="0">
                <a:latin typeface="+mn-lt"/>
              </a:rPr>
              <a:t>mengacu</a:t>
            </a:r>
            <a:r>
              <a:rPr lang="en-US" sz="2400" dirty="0" smtClean="0">
                <a:latin typeface="+mn-lt"/>
              </a:rPr>
              <a:t> </a:t>
            </a:r>
            <a:r>
              <a:rPr lang="en-US" sz="2400" dirty="0" err="1" smtClean="0">
                <a:latin typeface="+mn-lt"/>
              </a:rPr>
              <a:t>perujukan</a:t>
            </a:r>
            <a:r>
              <a:rPr lang="en-US" sz="2400" dirty="0" smtClean="0">
                <a:latin typeface="+mn-lt"/>
              </a:rPr>
              <a:t> </a:t>
            </a:r>
            <a:r>
              <a:rPr lang="en-US" sz="2400" dirty="0" err="1" smtClean="0">
                <a:latin typeface="+mn-lt"/>
              </a:rPr>
              <a:t>pertama</a:t>
            </a:r>
            <a:r>
              <a:rPr lang="en-US" sz="2400" dirty="0" smtClean="0">
                <a:latin typeface="+mn-lt"/>
              </a:rPr>
              <a:t>  yang </a:t>
            </a:r>
            <a:r>
              <a:rPr lang="en-US" sz="2400" dirty="0" err="1" smtClean="0">
                <a:latin typeface="+mn-lt"/>
              </a:rPr>
              <a:t>berasal</a:t>
            </a:r>
            <a:r>
              <a:rPr lang="en-US" sz="2400" dirty="0" smtClean="0">
                <a:latin typeface="+mn-lt"/>
              </a:rPr>
              <a:t> </a:t>
            </a:r>
            <a:r>
              <a:rPr lang="en-US" sz="2400" dirty="0" err="1" smtClean="0">
                <a:latin typeface="+mn-lt"/>
              </a:rPr>
              <a:t>dari</a:t>
            </a:r>
            <a:r>
              <a:rPr lang="en-US" sz="2400" dirty="0" smtClean="0">
                <a:latin typeface="+mn-lt"/>
              </a:rPr>
              <a:t> </a:t>
            </a:r>
            <a:r>
              <a:rPr lang="en-US" sz="2400" dirty="0" err="1" smtClean="0">
                <a:latin typeface="+mn-lt"/>
              </a:rPr>
              <a:t>artikel</a:t>
            </a:r>
            <a:r>
              <a:rPr lang="en-US" sz="2400" dirty="0" smtClean="0">
                <a:latin typeface="+mn-lt"/>
              </a:rPr>
              <a:t> </a:t>
            </a:r>
            <a:r>
              <a:rPr lang="en-US" sz="2400" dirty="0" err="1" smtClean="0">
                <a:latin typeface="+mn-lt"/>
              </a:rPr>
              <a:t>dalam</a:t>
            </a:r>
            <a:r>
              <a:rPr lang="en-US" sz="2400" dirty="0" smtClean="0">
                <a:latin typeface="+mn-lt"/>
              </a:rPr>
              <a:t> </a:t>
            </a:r>
            <a:r>
              <a:rPr lang="en-US" sz="2400" dirty="0" err="1" smtClean="0">
                <a:latin typeface="+mn-lt"/>
              </a:rPr>
              <a:t>majalah</a:t>
            </a:r>
            <a:r>
              <a:rPr lang="en-US" sz="2400" dirty="0" smtClean="0">
                <a:latin typeface="+mn-lt"/>
              </a:rPr>
              <a:t>, </a:t>
            </a:r>
            <a:r>
              <a:rPr lang="en-US" sz="2400" dirty="0" err="1" smtClean="0">
                <a:latin typeface="+mn-lt"/>
              </a:rPr>
              <a:t>ensiklopedi</a:t>
            </a:r>
            <a:r>
              <a:rPr lang="en-US" sz="2400" dirty="0" smtClean="0">
                <a:latin typeface="+mn-lt"/>
              </a:rPr>
              <a:t>, </a:t>
            </a:r>
            <a:r>
              <a:rPr lang="en-US" sz="2400" dirty="0" err="1" smtClean="0">
                <a:latin typeface="+mn-lt"/>
              </a:rPr>
              <a:t>surat</a:t>
            </a:r>
            <a:r>
              <a:rPr lang="en-US" sz="2400" dirty="0" smtClean="0">
                <a:latin typeface="+mn-lt"/>
              </a:rPr>
              <a:t> </a:t>
            </a:r>
            <a:r>
              <a:rPr lang="en-US" sz="2400" dirty="0" err="1" smtClean="0">
                <a:latin typeface="+mn-lt"/>
              </a:rPr>
              <a:t>kabar</a:t>
            </a:r>
            <a:r>
              <a:rPr lang="en-US" sz="2400" dirty="0" smtClean="0">
                <a:latin typeface="+mn-lt"/>
              </a:rPr>
              <a:t>, </a:t>
            </a:r>
            <a:r>
              <a:rPr lang="en-US" sz="2400" dirty="0" err="1" smtClean="0">
                <a:latin typeface="+mn-lt"/>
              </a:rPr>
              <a:t>namun</a:t>
            </a:r>
            <a:r>
              <a:rPr lang="en-US" sz="2400" dirty="0" smtClean="0">
                <a:latin typeface="+mn-lt"/>
              </a:rPr>
              <a:t> </a:t>
            </a:r>
            <a:r>
              <a:rPr lang="en-US" sz="2400" dirty="0" err="1" smtClean="0">
                <a:latin typeface="+mn-lt"/>
              </a:rPr>
              <a:t>diselingi</a:t>
            </a:r>
            <a:r>
              <a:rPr lang="en-US" sz="2400" dirty="0" smtClean="0">
                <a:latin typeface="+mn-lt"/>
              </a:rPr>
              <a:t> </a:t>
            </a:r>
            <a:r>
              <a:rPr lang="en-US" sz="2400" dirty="0" err="1" smtClean="0">
                <a:latin typeface="+mn-lt"/>
              </a:rPr>
              <a:t>perujukan</a:t>
            </a:r>
            <a:r>
              <a:rPr lang="en-US" sz="2400" dirty="0" smtClean="0">
                <a:latin typeface="+mn-lt"/>
              </a:rPr>
              <a:t> lain. </a:t>
            </a:r>
            <a:r>
              <a:rPr lang="en-US" sz="2400" dirty="0" err="1" smtClean="0">
                <a:latin typeface="+mn-lt"/>
              </a:rPr>
              <a:t>Oleh</a:t>
            </a:r>
            <a:r>
              <a:rPr lang="en-US" sz="2400" dirty="0" smtClean="0">
                <a:latin typeface="+mn-lt"/>
              </a:rPr>
              <a:t> </a:t>
            </a:r>
            <a:r>
              <a:rPr lang="en-US" sz="2400" dirty="0" err="1" smtClean="0">
                <a:latin typeface="+mn-lt"/>
              </a:rPr>
              <a:t>karena</a:t>
            </a:r>
            <a:r>
              <a:rPr lang="en-US" sz="2400" dirty="0" smtClean="0">
                <a:latin typeface="+mn-lt"/>
              </a:rPr>
              <a:t> </a:t>
            </a:r>
            <a:r>
              <a:rPr lang="en-US" sz="2400" dirty="0" err="1" smtClean="0">
                <a:latin typeface="+mn-lt"/>
              </a:rPr>
              <a:t>hanya</a:t>
            </a:r>
            <a:r>
              <a:rPr lang="en-US" sz="2400" dirty="0" smtClean="0">
                <a:latin typeface="+mn-lt"/>
              </a:rPr>
              <a:t> </a:t>
            </a:r>
            <a:r>
              <a:rPr lang="en-US" sz="2400" dirty="0" err="1" smtClean="0">
                <a:latin typeface="+mn-lt"/>
              </a:rPr>
              <a:t>merupakan</a:t>
            </a:r>
            <a:r>
              <a:rPr lang="en-US" sz="2400" dirty="0" smtClean="0">
                <a:latin typeface="+mn-lt"/>
              </a:rPr>
              <a:t> </a:t>
            </a:r>
            <a:r>
              <a:rPr lang="en-US" sz="2400" dirty="0" err="1" smtClean="0">
                <a:latin typeface="+mn-lt"/>
              </a:rPr>
              <a:t>bagian</a:t>
            </a:r>
            <a:r>
              <a:rPr lang="en-US" sz="2400" dirty="0" smtClean="0">
                <a:latin typeface="+mn-lt"/>
              </a:rPr>
              <a:t> </a:t>
            </a:r>
            <a:r>
              <a:rPr lang="en-US" sz="2400" dirty="0" err="1" smtClean="0">
                <a:latin typeface="+mn-lt"/>
              </a:rPr>
              <a:t>dari</a:t>
            </a:r>
            <a:r>
              <a:rPr lang="en-US" sz="2400" dirty="0" smtClean="0">
                <a:latin typeface="+mn-lt"/>
              </a:rPr>
              <a:t> </a:t>
            </a:r>
            <a:r>
              <a:rPr lang="en-US" sz="2400" dirty="0" err="1" smtClean="0">
                <a:latin typeface="+mn-lt"/>
              </a:rPr>
              <a:t>suatu</a:t>
            </a:r>
            <a:r>
              <a:rPr lang="en-US" sz="2400" dirty="0" smtClean="0">
                <a:latin typeface="+mn-lt"/>
              </a:rPr>
              <a:t> </a:t>
            </a:r>
            <a:r>
              <a:rPr lang="en-US" sz="2400" dirty="0" err="1" smtClean="0">
                <a:latin typeface="+mn-lt"/>
              </a:rPr>
              <a:t>buku</a:t>
            </a:r>
            <a:r>
              <a:rPr lang="en-US" sz="2400" dirty="0" smtClean="0">
                <a:latin typeface="+mn-lt"/>
              </a:rPr>
              <a:t>, </a:t>
            </a:r>
            <a:r>
              <a:rPr lang="en-US" sz="2400" dirty="0" err="1" smtClean="0">
                <a:latin typeface="+mn-lt"/>
              </a:rPr>
              <a:t>majalah</a:t>
            </a:r>
            <a:r>
              <a:rPr lang="en-US" sz="2400" dirty="0" smtClean="0">
                <a:latin typeface="+mn-lt"/>
              </a:rPr>
              <a:t>, </a:t>
            </a:r>
            <a:r>
              <a:rPr lang="en-US" sz="2400" dirty="0" err="1" smtClean="0">
                <a:latin typeface="+mn-lt"/>
              </a:rPr>
              <a:t>surat</a:t>
            </a:r>
            <a:r>
              <a:rPr lang="en-US" sz="2400" dirty="0" smtClean="0">
                <a:latin typeface="+mn-lt"/>
              </a:rPr>
              <a:t> </a:t>
            </a:r>
            <a:r>
              <a:rPr lang="en-US" sz="2400" dirty="0" err="1" smtClean="0">
                <a:latin typeface="+mn-lt"/>
              </a:rPr>
              <a:t>kabar</a:t>
            </a:r>
            <a:r>
              <a:rPr lang="en-US" sz="2400" dirty="0" smtClean="0">
                <a:latin typeface="+mn-lt"/>
              </a:rPr>
              <a:t> (</a:t>
            </a:r>
            <a:r>
              <a:rPr lang="en-US" sz="2400" dirty="0" err="1" smtClean="0">
                <a:latin typeface="+mn-lt"/>
              </a:rPr>
              <a:t>atau</a:t>
            </a:r>
            <a:r>
              <a:rPr lang="en-US" sz="2400" dirty="0" smtClean="0">
                <a:latin typeface="+mn-lt"/>
              </a:rPr>
              <a:t> </a:t>
            </a:r>
            <a:r>
              <a:rPr lang="en-US" sz="2400" i="1" dirty="0" smtClean="0">
                <a:latin typeface="+mn-lt"/>
              </a:rPr>
              <a:t>opus</a:t>
            </a:r>
            <a:r>
              <a:rPr lang="en-US" sz="2400" dirty="0" smtClean="0">
                <a:latin typeface="+mn-lt"/>
              </a:rPr>
              <a:t> ‘</a:t>
            </a:r>
            <a:r>
              <a:rPr lang="en-US" sz="2400" dirty="0" err="1" smtClean="0">
                <a:latin typeface="+mn-lt"/>
              </a:rPr>
              <a:t>karya</a:t>
            </a:r>
            <a:r>
              <a:rPr lang="en-US" sz="2400" dirty="0" smtClean="0">
                <a:latin typeface="+mn-lt"/>
              </a:rPr>
              <a:t>’), </a:t>
            </a:r>
            <a:r>
              <a:rPr lang="en-US" sz="2400" dirty="0" err="1" smtClean="0">
                <a:latin typeface="+mn-lt"/>
              </a:rPr>
              <a:t>artikel</a:t>
            </a:r>
            <a:r>
              <a:rPr lang="en-US" sz="2400" dirty="0" smtClean="0">
                <a:latin typeface="+mn-lt"/>
              </a:rPr>
              <a:t> </a:t>
            </a:r>
            <a:r>
              <a:rPr lang="en-US" sz="2400" dirty="0" err="1" smtClean="0">
                <a:latin typeface="+mn-lt"/>
              </a:rPr>
              <a:t>dirujuk</a:t>
            </a:r>
            <a:r>
              <a:rPr lang="en-US" sz="2400" dirty="0" smtClean="0">
                <a:latin typeface="+mn-lt"/>
              </a:rPr>
              <a:t> </a:t>
            </a:r>
            <a:r>
              <a:rPr lang="en-US" sz="2400" dirty="0" err="1" smtClean="0">
                <a:latin typeface="+mn-lt"/>
              </a:rPr>
              <a:t>dengan</a:t>
            </a:r>
            <a:r>
              <a:rPr lang="en-US" sz="2400" dirty="0" smtClean="0">
                <a:latin typeface="+mn-lt"/>
              </a:rPr>
              <a:t> </a:t>
            </a:r>
            <a:r>
              <a:rPr lang="en-US" sz="2400" i="1" dirty="0" smtClean="0">
                <a:latin typeface="+mn-lt"/>
              </a:rPr>
              <a:t>locus</a:t>
            </a:r>
            <a:r>
              <a:rPr lang="en-US" sz="2400" dirty="0" smtClean="0">
                <a:latin typeface="+mn-lt"/>
              </a:rPr>
              <a:t> yang </a:t>
            </a:r>
            <a:r>
              <a:rPr lang="en-US" sz="2400" dirty="0" err="1" smtClean="0">
                <a:latin typeface="+mn-lt"/>
              </a:rPr>
              <a:t>berarti</a:t>
            </a:r>
            <a:r>
              <a:rPr lang="en-US" sz="2400" dirty="0" smtClean="0">
                <a:latin typeface="+mn-lt"/>
              </a:rPr>
              <a:t> ‘</a:t>
            </a:r>
            <a:r>
              <a:rPr lang="en-US" sz="2400" dirty="0" err="1" smtClean="0">
                <a:latin typeface="+mn-lt"/>
              </a:rPr>
              <a:t>tempat</a:t>
            </a:r>
            <a:r>
              <a:rPr lang="en-US" sz="2400" dirty="0" smtClean="0">
                <a:latin typeface="+mn-lt"/>
              </a:rPr>
              <a:t>’.  </a:t>
            </a:r>
            <a:r>
              <a:rPr lang="en-US" sz="2400" dirty="0" err="1" smtClean="0">
                <a:latin typeface="+mn-lt"/>
              </a:rPr>
              <a:t>Teknik</a:t>
            </a:r>
            <a:r>
              <a:rPr lang="en-US" sz="2400" dirty="0" smtClean="0">
                <a:latin typeface="+mn-lt"/>
              </a:rPr>
              <a:t> </a:t>
            </a:r>
            <a:r>
              <a:rPr lang="en-US" sz="2400" dirty="0" err="1" smtClean="0">
                <a:latin typeface="+mn-lt"/>
              </a:rPr>
              <a:t>penulisannya</a:t>
            </a:r>
            <a:r>
              <a:rPr lang="en-US" sz="2400" dirty="0" smtClean="0">
                <a:latin typeface="+mn-lt"/>
              </a:rPr>
              <a:t>: </a:t>
            </a:r>
            <a:r>
              <a:rPr lang="en-US" sz="2400" dirty="0" err="1" smtClean="0">
                <a:latin typeface="+mn-lt"/>
              </a:rPr>
              <a:t>nama</a:t>
            </a:r>
            <a:r>
              <a:rPr lang="en-US" sz="2400" dirty="0" smtClean="0">
                <a:latin typeface="+mn-lt"/>
              </a:rPr>
              <a:t> </a:t>
            </a:r>
            <a:r>
              <a:rPr lang="en-US" sz="2400" dirty="0" err="1" smtClean="0">
                <a:latin typeface="+mn-lt"/>
              </a:rPr>
              <a:t>belakang</a:t>
            </a:r>
            <a:r>
              <a:rPr lang="en-US" sz="2400" dirty="0" smtClean="0">
                <a:latin typeface="+mn-lt"/>
              </a:rPr>
              <a:t> </a:t>
            </a:r>
            <a:r>
              <a:rPr lang="en-US" sz="2400" dirty="0" err="1" smtClean="0">
                <a:latin typeface="+mn-lt"/>
              </a:rPr>
              <a:t>penulis</a:t>
            </a:r>
            <a:r>
              <a:rPr lang="en-US" sz="2400" dirty="0" smtClean="0">
                <a:latin typeface="+mn-lt"/>
              </a:rPr>
              <a:t>, </a:t>
            </a:r>
            <a:r>
              <a:rPr lang="en-US" sz="2400" dirty="0" err="1" smtClean="0">
                <a:latin typeface="+mn-lt"/>
              </a:rPr>
              <a:t>diikuti</a:t>
            </a:r>
            <a:r>
              <a:rPr lang="en-US" sz="2400" dirty="0" smtClean="0">
                <a:latin typeface="+mn-lt"/>
              </a:rPr>
              <a:t> </a:t>
            </a:r>
            <a:r>
              <a:rPr lang="en-US" sz="2400" dirty="0" err="1" smtClean="0">
                <a:latin typeface="+mn-lt"/>
              </a:rPr>
              <a:t>oleh</a:t>
            </a:r>
            <a:r>
              <a:rPr lang="en-US" sz="2400" dirty="0" smtClean="0">
                <a:latin typeface="+mn-lt"/>
              </a:rPr>
              <a:t> </a:t>
            </a:r>
            <a:r>
              <a:rPr lang="en-US" sz="2400" i="1" dirty="0" smtClean="0">
                <a:latin typeface="+mn-lt"/>
              </a:rPr>
              <a:t>loc.cit.</a:t>
            </a:r>
            <a:r>
              <a:rPr lang="en-US" sz="2400" dirty="0" smtClean="0">
                <a:latin typeface="+mn-lt"/>
              </a:rPr>
              <a:t>, </a:t>
            </a:r>
            <a:r>
              <a:rPr lang="en-US" sz="2400" dirty="0" err="1" smtClean="0">
                <a:latin typeface="+mn-lt"/>
              </a:rPr>
              <a:t>diikuti</a:t>
            </a:r>
            <a:r>
              <a:rPr lang="en-US" sz="2400" dirty="0" smtClean="0">
                <a:latin typeface="+mn-lt"/>
              </a:rPr>
              <a:t> </a:t>
            </a:r>
            <a:r>
              <a:rPr lang="en-US" sz="2400" dirty="0" err="1" smtClean="0">
                <a:latin typeface="+mn-lt"/>
              </a:rPr>
              <a:t>nomor</a:t>
            </a:r>
            <a:r>
              <a:rPr lang="en-US" sz="2400" dirty="0" smtClean="0">
                <a:latin typeface="+mn-lt"/>
              </a:rPr>
              <a:t> </a:t>
            </a:r>
            <a:r>
              <a:rPr lang="en-US" sz="2400" dirty="0" err="1" smtClean="0">
                <a:latin typeface="+mn-lt"/>
              </a:rPr>
              <a:t>halaman</a:t>
            </a:r>
            <a:r>
              <a:rPr lang="en-US" sz="2400" i="1" dirty="0" smtClean="0">
                <a:latin typeface="+mn-lt"/>
              </a:rPr>
              <a:t> </a:t>
            </a:r>
            <a:r>
              <a:rPr lang="en-US" sz="2400" dirty="0" err="1" smtClean="0">
                <a:latin typeface="+mn-lt"/>
              </a:rPr>
              <a:t>jika</a:t>
            </a:r>
            <a:r>
              <a:rPr lang="en-US" sz="2400" dirty="0" smtClean="0">
                <a:latin typeface="+mn-lt"/>
              </a:rPr>
              <a:t> </a:t>
            </a:r>
            <a:r>
              <a:rPr lang="en-US" sz="2400" dirty="0" err="1" smtClean="0">
                <a:latin typeface="+mn-lt"/>
              </a:rPr>
              <a:t>nomor</a:t>
            </a:r>
            <a:r>
              <a:rPr lang="en-US" sz="2400" dirty="0" smtClean="0">
                <a:latin typeface="+mn-lt"/>
              </a:rPr>
              <a:t> </a:t>
            </a:r>
            <a:r>
              <a:rPr lang="en-US" sz="2400" dirty="0" err="1" smtClean="0">
                <a:latin typeface="+mn-lt"/>
              </a:rPr>
              <a:t>halaman</a:t>
            </a:r>
            <a:r>
              <a:rPr lang="en-US" sz="2400" dirty="0" smtClean="0">
                <a:latin typeface="+mn-lt"/>
              </a:rPr>
              <a:t> </a:t>
            </a:r>
            <a:r>
              <a:rPr lang="en-US" sz="2400" dirty="0" err="1" smtClean="0">
                <a:latin typeface="+mn-lt"/>
              </a:rPr>
              <a:t>pengacuan</a:t>
            </a:r>
            <a:r>
              <a:rPr lang="en-US" sz="2400" dirty="0" smtClean="0">
                <a:latin typeface="+mn-lt"/>
              </a:rPr>
              <a:t> </a:t>
            </a:r>
            <a:r>
              <a:rPr lang="en-US" sz="2400" dirty="0" err="1" smtClean="0">
                <a:latin typeface="+mn-lt"/>
              </a:rPr>
              <a:t>berbeda</a:t>
            </a:r>
            <a:r>
              <a:rPr lang="en-US" sz="2400" dirty="0" smtClean="0">
                <a:latin typeface="+mn-lt"/>
              </a:rPr>
              <a:t> </a:t>
            </a:r>
            <a:r>
              <a:rPr lang="en-US" sz="2400" dirty="0" err="1" smtClean="0">
                <a:latin typeface="+mn-lt"/>
              </a:rPr>
              <a:t>dari</a:t>
            </a:r>
            <a:r>
              <a:rPr lang="en-US" sz="2400" dirty="0" smtClean="0">
                <a:latin typeface="+mn-lt"/>
              </a:rPr>
              <a:t> </a:t>
            </a:r>
            <a:r>
              <a:rPr lang="en-US" sz="2400" dirty="0" err="1" smtClean="0">
                <a:latin typeface="+mn-lt"/>
              </a:rPr>
              <a:t>perujukan</a:t>
            </a:r>
            <a:r>
              <a:rPr lang="en-US" sz="2400" dirty="0" smtClean="0">
                <a:latin typeface="+mn-lt"/>
              </a:rPr>
              <a:t> </a:t>
            </a:r>
            <a:r>
              <a:rPr lang="en-US" sz="2400" dirty="0" err="1" smtClean="0">
                <a:latin typeface="+mn-lt"/>
              </a:rPr>
              <a:t>pertama</a:t>
            </a:r>
            <a:r>
              <a:rPr lang="en-US" sz="2400" dirty="0" smtClean="0">
                <a:latin typeface="+mn-lt"/>
              </a:rPr>
              <a:t>. </a:t>
            </a:r>
            <a:r>
              <a:rPr lang="en-US" sz="2400" dirty="0" err="1" smtClean="0">
                <a:latin typeface="+mn-lt"/>
              </a:rPr>
              <a:t>Contoh</a:t>
            </a:r>
            <a:r>
              <a:rPr lang="en-US" sz="2400" dirty="0" smtClean="0">
                <a:latin typeface="+mn-lt"/>
              </a:rPr>
              <a:t>: </a:t>
            </a:r>
            <a:r>
              <a:rPr lang="en-US" sz="2400" dirty="0" err="1" smtClean="0">
                <a:latin typeface="+mn-lt"/>
              </a:rPr>
              <a:t>Keraf</a:t>
            </a:r>
            <a:r>
              <a:rPr lang="en-US" sz="2400" dirty="0" smtClean="0">
                <a:latin typeface="+mn-lt"/>
              </a:rPr>
              <a:t>,  </a:t>
            </a:r>
            <a:r>
              <a:rPr lang="en-US" sz="2400" i="1" dirty="0" smtClean="0">
                <a:latin typeface="+mn-lt"/>
              </a:rPr>
              <a:t>loc.cit.,</a:t>
            </a:r>
            <a:r>
              <a:rPr lang="en-US" sz="2400" dirty="0" smtClean="0">
                <a:latin typeface="+mn-lt"/>
              </a:rPr>
              <a:t>  87. </a:t>
            </a:r>
            <a:br>
              <a:rPr lang="en-US" sz="2400" dirty="0" smtClean="0">
                <a:latin typeface="+mn-lt"/>
              </a:rPr>
            </a:br>
            <a:br>
              <a:rPr lang="en-US" sz="2400" dirty="0" smtClean="0">
                <a:latin typeface="+mn-lt"/>
              </a:rPr>
            </a:br>
            <a:br>
              <a:rPr lang="en-US" sz="2400" dirty="0" smtClean="0">
                <a:latin typeface="+mn-lt"/>
              </a:rPr>
            </a:br>
            <a:br>
              <a:rPr lang="en-US" sz="2400" i="1" dirty="0" smtClean="0">
                <a:latin typeface="+mn-lt"/>
              </a:rPr>
            </a:br>
            <a:endParaRPr lang="en-US" sz="2400" i="1" dirty="0">
              <a:latin typeface="+mn-lt"/>
            </a:endParaRPr>
          </a:p>
        </p:txBody>
      </p:sp>
    </p:spTree>
  </p:cSld>
  <p:clrMapOvr>
    <a:masterClrMapping/>
  </p:clrMapOvr>
  <p:transition spd="slow">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792162"/>
          </a:xfrm>
        </p:spPr>
        <p:txBody>
          <a:bodyPr/>
          <a:lstStyle/>
          <a:p>
            <a:pPr algn="ctr"/>
            <a:r>
              <a:rPr lang="en-US" smtClean="0"/>
              <a:t>Kutipan</a:t>
            </a:r>
            <a:endParaRPr lang="en-US" smtClean="0"/>
          </a:p>
        </p:txBody>
      </p:sp>
      <p:sp>
        <p:nvSpPr>
          <p:cNvPr id="7171" name="Content Placeholder 2"/>
          <p:cNvSpPr>
            <a:spLocks noGrp="1"/>
          </p:cNvSpPr>
          <p:nvPr>
            <p:ph sz="quarter" idx="1"/>
          </p:nvPr>
        </p:nvSpPr>
        <p:spPr/>
        <p:txBody>
          <a:bodyPr/>
          <a:lstStyle/>
          <a:p>
            <a:r>
              <a:rPr lang="en-US" smtClean="0"/>
              <a:t>Kutipan adalah bagian dari pernyataan, pendapat, buah pikiran, definisi, rumusan, atau hasil penelitian dari penulis lain atau penulis sendiri yang telah terdokumentasi. Kutipan akan dibahas dan ditelaah berkaitan dengan materi penulisan. Kutipan dari pendapat berbagai tokoh merupakan esensi dalam penulisan sintesis.</a:t>
            </a:r>
            <a:endParaRPr lang="en-US" smtClean="0"/>
          </a:p>
          <a:p>
            <a:r>
              <a:rPr lang="en-US" smtClean="0"/>
              <a:t>Kutipan dilakukan apabila penulis sudah memperoleh sebuah kerangka berpikir yang mantap. Jika belum, hasilnya akan merupakan karya “SUNTING”-an, yaitu “SUSUN” dan “GUNTING” dari berbagai teori tanpa adanya suatu benang merah pemikiran yang mengikat berbagai kutipan tersebut.</a:t>
            </a:r>
            <a:endParaRPr lang="en-US" smtClean="0"/>
          </a:p>
        </p:txBody>
      </p:sp>
    </p:spTree>
  </p:cSld>
  <p:clrMapOvr>
    <a:masterClrMapping/>
  </p:clrMapOvr>
  <p:transition spd="slow">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50838"/>
            <a:ext cx="7772400" cy="2392362"/>
          </a:xfrm>
        </p:spPr>
        <p:txBody>
          <a:bodyPr>
            <a:normAutofit/>
          </a:bodyPr>
          <a:lstStyle/>
          <a:p>
            <a:pPr fontAlgn="auto">
              <a:spcAft>
                <a:spcPts val="0"/>
              </a:spcAft>
              <a:defRPr/>
            </a:pPr>
            <a:r>
              <a:rPr lang="en-US" sz="2400" dirty="0" err="1" smtClean="0">
                <a:latin typeface="+mn-lt"/>
              </a:rPr>
              <a:t>Menurut</a:t>
            </a:r>
            <a:r>
              <a:rPr lang="en-US" sz="2400" dirty="0" smtClean="0">
                <a:latin typeface="+mn-lt"/>
              </a:rPr>
              <a:t> </a:t>
            </a:r>
            <a:r>
              <a:rPr lang="en-US" sz="2400" dirty="0" err="1" smtClean="0">
                <a:latin typeface="+mn-lt"/>
              </a:rPr>
              <a:t>Keraf</a:t>
            </a:r>
            <a:r>
              <a:rPr lang="en-US" sz="2400" dirty="0" smtClean="0">
                <a:latin typeface="+mn-lt"/>
              </a:rPr>
              <a:t> (1997), </a:t>
            </a:r>
            <a:r>
              <a:rPr lang="en-US" sz="2400" dirty="0" err="1" smtClean="0">
                <a:latin typeface="+mn-lt"/>
              </a:rPr>
              <a:t>walaupun</a:t>
            </a:r>
            <a:r>
              <a:rPr lang="en-US" sz="2400" dirty="0" smtClean="0">
                <a:latin typeface="+mn-lt"/>
              </a:rPr>
              <a:t> </a:t>
            </a:r>
            <a:r>
              <a:rPr lang="en-US" sz="2400" dirty="0" err="1" smtClean="0">
                <a:latin typeface="+mn-lt"/>
              </a:rPr>
              <a:t>kutipan</a:t>
            </a:r>
            <a:r>
              <a:rPr lang="en-US" sz="2400" dirty="0" smtClean="0">
                <a:latin typeface="+mn-lt"/>
              </a:rPr>
              <a:t> </a:t>
            </a:r>
            <a:r>
              <a:rPr lang="en-US" sz="2400" dirty="0" err="1" smtClean="0">
                <a:latin typeface="+mn-lt"/>
              </a:rPr>
              <a:t>atas</a:t>
            </a:r>
            <a:r>
              <a:rPr lang="en-US" sz="2400" dirty="0" smtClean="0">
                <a:latin typeface="+mn-lt"/>
              </a:rPr>
              <a:t> </a:t>
            </a:r>
            <a:r>
              <a:rPr lang="en-US" sz="2400" dirty="0" err="1" smtClean="0">
                <a:latin typeface="+mn-lt"/>
              </a:rPr>
              <a:t>pendapat</a:t>
            </a:r>
            <a:r>
              <a:rPr lang="en-US" sz="2400" dirty="0" smtClean="0">
                <a:latin typeface="+mn-lt"/>
              </a:rPr>
              <a:t> </a:t>
            </a:r>
            <a:r>
              <a:rPr lang="en-US" sz="2400" dirty="0" err="1" smtClean="0">
                <a:latin typeface="+mn-lt"/>
              </a:rPr>
              <a:t>seorang</a:t>
            </a:r>
            <a:r>
              <a:rPr lang="en-US" sz="2400" dirty="0" smtClean="0">
                <a:latin typeface="+mn-lt"/>
              </a:rPr>
              <a:t> </a:t>
            </a:r>
            <a:r>
              <a:rPr lang="en-US" sz="2400" dirty="0" err="1" smtClean="0">
                <a:latin typeface="+mn-lt"/>
              </a:rPr>
              <a:t>ahli</a:t>
            </a:r>
            <a:r>
              <a:rPr lang="en-US" sz="2400" dirty="0" smtClean="0">
                <a:latin typeface="+mn-lt"/>
              </a:rPr>
              <a:t> </a:t>
            </a:r>
            <a:r>
              <a:rPr lang="en-US" sz="2400" dirty="0" err="1" smtClean="0">
                <a:latin typeface="+mn-lt"/>
              </a:rPr>
              <a:t>itu</a:t>
            </a:r>
            <a:r>
              <a:rPr lang="en-US" sz="2400" dirty="0" smtClean="0">
                <a:latin typeface="+mn-lt"/>
              </a:rPr>
              <a:t> </a:t>
            </a:r>
            <a:r>
              <a:rPr lang="en-US" sz="2400" dirty="0" err="1" smtClean="0">
                <a:latin typeface="+mn-lt"/>
              </a:rPr>
              <a:t>diperkenankan</a:t>
            </a:r>
            <a:r>
              <a:rPr lang="en-US" sz="2400" dirty="0" smtClean="0">
                <a:latin typeface="+mn-lt"/>
              </a:rPr>
              <a:t> , </a:t>
            </a:r>
            <a:r>
              <a:rPr lang="en-US" sz="2400" dirty="0" err="1" smtClean="0">
                <a:latin typeface="+mn-lt"/>
              </a:rPr>
              <a:t>tidaklah</a:t>
            </a:r>
            <a:r>
              <a:rPr lang="en-US" sz="2400" dirty="0" smtClean="0">
                <a:latin typeface="+mn-lt"/>
              </a:rPr>
              <a:t> </a:t>
            </a:r>
            <a:r>
              <a:rPr lang="en-US" sz="2400" dirty="0" err="1" smtClean="0">
                <a:latin typeface="+mn-lt"/>
              </a:rPr>
              <a:t>berarti</a:t>
            </a:r>
            <a:r>
              <a:rPr lang="en-US" sz="2400" dirty="0" smtClean="0">
                <a:latin typeface="+mn-lt"/>
              </a:rPr>
              <a:t> </a:t>
            </a:r>
            <a:r>
              <a:rPr lang="en-US" sz="2400" dirty="0" err="1" smtClean="0">
                <a:latin typeface="+mn-lt"/>
              </a:rPr>
              <a:t>bahwa</a:t>
            </a:r>
            <a:r>
              <a:rPr lang="en-US" sz="2400" dirty="0" smtClean="0">
                <a:latin typeface="+mn-lt"/>
              </a:rPr>
              <a:t> </a:t>
            </a:r>
            <a:r>
              <a:rPr lang="en-US" sz="2400" dirty="0" err="1" smtClean="0">
                <a:latin typeface="+mn-lt"/>
              </a:rPr>
              <a:t>keseluruhan</a:t>
            </a:r>
            <a:r>
              <a:rPr lang="en-US" sz="2400" dirty="0" smtClean="0">
                <a:latin typeface="+mn-lt"/>
              </a:rPr>
              <a:t> </a:t>
            </a:r>
            <a:r>
              <a:rPr lang="en-US" sz="2400" dirty="0" err="1" smtClean="0">
                <a:latin typeface="+mn-lt"/>
              </a:rPr>
              <a:t>sebuah</a:t>
            </a:r>
            <a:r>
              <a:rPr lang="en-US" sz="2400" dirty="0" smtClean="0">
                <a:latin typeface="+mn-lt"/>
              </a:rPr>
              <a:t> </a:t>
            </a:r>
            <a:r>
              <a:rPr lang="en-US" sz="2400" dirty="0" err="1" smtClean="0">
                <a:latin typeface="+mn-lt"/>
              </a:rPr>
              <a:t>tulisan</a:t>
            </a:r>
            <a:r>
              <a:rPr lang="en-US" sz="2400" dirty="0" smtClean="0">
                <a:latin typeface="+mn-lt"/>
              </a:rPr>
              <a:t> </a:t>
            </a:r>
            <a:r>
              <a:rPr lang="en-US" sz="2400" dirty="0" err="1" smtClean="0">
                <a:latin typeface="+mn-lt"/>
              </a:rPr>
              <a:t>dapat</a:t>
            </a:r>
            <a:r>
              <a:rPr lang="en-US" sz="2400" dirty="0" smtClean="0">
                <a:latin typeface="+mn-lt"/>
              </a:rPr>
              <a:t> </a:t>
            </a:r>
            <a:r>
              <a:rPr lang="en-US" sz="2400" dirty="0" err="1" smtClean="0">
                <a:latin typeface="+mn-lt"/>
              </a:rPr>
              <a:t>terdiri</a:t>
            </a:r>
            <a:r>
              <a:rPr lang="en-US" sz="2400" dirty="0" smtClean="0">
                <a:latin typeface="+mn-lt"/>
              </a:rPr>
              <a:t> </a:t>
            </a:r>
            <a:r>
              <a:rPr lang="en-US" sz="2400" dirty="0" err="1" smtClean="0">
                <a:latin typeface="+mn-lt"/>
              </a:rPr>
              <a:t>atas</a:t>
            </a:r>
            <a:r>
              <a:rPr lang="en-US" sz="2400" dirty="0" smtClean="0">
                <a:latin typeface="+mn-lt"/>
              </a:rPr>
              <a:t> </a:t>
            </a:r>
            <a:r>
              <a:rPr lang="en-US" sz="2400" dirty="0" err="1" smtClean="0">
                <a:latin typeface="+mn-lt"/>
              </a:rPr>
              <a:t>kutipan-kutipan</a:t>
            </a:r>
            <a:r>
              <a:rPr lang="en-US" sz="2400" dirty="0" smtClean="0">
                <a:latin typeface="+mn-lt"/>
              </a:rPr>
              <a:t>. </a:t>
            </a:r>
            <a:r>
              <a:rPr lang="en-US" sz="2400" dirty="0" err="1" smtClean="0">
                <a:latin typeface="+mn-lt"/>
              </a:rPr>
              <a:t>Garis</a:t>
            </a:r>
            <a:r>
              <a:rPr lang="en-US" sz="2400" dirty="0" smtClean="0">
                <a:latin typeface="+mn-lt"/>
              </a:rPr>
              <a:t> </a:t>
            </a:r>
            <a:r>
              <a:rPr lang="en-US" sz="2400" dirty="0" err="1" smtClean="0">
                <a:latin typeface="+mn-lt"/>
              </a:rPr>
              <a:t>besar</a:t>
            </a:r>
            <a:r>
              <a:rPr lang="en-US" sz="2400" dirty="0" smtClean="0">
                <a:latin typeface="+mn-lt"/>
              </a:rPr>
              <a:t> </a:t>
            </a:r>
            <a:r>
              <a:rPr lang="en-US" sz="2400" dirty="0" err="1" smtClean="0">
                <a:latin typeface="+mn-lt"/>
              </a:rPr>
              <a:t>kerangka</a:t>
            </a:r>
            <a:r>
              <a:rPr lang="en-US" sz="2400" dirty="0" smtClean="0">
                <a:latin typeface="+mn-lt"/>
              </a:rPr>
              <a:t> </a:t>
            </a:r>
            <a:r>
              <a:rPr lang="en-US" sz="2400" dirty="0" err="1" smtClean="0">
                <a:latin typeface="+mn-lt"/>
              </a:rPr>
              <a:t>karangan</a:t>
            </a:r>
            <a:r>
              <a:rPr lang="en-US" sz="2400" dirty="0" smtClean="0">
                <a:latin typeface="+mn-lt"/>
              </a:rPr>
              <a:t> </a:t>
            </a:r>
            <a:r>
              <a:rPr lang="en-US" sz="2400" dirty="0" err="1" smtClean="0">
                <a:latin typeface="+mn-lt"/>
              </a:rPr>
              <a:t>serta</a:t>
            </a:r>
            <a:r>
              <a:rPr lang="en-US" sz="2400" dirty="0" smtClean="0">
                <a:latin typeface="+mn-lt"/>
              </a:rPr>
              <a:t> </a:t>
            </a:r>
            <a:r>
              <a:rPr lang="en-US" sz="2400" dirty="0" err="1" smtClean="0">
                <a:latin typeface="+mn-lt"/>
              </a:rPr>
              <a:t>kesimpulan</a:t>
            </a:r>
            <a:r>
              <a:rPr lang="en-US" sz="2400" dirty="0" smtClean="0">
                <a:latin typeface="+mn-lt"/>
              </a:rPr>
              <a:t> yang </a:t>
            </a:r>
            <a:r>
              <a:rPr lang="en-US" sz="2400" dirty="0" err="1" smtClean="0">
                <a:latin typeface="+mn-lt"/>
              </a:rPr>
              <a:t>dibuat</a:t>
            </a:r>
            <a:r>
              <a:rPr lang="en-US" sz="2400" dirty="0" smtClean="0">
                <a:latin typeface="+mn-lt"/>
              </a:rPr>
              <a:t> </a:t>
            </a:r>
            <a:r>
              <a:rPr lang="en-US" sz="2400" dirty="0" err="1" smtClean="0">
                <a:latin typeface="+mn-lt"/>
              </a:rPr>
              <a:t>harus</a:t>
            </a:r>
            <a:r>
              <a:rPr lang="en-US" sz="2400" dirty="0" smtClean="0">
                <a:latin typeface="+mn-lt"/>
              </a:rPr>
              <a:t> </a:t>
            </a:r>
            <a:r>
              <a:rPr lang="en-US" sz="2400" dirty="0" err="1" smtClean="0">
                <a:latin typeface="+mn-lt"/>
              </a:rPr>
              <a:t>merupakan</a:t>
            </a:r>
            <a:r>
              <a:rPr lang="en-US" sz="2400" dirty="0" smtClean="0">
                <a:latin typeface="+mn-lt"/>
              </a:rPr>
              <a:t> </a:t>
            </a:r>
            <a:r>
              <a:rPr lang="en-US" sz="2400" dirty="0" err="1" smtClean="0">
                <a:latin typeface="+mn-lt"/>
              </a:rPr>
              <a:t>pendapat</a:t>
            </a:r>
            <a:r>
              <a:rPr lang="en-US" sz="2400" dirty="0" smtClean="0">
                <a:latin typeface="+mn-lt"/>
              </a:rPr>
              <a:t> </a:t>
            </a:r>
            <a:r>
              <a:rPr lang="en-US" sz="2400" dirty="0" err="1" smtClean="0">
                <a:latin typeface="+mn-lt"/>
              </a:rPr>
              <a:t>penulis</a:t>
            </a:r>
            <a:r>
              <a:rPr lang="en-US" sz="2400" dirty="0" smtClean="0">
                <a:latin typeface="+mn-lt"/>
              </a:rPr>
              <a:t> </a:t>
            </a:r>
            <a:r>
              <a:rPr lang="en-US" sz="2400" dirty="0" err="1" smtClean="0">
                <a:latin typeface="+mn-lt"/>
              </a:rPr>
              <a:t>sendiri</a:t>
            </a:r>
            <a:r>
              <a:rPr lang="en-US" sz="2400" dirty="0" smtClean="0">
                <a:latin typeface="+mn-lt"/>
              </a:rPr>
              <a:t>. </a:t>
            </a:r>
            <a:r>
              <a:rPr lang="en-US" sz="2400" dirty="0" err="1" smtClean="0">
                <a:latin typeface="+mn-lt"/>
              </a:rPr>
              <a:t>Kutipan</a:t>
            </a:r>
            <a:r>
              <a:rPr lang="en-US" sz="2400" dirty="0" smtClean="0">
                <a:latin typeface="+mn-lt"/>
              </a:rPr>
              <a:t> </a:t>
            </a:r>
            <a:r>
              <a:rPr lang="en-US" sz="2400" dirty="0" err="1" smtClean="0">
                <a:latin typeface="+mn-lt"/>
              </a:rPr>
              <a:t>hanya</a:t>
            </a:r>
            <a:r>
              <a:rPr lang="en-US" sz="2400" dirty="0" smtClean="0">
                <a:latin typeface="+mn-lt"/>
              </a:rPr>
              <a:t> </a:t>
            </a:r>
            <a:r>
              <a:rPr lang="en-US" sz="2400" dirty="0" err="1" smtClean="0">
                <a:latin typeface="+mn-lt"/>
              </a:rPr>
              <a:t>berfungsi</a:t>
            </a:r>
            <a:r>
              <a:rPr lang="en-US" sz="2400" dirty="0" smtClean="0">
                <a:latin typeface="+mn-lt"/>
              </a:rPr>
              <a:t> </a:t>
            </a:r>
            <a:r>
              <a:rPr lang="en-US" sz="2400" dirty="0" err="1" smtClean="0">
                <a:latin typeface="+mn-lt"/>
              </a:rPr>
              <a:t>sebagai</a:t>
            </a:r>
            <a:r>
              <a:rPr lang="en-US" sz="2400" dirty="0" smtClean="0">
                <a:latin typeface="+mn-lt"/>
              </a:rPr>
              <a:t> </a:t>
            </a:r>
            <a:r>
              <a:rPr lang="en-US" sz="2400" dirty="0" err="1" smtClean="0">
                <a:latin typeface="+mn-lt"/>
              </a:rPr>
              <a:t>bahan</a:t>
            </a:r>
            <a:r>
              <a:rPr lang="en-US" sz="2400" dirty="0" smtClean="0">
                <a:latin typeface="+mn-lt"/>
              </a:rPr>
              <a:t> </a:t>
            </a:r>
            <a:r>
              <a:rPr lang="en-US" sz="2400" dirty="0" err="1" smtClean="0">
                <a:latin typeface="+mn-lt"/>
              </a:rPr>
              <a:t>bukti</a:t>
            </a:r>
            <a:r>
              <a:rPr lang="en-US" sz="2400" dirty="0" smtClean="0">
                <a:latin typeface="+mn-lt"/>
              </a:rPr>
              <a:t> </a:t>
            </a:r>
            <a:r>
              <a:rPr lang="en-US" sz="2400" dirty="0" err="1" smtClean="0">
                <a:latin typeface="+mn-lt"/>
              </a:rPr>
              <a:t>untuk</a:t>
            </a:r>
            <a:r>
              <a:rPr lang="en-US" sz="2400" dirty="0" smtClean="0">
                <a:latin typeface="+mn-lt"/>
              </a:rPr>
              <a:t> </a:t>
            </a:r>
            <a:r>
              <a:rPr lang="en-US" sz="2400" dirty="0" err="1" smtClean="0">
                <a:latin typeface="+mn-lt"/>
              </a:rPr>
              <a:t>menunjang</a:t>
            </a:r>
            <a:r>
              <a:rPr lang="en-US" sz="2400" dirty="0" smtClean="0">
                <a:latin typeface="+mn-lt"/>
              </a:rPr>
              <a:t> </a:t>
            </a:r>
            <a:r>
              <a:rPr lang="en-US" sz="2400" dirty="0" err="1" smtClean="0">
                <a:latin typeface="+mn-lt"/>
              </a:rPr>
              <a:t>pendapat</a:t>
            </a:r>
            <a:r>
              <a:rPr lang="en-US" sz="2400" dirty="0" smtClean="0">
                <a:latin typeface="+mn-lt"/>
              </a:rPr>
              <a:t> </a:t>
            </a:r>
            <a:r>
              <a:rPr lang="en-US" sz="2400" dirty="0" err="1" smtClean="0">
                <a:latin typeface="+mn-lt"/>
              </a:rPr>
              <a:t>penulis</a:t>
            </a:r>
            <a:r>
              <a:rPr lang="en-US" sz="2400" dirty="0" smtClean="0">
                <a:latin typeface="+mn-lt"/>
              </a:rPr>
              <a:t>.</a:t>
            </a:r>
            <a:endParaRPr lang="en-US" sz="2400" dirty="0">
              <a:latin typeface="+mn-lt"/>
            </a:endParaRPr>
          </a:p>
        </p:txBody>
      </p:sp>
      <p:sp>
        <p:nvSpPr>
          <p:cNvPr id="5" name="Content Placeholder 4"/>
          <p:cNvSpPr>
            <a:spLocks noGrp="1"/>
          </p:cNvSpPr>
          <p:nvPr>
            <p:ph sz="quarter" idx="1"/>
          </p:nvPr>
        </p:nvSpPr>
        <p:spPr>
          <a:xfrm>
            <a:off x="914400" y="2743200"/>
            <a:ext cx="7772400" cy="3810000"/>
          </a:xfrm>
        </p:spPr>
        <p:txBody>
          <a:bodyPr>
            <a:normAutofit fontScale="92500" lnSpcReduction="20000"/>
          </a:bodyPr>
          <a:lstStyle/>
          <a:p>
            <a:pPr marL="274320" indent="-274320" fontAlgn="auto">
              <a:spcBef>
                <a:spcPts val="580"/>
              </a:spcBef>
              <a:spcAft>
                <a:spcPts val="0"/>
              </a:spcAft>
              <a:buFont typeface="Wingdings 2"/>
              <a:buNone/>
              <a:defRPr/>
            </a:pPr>
            <a:r>
              <a:rPr lang="en-US" dirty="0" err="1" smtClean="0"/>
              <a:t>Penggunaan</a:t>
            </a:r>
            <a:r>
              <a:rPr lang="en-US" dirty="0" smtClean="0"/>
              <a:t> </a:t>
            </a:r>
            <a:r>
              <a:rPr lang="en-US" dirty="0" err="1" smtClean="0"/>
              <a:t>kutipan</a:t>
            </a:r>
            <a:r>
              <a:rPr lang="en-US" dirty="0" smtClean="0"/>
              <a:t> </a:t>
            </a:r>
            <a:r>
              <a:rPr lang="en-US" dirty="0" err="1" smtClean="0"/>
              <a:t>memiliki</a:t>
            </a:r>
            <a:r>
              <a:rPr lang="en-US" dirty="0" smtClean="0"/>
              <a:t> </a:t>
            </a:r>
            <a:r>
              <a:rPr lang="en-US" dirty="0" err="1" smtClean="0"/>
              <a:t>beberapa</a:t>
            </a:r>
            <a:r>
              <a:rPr lang="en-US" dirty="0" smtClean="0"/>
              <a:t> </a:t>
            </a:r>
            <a:r>
              <a:rPr lang="en-US" dirty="0" err="1" smtClean="0"/>
              <a:t>tujuan</a:t>
            </a:r>
            <a:r>
              <a:rPr lang="en-US" dirty="0" smtClean="0"/>
              <a:t>, </a:t>
            </a:r>
            <a:r>
              <a:rPr lang="en-US" dirty="0" err="1" smtClean="0"/>
              <a:t>yaitu</a:t>
            </a:r>
            <a:endParaRPr lang="en-US" dirty="0" smtClean="0"/>
          </a:p>
          <a:p>
            <a:pPr marL="274320" indent="-274320" fontAlgn="auto">
              <a:spcBef>
                <a:spcPts val="580"/>
              </a:spcBef>
              <a:spcAft>
                <a:spcPts val="0"/>
              </a:spcAft>
              <a:buFont typeface="Wingdings 2"/>
              <a:buChar char=""/>
              <a:defRPr/>
            </a:pPr>
            <a:r>
              <a:rPr lang="en-US" dirty="0" err="1" smtClean="0"/>
              <a:t>untuk</a:t>
            </a:r>
            <a:r>
              <a:rPr lang="en-US" dirty="0" smtClean="0"/>
              <a:t> </a:t>
            </a:r>
            <a:r>
              <a:rPr lang="en-US" dirty="0" err="1" smtClean="0"/>
              <a:t>menegaskan</a:t>
            </a:r>
            <a:r>
              <a:rPr lang="en-US" dirty="0" smtClean="0"/>
              <a:t> </a:t>
            </a:r>
            <a:r>
              <a:rPr lang="en-US" dirty="0" err="1" smtClean="0"/>
              <a:t>isi</a:t>
            </a:r>
            <a:r>
              <a:rPr lang="en-US" dirty="0" smtClean="0"/>
              <a:t> </a:t>
            </a:r>
            <a:r>
              <a:rPr lang="en-US" dirty="0" err="1" smtClean="0"/>
              <a:t>uraian</a:t>
            </a:r>
            <a:endParaRPr lang="en-US" dirty="0" smtClean="0"/>
          </a:p>
          <a:p>
            <a:pPr marL="274320" indent="-274320" fontAlgn="auto">
              <a:spcBef>
                <a:spcPts val="580"/>
              </a:spcBef>
              <a:spcAft>
                <a:spcPts val="0"/>
              </a:spcAft>
              <a:buFont typeface="Wingdings 2"/>
              <a:buChar char=""/>
              <a:defRPr/>
            </a:pPr>
            <a:r>
              <a:rPr lang="en-US" dirty="0" err="1" smtClean="0"/>
              <a:t>untuk</a:t>
            </a:r>
            <a:r>
              <a:rPr lang="en-US" dirty="0" smtClean="0"/>
              <a:t> </a:t>
            </a:r>
            <a:r>
              <a:rPr lang="en-US" dirty="0" err="1" smtClean="0"/>
              <a:t>membuktikan</a:t>
            </a:r>
            <a:r>
              <a:rPr lang="en-US" dirty="0" smtClean="0"/>
              <a:t> </a:t>
            </a:r>
            <a:r>
              <a:rPr lang="en-US" dirty="0" err="1" smtClean="0"/>
              <a:t>kebenaran</a:t>
            </a:r>
            <a:r>
              <a:rPr lang="en-US" dirty="0" smtClean="0"/>
              <a:t> </a:t>
            </a:r>
            <a:r>
              <a:rPr lang="en-US" dirty="0" err="1" smtClean="0"/>
              <a:t>dari</a:t>
            </a:r>
            <a:r>
              <a:rPr lang="en-US" dirty="0" smtClean="0"/>
              <a:t> </a:t>
            </a:r>
            <a:r>
              <a:rPr lang="en-US" dirty="0" err="1" smtClean="0"/>
              <a:t>sebuah</a:t>
            </a:r>
            <a:r>
              <a:rPr lang="en-US" dirty="0" smtClean="0"/>
              <a:t> </a:t>
            </a:r>
            <a:r>
              <a:rPr lang="en-US" dirty="0" err="1" smtClean="0"/>
              <a:t>pernyataan</a:t>
            </a:r>
            <a:r>
              <a:rPr lang="en-US" dirty="0" smtClean="0"/>
              <a:t> yang </a:t>
            </a:r>
            <a:r>
              <a:rPr lang="en-US" dirty="0" err="1" smtClean="0"/>
              <a:t>dibuat</a:t>
            </a:r>
            <a:r>
              <a:rPr lang="en-US" dirty="0" smtClean="0"/>
              <a:t> </a:t>
            </a:r>
            <a:r>
              <a:rPr lang="en-US" dirty="0" err="1" smtClean="0"/>
              <a:t>oleh</a:t>
            </a:r>
            <a:r>
              <a:rPr lang="en-US" dirty="0" smtClean="0"/>
              <a:t> </a:t>
            </a:r>
            <a:r>
              <a:rPr lang="en-US" dirty="0" err="1" smtClean="0"/>
              <a:t>penulis</a:t>
            </a:r>
            <a:r>
              <a:rPr lang="en-US" dirty="0" smtClean="0"/>
              <a:t>.</a:t>
            </a:r>
            <a:endParaRPr lang="en-US" dirty="0" smtClean="0"/>
          </a:p>
          <a:p>
            <a:pPr marL="274320" indent="-274320" fontAlgn="auto">
              <a:spcBef>
                <a:spcPts val="580"/>
              </a:spcBef>
              <a:spcAft>
                <a:spcPts val="0"/>
              </a:spcAft>
              <a:buFont typeface="Wingdings 2"/>
              <a:buChar char=""/>
              <a:defRPr/>
            </a:pPr>
            <a:r>
              <a:rPr lang="en-US" dirty="0" err="1" smtClean="0"/>
              <a:t>untuk</a:t>
            </a:r>
            <a:r>
              <a:rPr lang="en-US" dirty="0" smtClean="0"/>
              <a:t> </a:t>
            </a:r>
            <a:r>
              <a:rPr lang="en-US" dirty="0" err="1" smtClean="0"/>
              <a:t>memperlihatkan</a:t>
            </a:r>
            <a:r>
              <a:rPr lang="en-US" dirty="0" smtClean="0"/>
              <a:t> </a:t>
            </a:r>
            <a:r>
              <a:rPr lang="en-US" dirty="0" err="1" smtClean="0"/>
              <a:t>kepada</a:t>
            </a:r>
            <a:r>
              <a:rPr lang="en-US" dirty="0" smtClean="0"/>
              <a:t> </a:t>
            </a:r>
            <a:r>
              <a:rPr lang="en-US" dirty="0" err="1" smtClean="0"/>
              <a:t>pembaca</a:t>
            </a:r>
            <a:r>
              <a:rPr lang="en-US" dirty="0" smtClean="0"/>
              <a:t> </a:t>
            </a:r>
            <a:r>
              <a:rPr lang="en-US" dirty="0" err="1" smtClean="0"/>
              <a:t>materi</a:t>
            </a:r>
            <a:r>
              <a:rPr lang="en-US" dirty="0" smtClean="0"/>
              <a:t> </a:t>
            </a:r>
            <a:r>
              <a:rPr lang="en-US" dirty="0" err="1" smtClean="0"/>
              <a:t>dan</a:t>
            </a:r>
            <a:r>
              <a:rPr lang="en-US" dirty="0" smtClean="0"/>
              <a:t> </a:t>
            </a:r>
            <a:r>
              <a:rPr lang="en-US" dirty="0" err="1" smtClean="0"/>
              <a:t>teori</a:t>
            </a:r>
            <a:r>
              <a:rPr lang="en-US" dirty="0" smtClean="0"/>
              <a:t> yang </a:t>
            </a:r>
            <a:r>
              <a:rPr lang="en-US" dirty="0" err="1" smtClean="0"/>
              <a:t>digunakan</a:t>
            </a:r>
            <a:r>
              <a:rPr lang="en-US" dirty="0" smtClean="0"/>
              <a:t> </a:t>
            </a:r>
            <a:r>
              <a:rPr lang="en-US" dirty="0" err="1" smtClean="0"/>
              <a:t>penulis</a:t>
            </a:r>
            <a:r>
              <a:rPr lang="en-US" dirty="0" smtClean="0"/>
              <a:t>.</a:t>
            </a:r>
            <a:endParaRPr lang="en-US" dirty="0" smtClean="0"/>
          </a:p>
          <a:p>
            <a:pPr marL="274320" indent="-274320" fontAlgn="auto">
              <a:spcBef>
                <a:spcPts val="580"/>
              </a:spcBef>
              <a:spcAft>
                <a:spcPts val="0"/>
              </a:spcAft>
              <a:buFont typeface="Wingdings 2"/>
              <a:buChar char=""/>
              <a:defRPr/>
            </a:pPr>
            <a:r>
              <a:rPr lang="en-US" dirty="0" err="1" smtClean="0"/>
              <a:t>untuk</a:t>
            </a:r>
            <a:r>
              <a:rPr lang="en-US" dirty="0" smtClean="0"/>
              <a:t> </a:t>
            </a:r>
            <a:r>
              <a:rPr lang="en-US" dirty="0" err="1" smtClean="0"/>
              <a:t>mengkaji</a:t>
            </a:r>
            <a:r>
              <a:rPr lang="en-US" dirty="0" smtClean="0"/>
              <a:t> </a:t>
            </a:r>
            <a:r>
              <a:rPr lang="en-US" dirty="0" err="1" smtClean="0"/>
              <a:t>interpretasi</a:t>
            </a:r>
            <a:r>
              <a:rPr lang="en-US" dirty="0" smtClean="0"/>
              <a:t> </a:t>
            </a:r>
            <a:r>
              <a:rPr lang="en-US" dirty="0" err="1" smtClean="0"/>
              <a:t>penulis</a:t>
            </a:r>
            <a:r>
              <a:rPr lang="en-US" dirty="0" smtClean="0"/>
              <a:t> </a:t>
            </a:r>
            <a:r>
              <a:rPr lang="en-US" dirty="0" err="1" smtClean="0"/>
              <a:t>terhadap</a:t>
            </a:r>
            <a:r>
              <a:rPr lang="en-US" dirty="0" smtClean="0"/>
              <a:t> </a:t>
            </a:r>
            <a:r>
              <a:rPr lang="en-US" dirty="0" err="1" smtClean="0"/>
              <a:t>bahan</a:t>
            </a:r>
            <a:r>
              <a:rPr lang="en-US" dirty="0" smtClean="0"/>
              <a:t> </a:t>
            </a:r>
            <a:r>
              <a:rPr lang="en-US" dirty="0" err="1" smtClean="0"/>
              <a:t>kutipan</a:t>
            </a:r>
            <a:r>
              <a:rPr lang="en-US" dirty="0" smtClean="0"/>
              <a:t> yang </a:t>
            </a:r>
            <a:r>
              <a:rPr lang="en-US" dirty="0" err="1" smtClean="0"/>
              <a:t>digunakan</a:t>
            </a:r>
            <a:r>
              <a:rPr lang="en-US" dirty="0" smtClean="0"/>
              <a:t>.</a:t>
            </a:r>
            <a:endParaRPr lang="en-US" dirty="0" smtClean="0"/>
          </a:p>
          <a:p>
            <a:pPr marL="274320" indent="-274320" fontAlgn="auto">
              <a:spcBef>
                <a:spcPts val="580"/>
              </a:spcBef>
              <a:spcAft>
                <a:spcPts val="0"/>
              </a:spcAft>
              <a:buFont typeface="Wingdings 2"/>
              <a:buChar char=""/>
              <a:defRPr/>
            </a:pPr>
            <a:r>
              <a:rPr lang="en-US" dirty="0" err="1" smtClean="0"/>
              <a:t>untuk</a:t>
            </a:r>
            <a:r>
              <a:rPr lang="en-US" dirty="0" smtClean="0"/>
              <a:t> </a:t>
            </a:r>
            <a:r>
              <a:rPr lang="en-US" dirty="0" err="1" smtClean="0"/>
              <a:t>menunjukkan</a:t>
            </a:r>
            <a:r>
              <a:rPr lang="en-US" dirty="0" smtClean="0"/>
              <a:t> </a:t>
            </a:r>
            <a:r>
              <a:rPr lang="en-US" dirty="0" err="1" smtClean="0"/>
              <a:t>bagian</a:t>
            </a:r>
            <a:r>
              <a:rPr lang="en-US" dirty="0" smtClean="0"/>
              <a:t> </a:t>
            </a:r>
            <a:r>
              <a:rPr lang="en-US" dirty="0" err="1" smtClean="0"/>
              <a:t>atau</a:t>
            </a:r>
            <a:r>
              <a:rPr lang="en-US" dirty="0" smtClean="0"/>
              <a:t> </a:t>
            </a:r>
            <a:r>
              <a:rPr lang="en-US" dirty="0" err="1" smtClean="0"/>
              <a:t>aspek</a:t>
            </a:r>
            <a:r>
              <a:rPr lang="en-US" dirty="0" smtClean="0"/>
              <a:t> </a:t>
            </a:r>
            <a:r>
              <a:rPr lang="en-US" dirty="0" err="1" smtClean="0"/>
              <a:t>topik</a:t>
            </a:r>
            <a:r>
              <a:rPr lang="en-US" dirty="0" smtClean="0"/>
              <a:t> yang </a:t>
            </a:r>
            <a:r>
              <a:rPr lang="en-US" dirty="0" err="1" smtClean="0"/>
              <a:t>dibahas</a:t>
            </a:r>
            <a:r>
              <a:rPr lang="en-US" dirty="0" smtClean="0"/>
              <a:t>.</a:t>
            </a:r>
            <a:endParaRPr lang="en-US" dirty="0" smtClean="0"/>
          </a:p>
          <a:p>
            <a:pPr marL="274320" indent="-274320" fontAlgn="auto">
              <a:spcBef>
                <a:spcPts val="580"/>
              </a:spcBef>
              <a:spcAft>
                <a:spcPts val="0"/>
              </a:spcAft>
              <a:buFont typeface="Wingdings 2"/>
              <a:buChar char=""/>
              <a:defRPr/>
            </a:pPr>
            <a:r>
              <a:rPr lang="en-US" dirty="0" err="1" smtClean="0"/>
              <a:t>untuk</a:t>
            </a:r>
            <a:r>
              <a:rPr lang="en-US" dirty="0" smtClean="0"/>
              <a:t> </a:t>
            </a:r>
            <a:r>
              <a:rPr lang="en-US" dirty="0" err="1" smtClean="0"/>
              <a:t>mencegah</a:t>
            </a:r>
            <a:r>
              <a:rPr lang="en-US" dirty="0" smtClean="0"/>
              <a:t> </a:t>
            </a:r>
            <a:r>
              <a:rPr lang="en-US" dirty="0" err="1" smtClean="0"/>
              <a:t>penggunaan</a:t>
            </a:r>
            <a:r>
              <a:rPr lang="en-US" dirty="0" smtClean="0"/>
              <a:t> </a:t>
            </a:r>
            <a:r>
              <a:rPr lang="en-US" dirty="0" err="1" smtClean="0"/>
              <a:t>dan</a:t>
            </a:r>
            <a:r>
              <a:rPr lang="en-US" dirty="0" smtClean="0"/>
              <a:t> </a:t>
            </a:r>
            <a:r>
              <a:rPr lang="en-US" dirty="0" err="1" smtClean="0"/>
              <a:t>pengakuan</a:t>
            </a:r>
            <a:r>
              <a:rPr lang="en-US" dirty="0" smtClean="0"/>
              <a:t> </a:t>
            </a:r>
            <a:r>
              <a:rPr lang="en-US" dirty="0" err="1" smtClean="0"/>
              <a:t>bahan</a:t>
            </a:r>
            <a:r>
              <a:rPr lang="en-US" dirty="0" smtClean="0"/>
              <a:t> </a:t>
            </a:r>
            <a:r>
              <a:rPr lang="en-US" dirty="0" err="1" smtClean="0"/>
              <a:t>tulisan</a:t>
            </a:r>
            <a:r>
              <a:rPr lang="en-US" dirty="0" smtClean="0"/>
              <a:t> </a:t>
            </a:r>
            <a:r>
              <a:rPr lang="en-US" dirty="0" err="1" smtClean="0"/>
              <a:t>orang</a:t>
            </a:r>
            <a:r>
              <a:rPr lang="en-US" dirty="0" smtClean="0"/>
              <a:t> lain </a:t>
            </a:r>
            <a:r>
              <a:rPr lang="en-US" dirty="0" err="1" smtClean="0"/>
              <a:t>sebagai</a:t>
            </a:r>
            <a:r>
              <a:rPr lang="en-US" dirty="0" smtClean="0"/>
              <a:t> </a:t>
            </a:r>
            <a:r>
              <a:rPr lang="en-US" dirty="0" err="1" smtClean="0"/>
              <a:t>milik</a:t>
            </a:r>
            <a:r>
              <a:rPr lang="en-US" dirty="0" smtClean="0"/>
              <a:t> </a:t>
            </a:r>
            <a:r>
              <a:rPr lang="en-US" dirty="0" err="1" smtClean="0"/>
              <a:t>sendiri</a:t>
            </a:r>
            <a:r>
              <a:rPr lang="en-US" dirty="0" smtClean="0"/>
              <a:t> (</a:t>
            </a:r>
            <a:r>
              <a:rPr lang="en-US" dirty="0" err="1" smtClean="0"/>
              <a:t>plagiat</a:t>
            </a:r>
            <a:r>
              <a:rPr lang="en-US" dirty="0" smtClean="0"/>
              <a:t>)</a:t>
            </a:r>
            <a:endParaRPr lang="en-US" dirty="0"/>
          </a:p>
        </p:txBody>
      </p:sp>
    </p:spTree>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14400" y="381000"/>
            <a:ext cx="7772400" cy="1447800"/>
          </a:xfrm>
        </p:spPr>
        <p:txBody>
          <a:bodyPr/>
          <a:lstStyle/>
          <a:p>
            <a:r>
              <a:rPr lang="en-US" sz="2400" smtClean="0"/>
              <a:t>Ada beberapa cara mengutip yang dapat diterapkan secara bervariasi dalam tulisan. Jenis kutipan itu ialah sebagai berikut.</a:t>
            </a:r>
            <a:endParaRPr lang="en-US" sz="2400" smtClean="0"/>
          </a:p>
        </p:txBody>
      </p:sp>
      <p:sp>
        <p:nvSpPr>
          <p:cNvPr id="3" name="Content Placeholder 2"/>
          <p:cNvSpPr>
            <a:spLocks noGrp="1"/>
          </p:cNvSpPr>
          <p:nvPr>
            <p:ph sz="quarter" idx="1"/>
          </p:nvPr>
        </p:nvSpPr>
        <p:spPr>
          <a:xfrm>
            <a:off x="914400" y="1828800"/>
            <a:ext cx="7772400" cy="4724400"/>
          </a:xfrm>
        </p:spPr>
        <p:txBody>
          <a:bodyPr>
            <a:normAutofit lnSpcReduction="10000"/>
          </a:bodyPr>
          <a:lstStyle/>
          <a:p>
            <a:pPr marL="457200" indent="-457200" fontAlgn="auto">
              <a:spcBef>
                <a:spcPts val="580"/>
              </a:spcBef>
              <a:spcAft>
                <a:spcPts val="0"/>
              </a:spcAft>
              <a:buFont typeface="+mj-lt"/>
              <a:buAutoNum type="alphaUcPeriod"/>
              <a:defRPr/>
            </a:pPr>
            <a:r>
              <a:rPr lang="en-US" sz="2400" dirty="0" err="1" smtClean="0"/>
              <a:t>Kutipan</a:t>
            </a:r>
            <a:r>
              <a:rPr lang="en-US" sz="2400" dirty="0" smtClean="0"/>
              <a:t> </a:t>
            </a:r>
            <a:r>
              <a:rPr lang="en-US" sz="2400" dirty="0" err="1" smtClean="0"/>
              <a:t>Langsung</a:t>
            </a:r>
            <a:endParaRPr lang="en-US" sz="2400" dirty="0" smtClean="0"/>
          </a:p>
          <a:p>
            <a:pPr marL="514350" indent="-514350" fontAlgn="auto">
              <a:spcBef>
                <a:spcPts val="580"/>
              </a:spcBef>
              <a:spcAft>
                <a:spcPts val="0"/>
              </a:spcAft>
              <a:buFont typeface="+mj-lt"/>
              <a:buAutoNum type="arabicPeriod"/>
              <a:defRPr/>
            </a:pPr>
            <a:r>
              <a:rPr lang="en-US" sz="2400" dirty="0" err="1" smtClean="0"/>
              <a:t>Kutipan</a:t>
            </a:r>
            <a:r>
              <a:rPr lang="en-US" sz="2400" dirty="0" smtClean="0"/>
              <a:t> </a:t>
            </a:r>
            <a:r>
              <a:rPr lang="en-US" sz="2400" dirty="0" err="1" smtClean="0"/>
              <a:t>Langsung</a:t>
            </a:r>
            <a:r>
              <a:rPr lang="en-US" sz="2400" dirty="0" smtClean="0"/>
              <a:t> </a:t>
            </a:r>
            <a:r>
              <a:rPr lang="en-US" sz="2400" dirty="0" err="1" smtClean="0"/>
              <a:t>Pendek</a:t>
            </a:r>
            <a:endParaRPr lang="en-US" sz="2400" dirty="0" smtClean="0"/>
          </a:p>
          <a:p>
            <a:pPr marL="788670" lvl="1" indent="-514350" fontAlgn="auto">
              <a:spcBef>
                <a:spcPts val="370"/>
              </a:spcBef>
              <a:spcAft>
                <a:spcPts val="0"/>
              </a:spcAft>
              <a:buFont typeface="Wingdings 2"/>
              <a:buChar char=""/>
              <a:defRPr/>
            </a:pPr>
            <a:r>
              <a:rPr lang="en-US" dirty="0" err="1" smtClean="0"/>
              <a:t>diintegrasi</a:t>
            </a:r>
            <a:r>
              <a:rPr lang="en-US" dirty="0" smtClean="0"/>
              <a:t> </a:t>
            </a:r>
            <a:r>
              <a:rPr lang="en-US" dirty="0" err="1" smtClean="0"/>
              <a:t>langsung</a:t>
            </a:r>
            <a:r>
              <a:rPr lang="en-US" dirty="0" smtClean="0"/>
              <a:t> </a:t>
            </a:r>
            <a:r>
              <a:rPr lang="en-US" dirty="0" err="1" smtClean="0"/>
              <a:t>dengan</a:t>
            </a:r>
            <a:r>
              <a:rPr lang="en-US" dirty="0" smtClean="0"/>
              <a:t> </a:t>
            </a:r>
            <a:r>
              <a:rPr lang="en-US" dirty="0" err="1" smtClean="0"/>
              <a:t>teks</a:t>
            </a:r>
            <a:endParaRPr lang="en-US" dirty="0" smtClean="0"/>
          </a:p>
          <a:p>
            <a:pPr marL="788670" lvl="1" indent="-514350" fontAlgn="auto">
              <a:spcBef>
                <a:spcPts val="370"/>
              </a:spcBef>
              <a:spcAft>
                <a:spcPts val="0"/>
              </a:spcAft>
              <a:buFont typeface="Wingdings 2"/>
              <a:buChar char=""/>
              <a:defRPr/>
            </a:pPr>
            <a:r>
              <a:rPr lang="en-US" dirty="0" err="1" smtClean="0"/>
              <a:t>diberi</a:t>
            </a:r>
            <a:r>
              <a:rPr lang="en-US" dirty="0" smtClean="0"/>
              <a:t> </a:t>
            </a:r>
            <a:r>
              <a:rPr lang="en-US" dirty="0" err="1" smtClean="0"/>
              <a:t>berjarak</a:t>
            </a:r>
            <a:r>
              <a:rPr lang="en-US" dirty="0" smtClean="0"/>
              <a:t> </a:t>
            </a:r>
            <a:r>
              <a:rPr lang="en-US" dirty="0" err="1" smtClean="0"/>
              <a:t>antarbaris</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teks</a:t>
            </a:r>
            <a:endParaRPr lang="en-US" dirty="0" smtClean="0"/>
          </a:p>
          <a:p>
            <a:pPr marL="788670" lvl="1" indent="-514350" fontAlgn="auto">
              <a:spcBef>
                <a:spcPts val="370"/>
              </a:spcBef>
              <a:spcAft>
                <a:spcPts val="0"/>
              </a:spcAft>
              <a:buFont typeface="Wingdings 2"/>
              <a:buChar char=""/>
              <a:defRPr/>
            </a:pPr>
            <a:r>
              <a:rPr lang="en-US" dirty="0" err="1" smtClean="0"/>
              <a:t>diapit</a:t>
            </a:r>
            <a:r>
              <a:rPr lang="en-US" dirty="0" smtClean="0"/>
              <a:t> </a:t>
            </a:r>
            <a:r>
              <a:rPr lang="en-US" dirty="0" err="1" smtClean="0"/>
              <a:t>tanda</a:t>
            </a:r>
            <a:r>
              <a:rPr lang="en-US" dirty="0" smtClean="0"/>
              <a:t> </a:t>
            </a:r>
            <a:r>
              <a:rPr lang="en-US" dirty="0" err="1" smtClean="0"/>
              <a:t>kutip</a:t>
            </a:r>
            <a:endParaRPr lang="en-US" dirty="0" smtClean="0"/>
          </a:p>
          <a:p>
            <a:pPr marL="788670" lvl="1" indent="-514350" fontAlgn="auto">
              <a:spcBef>
                <a:spcPts val="370"/>
              </a:spcBef>
              <a:spcAft>
                <a:spcPts val="0"/>
              </a:spcAft>
              <a:buFont typeface="Wingdings 2"/>
              <a:buChar char=""/>
              <a:defRPr/>
            </a:pPr>
            <a:r>
              <a:rPr lang="en-US" dirty="0" err="1" smtClean="0"/>
              <a:t>disebut</a:t>
            </a:r>
            <a:r>
              <a:rPr lang="en-US" dirty="0" smtClean="0"/>
              <a:t> </a:t>
            </a:r>
            <a:r>
              <a:rPr lang="en-US" dirty="0" err="1" smtClean="0"/>
              <a:t>sumber</a:t>
            </a:r>
            <a:r>
              <a:rPr lang="en-US" dirty="0" smtClean="0"/>
              <a:t> </a:t>
            </a:r>
            <a:r>
              <a:rPr lang="en-US" dirty="0" err="1" smtClean="0"/>
              <a:t>rujukan</a:t>
            </a:r>
            <a:r>
              <a:rPr lang="en-US" dirty="0" smtClean="0"/>
              <a:t>	</a:t>
            </a:r>
            <a:endParaRPr lang="en-US" dirty="0" smtClean="0"/>
          </a:p>
          <a:p>
            <a:pPr marL="514350" indent="-514350" fontAlgn="auto">
              <a:spcBef>
                <a:spcPts val="580"/>
              </a:spcBef>
              <a:spcAft>
                <a:spcPts val="0"/>
              </a:spcAft>
              <a:buFont typeface="+mj-lt"/>
              <a:buAutoNum type="arabicPeriod" startAt="2"/>
              <a:defRPr/>
            </a:pPr>
            <a:r>
              <a:rPr lang="en-US" sz="2400" dirty="0" err="1" smtClean="0"/>
              <a:t>Kutipan</a:t>
            </a:r>
            <a:r>
              <a:rPr lang="en-US" sz="2400" dirty="0" smtClean="0"/>
              <a:t> </a:t>
            </a:r>
            <a:r>
              <a:rPr lang="en-US" sz="2400" dirty="0" err="1" smtClean="0"/>
              <a:t>Langsung</a:t>
            </a:r>
            <a:r>
              <a:rPr lang="en-US" sz="2400" dirty="0" smtClean="0"/>
              <a:t> </a:t>
            </a:r>
            <a:r>
              <a:rPr lang="en-US" sz="2400" dirty="0" err="1" smtClean="0"/>
              <a:t>Panjang</a:t>
            </a:r>
            <a:endParaRPr lang="en-US" sz="2400" dirty="0" smtClean="0"/>
          </a:p>
          <a:p>
            <a:pPr marL="788670" lvl="1" indent="-514350" fontAlgn="auto">
              <a:spcBef>
                <a:spcPts val="370"/>
              </a:spcBef>
              <a:spcAft>
                <a:spcPts val="0"/>
              </a:spcAft>
              <a:buFont typeface="Wingdings 2"/>
              <a:buChar char=""/>
              <a:defRPr/>
            </a:pPr>
            <a:r>
              <a:rPr lang="en-US" dirty="0" err="1" smtClean="0"/>
              <a:t>dipisahkan</a:t>
            </a:r>
            <a:r>
              <a:rPr lang="en-US" dirty="0" smtClean="0"/>
              <a:t> </a:t>
            </a:r>
            <a:r>
              <a:rPr lang="en-US" dirty="0" err="1" smtClean="0"/>
              <a:t>dari</a:t>
            </a:r>
            <a:r>
              <a:rPr lang="en-US" dirty="0" smtClean="0"/>
              <a:t> </a:t>
            </a:r>
            <a:r>
              <a:rPr lang="en-US" dirty="0" err="1" smtClean="0"/>
              <a:t>teks</a:t>
            </a:r>
            <a:r>
              <a:rPr lang="en-US" dirty="0" smtClean="0"/>
              <a:t> </a:t>
            </a:r>
            <a:r>
              <a:rPr lang="en-US" dirty="0" err="1" smtClean="0"/>
              <a:t>dengan</a:t>
            </a:r>
            <a:r>
              <a:rPr lang="en-US" dirty="0" smtClean="0"/>
              <a:t> </a:t>
            </a:r>
            <a:r>
              <a:rPr lang="en-US" dirty="0" err="1" smtClean="0"/>
              <a:t>spasi</a:t>
            </a:r>
            <a:r>
              <a:rPr lang="en-US" dirty="0" smtClean="0"/>
              <a:t> (</a:t>
            </a:r>
            <a:r>
              <a:rPr lang="en-US" dirty="0" err="1" smtClean="0"/>
              <a:t>jarak</a:t>
            </a:r>
            <a:r>
              <a:rPr lang="en-US" dirty="0" smtClean="0"/>
              <a:t> </a:t>
            </a:r>
            <a:r>
              <a:rPr lang="en-US" dirty="0" err="1" smtClean="0"/>
              <a:t>antarbaris</a:t>
            </a:r>
            <a:r>
              <a:rPr lang="en-US" dirty="0" smtClean="0"/>
              <a:t>) </a:t>
            </a:r>
            <a:r>
              <a:rPr lang="en-US" dirty="0" err="1" smtClean="0"/>
              <a:t>lebih</a:t>
            </a:r>
            <a:r>
              <a:rPr lang="en-US" dirty="0" smtClean="0"/>
              <a:t> </a:t>
            </a:r>
            <a:r>
              <a:rPr lang="en-US" dirty="0" err="1" smtClean="0"/>
              <a:t>dari</a:t>
            </a:r>
            <a:r>
              <a:rPr lang="en-US" dirty="0" smtClean="0"/>
              <a:t> </a:t>
            </a:r>
            <a:r>
              <a:rPr lang="en-US" dirty="0" err="1" smtClean="0"/>
              <a:t>teks</a:t>
            </a:r>
            <a:r>
              <a:rPr lang="en-US" dirty="0" smtClean="0"/>
              <a:t>.</a:t>
            </a:r>
            <a:endParaRPr lang="en-US" dirty="0" smtClean="0"/>
          </a:p>
          <a:p>
            <a:pPr marL="788670" lvl="1" indent="-514350" fontAlgn="auto">
              <a:spcBef>
                <a:spcPts val="370"/>
              </a:spcBef>
              <a:spcAft>
                <a:spcPts val="0"/>
              </a:spcAft>
              <a:buFont typeface="Wingdings 2"/>
              <a:buChar char=""/>
              <a:defRPr/>
            </a:pPr>
            <a:r>
              <a:rPr lang="en-US" dirty="0" err="1" smtClean="0"/>
              <a:t>diberi</a:t>
            </a:r>
            <a:r>
              <a:rPr lang="en-US" dirty="0" smtClean="0"/>
              <a:t> </a:t>
            </a:r>
            <a:r>
              <a:rPr lang="en-US" dirty="0" err="1" smtClean="0"/>
              <a:t>berjarak</a:t>
            </a:r>
            <a:r>
              <a:rPr lang="en-US" dirty="0" smtClean="0"/>
              <a:t> </a:t>
            </a:r>
            <a:r>
              <a:rPr lang="en-US" dirty="0" err="1" smtClean="0"/>
              <a:t>rapat</a:t>
            </a:r>
            <a:r>
              <a:rPr lang="en-US" dirty="0" smtClean="0"/>
              <a:t> </a:t>
            </a:r>
            <a:r>
              <a:rPr lang="en-US" dirty="0" err="1" smtClean="0"/>
              <a:t>antarbaris</a:t>
            </a:r>
            <a:r>
              <a:rPr lang="en-US" dirty="0" smtClean="0"/>
              <a:t> </a:t>
            </a:r>
            <a:r>
              <a:rPr lang="en-US" dirty="0" err="1" smtClean="0"/>
              <a:t>dalam</a:t>
            </a:r>
            <a:r>
              <a:rPr lang="en-US" dirty="0" smtClean="0"/>
              <a:t> </a:t>
            </a:r>
            <a:r>
              <a:rPr lang="en-US" dirty="0" err="1" smtClean="0"/>
              <a:t>kutipan</a:t>
            </a:r>
            <a:endParaRPr lang="en-US" dirty="0" smtClean="0"/>
          </a:p>
          <a:p>
            <a:pPr marL="788670" lvl="1" indent="-514350" fontAlgn="auto">
              <a:spcBef>
                <a:spcPts val="370"/>
              </a:spcBef>
              <a:spcAft>
                <a:spcPts val="0"/>
              </a:spcAft>
              <a:buFont typeface="Wingdings 2"/>
              <a:buChar char=""/>
              <a:defRPr/>
            </a:pPr>
            <a:r>
              <a:rPr lang="en-US" dirty="0" err="1" smtClean="0"/>
              <a:t>boleh</a:t>
            </a:r>
            <a:r>
              <a:rPr lang="en-US" dirty="0" smtClean="0"/>
              <a:t> </a:t>
            </a:r>
            <a:r>
              <a:rPr lang="en-US" dirty="0" err="1" smtClean="0"/>
              <a:t>diapit</a:t>
            </a:r>
            <a:r>
              <a:rPr lang="en-US" dirty="0" smtClean="0"/>
              <a:t> </a:t>
            </a:r>
            <a:r>
              <a:rPr lang="en-US" dirty="0" err="1" smtClean="0"/>
              <a:t>tanda</a:t>
            </a:r>
            <a:r>
              <a:rPr lang="en-US" dirty="0" smtClean="0"/>
              <a:t> </a:t>
            </a:r>
            <a:r>
              <a:rPr lang="en-US" dirty="0" err="1" smtClean="0"/>
              <a:t>kutip</a:t>
            </a:r>
            <a:r>
              <a:rPr lang="en-US" dirty="0" smtClean="0"/>
              <a:t>, </a:t>
            </a:r>
            <a:r>
              <a:rPr lang="en-US" dirty="0" err="1" smtClean="0"/>
              <a:t>boleh</a:t>
            </a:r>
            <a:r>
              <a:rPr lang="en-US" dirty="0" smtClean="0"/>
              <a:t> </a:t>
            </a:r>
            <a:r>
              <a:rPr lang="en-US" dirty="0" err="1" smtClean="0"/>
              <a:t>juga</a:t>
            </a:r>
            <a:r>
              <a:rPr lang="en-US" dirty="0" smtClean="0"/>
              <a:t> </a:t>
            </a:r>
            <a:r>
              <a:rPr lang="en-US" dirty="0" err="1" smtClean="0"/>
              <a:t>tidak</a:t>
            </a:r>
            <a:endParaRPr lang="en-US" dirty="0" smtClean="0"/>
          </a:p>
          <a:p>
            <a:pPr marL="788670" lvl="1" indent="-514350" fontAlgn="auto">
              <a:spcBef>
                <a:spcPts val="370"/>
              </a:spcBef>
              <a:spcAft>
                <a:spcPts val="0"/>
              </a:spcAft>
              <a:buFont typeface="Wingdings 2"/>
              <a:buChar char=""/>
              <a:defRPr/>
            </a:pPr>
            <a:r>
              <a:rPr lang="en-US" dirty="0" err="1" smtClean="0"/>
              <a:t>disebut</a:t>
            </a:r>
            <a:r>
              <a:rPr lang="en-US" dirty="0" smtClean="0"/>
              <a:t> </a:t>
            </a:r>
            <a:r>
              <a:rPr lang="en-US" dirty="0" err="1" smtClean="0"/>
              <a:t>sumber</a:t>
            </a:r>
            <a:r>
              <a:rPr lang="en-US" dirty="0" smtClean="0"/>
              <a:t> </a:t>
            </a:r>
            <a:r>
              <a:rPr lang="en-US" dirty="0" err="1" smtClean="0"/>
              <a:t>rujukan</a:t>
            </a:r>
            <a:r>
              <a:rPr lang="en-US" dirty="0" smtClean="0"/>
              <a:t>	</a:t>
            </a:r>
            <a:endParaRPr lang="en-US" dirty="0" smtClean="0"/>
          </a:p>
          <a:p>
            <a:pPr marL="514350" indent="-514350" fontAlgn="auto">
              <a:spcBef>
                <a:spcPts val="580"/>
              </a:spcBef>
              <a:spcAft>
                <a:spcPts val="0"/>
              </a:spcAft>
              <a:buFont typeface="+mj-lt"/>
              <a:buAutoNum type="arabicPeriod"/>
              <a:defRPr/>
            </a:pPr>
            <a:endParaRPr lang="en-US" sz="2400" dirty="0"/>
          </a:p>
        </p:txBody>
      </p:sp>
    </p:spTree>
  </p:cSld>
  <p:clrMapOvr>
    <a:masterClrMapping/>
  </p:clrMapOvr>
  <p:transition spd="slow">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Autofit/>
          </a:bodyPr>
          <a:lstStyle/>
          <a:p>
            <a:pPr marL="742950" indent="-742950" fontAlgn="auto">
              <a:spcAft>
                <a:spcPts val="0"/>
              </a:spcAft>
              <a:buFont typeface="+mj-lt"/>
              <a:buAutoNum type="alphaUcPeriod" startAt="2"/>
              <a:defRPr/>
            </a:pPr>
            <a:r>
              <a:rPr lang="en-US" sz="2400" dirty="0" err="1" smtClean="0">
                <a:latin typeface="+mn-lt"/>
              </a:rPr>
              <a:t>Kutipan</a:t>
            </a:r>
            <a:r>
              <a:rPr lang="en-US" sz="2400" dirty="0" smtClean="0">
                <a:latin typeface="+mn-lt"/>
              </a:rPr>
              <a:t> </a:t>
            </a:r>
            <a:r>
              <a:rPr lang="en-US" sz="2400" dirty="0" err="1" smtClean="0">
                <a:latin typeface="+mn-lt"/>
              </a:rPr>
              <a:t>Tak</a:t>
            </a:r>
            <a:r>
              <a:rPr lang="en-US" sz="2400" dirty="0" smtClean="0">
                <a:latin typeface="+mn-lt"/>
              </a:rPr>
              <a:t> </a:t>
            </a:r>
            <a:r>
              <a:rPr lang="en-US" sz="2400" dirty="0" err="1" smtClean="0">
                <a:latin typeface="+mn-lt"/>
              </a:rPr>
              <a:t>Langsung</a:t>
            </a:r>
            <a:endParaRPr lang="en-US" sz="2400" dirty="0">
              <a:latin typeface="+mn-lt"/>
            </a:endParaRPr>
          </a:p>
        </p:txBody>
      </p:sp>
      <p:sp>
        <p:nvSpPr>
          <p:cNvPr id="3" name="Content Placeholder 2"/>
          <p:cNvSpPr>
            <a:spLocks noGrp="1"/>
          </p:cNvSpPr>
          <p:nvPr>
            <p:ph sz="quarter" idx="1"/>
          </p:nvPr>
        </p:nvSpPr>
        <p:spPr>
          <a:xfrm>
            <a:off x="914400" y="609600"/>
            <a:ext cx="7772400" cy="5410200"/>
          </a:xfrm>
        </p:spPr>
        <p:txBody>
          <a:bodyPr>
            <a:normAutofit fontScale="92500" lnSpcReduction="20000"/>
          </a:bodyPr>
          <a:lstStyle/>
          <a:p>
            <a:pPr marL="788670" lvl="1" indent="-514350" fontAlgn="auto">
              <a:spcBef>
                <a:spcPts val="370"/>
              </a:spcBef>
              <a:spcAft>
                <a:spcPts val="0"/>
              </a:spcAft>
              <a:buFont typeface="Wingdings 2"/>
              <a:buChar char=""/>
              <a:defRPr/>
            </a:pPr>
            <a:r>
              <a:rPr lang="en-US" dirty="0" err="1" smtClean="0"/>
              <a:t>diintegrasi</a:t>
            </a:r>
            <a:r>
              <a:rPr lang="en-US" dirty="0" smtClean="0"/>
              <a:t> </a:t>
            </a:r>
            <a:r>
              <a:rPr lang="en-US" dirty="0" err="1" smtClean="0"/>
              <a:t>langsung</a:t>
            </a:r>
            <a:r>
              <a:rPr lang="en-US" dirty="0" smtClean="0"/>
              <a:t> </a:t>
            </a:r>
            <a:r>
              <a:rPr lang="en-US" dirty="0" err="1" smtClean="0"/>
              <a:t>dengan</a:t>
            </a:r>
            <a:r>
              <a:rPr lang="en-US" dirty="0" smtClean="0"/>
              <a:t> </a:t>
            </a:r>
            <a:r>
              <a:rPr lang="en-US" dirty="0" err="1" smtClean="0"/>
              <a:t>teks</a:t>
            </a:r>
            <a:endParaRPr lang="en-US" dirty="0" smtClean="0"/>
          </a:p>
          <a:p>
            <a:pPr marL="788670" lvl="1" indent="-514350" fontAlgn="auto">
              <a:spcBef>
                <a:spcPts val="370"/>
              </a:spcBef>
              <a:spcAft>
                <a:spcPts val="0"/>
              </a:spcAft>
              <a:buFont typeface="Wingdings 2"/>
              <a:buChar char=""/>
              <a:defRPr/>
            </a:pPr>
            <a:r>
              <a:rPr lang="en-US" dirty="0" err="1" smtClean="0"/>
              <a:t>diberi</a:t>
            </a:r>
            <a:r>
              <a:rPr lang="en-US" dirty="0" smtClean="0"/>
              <a:t> </a:t>
            </a:r>
            <a:r>
              <a:rPr lang="en-US" dirty="0" err="1" smtClean="0"/>
              <a:t>berjarak</a:t>
            </a:r>
            <a:r>
              <a:rPr lang="en-US" dirty="0" smtClean="0"/>
              <a:t> </a:t>
            </a:r>
            <a:r>
              <a:rPr lang="en-US" dirty="0" err="1" smtClean="0"/>
              <a:t>antarbaris</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teks</a:t>
            </a:r>
            <a:endParaRPr lang="en-US" dirty="0" smtClean="0"/>
          </a:p>
          <a:p>
            <a:pPr marL="788670" lvl="1" indent="-514350" fontAlgn="auto">
              <a:spcBef>
                <a:spcPts val="370"/>
              </a:spcBef>
              <a:spcAft>
                <a:spcPts val="0"/>
              </a:spcAft>
              <a:buFont typeface="Wingdings 2"/>
              <a:buChar char=""/>
              <a:defRPr/>
            </a:pPr>
            <a:r>
              <a:rPr lang="en-US" dirty="0" err="1" smtClean="0"/>
              <a:t>tidak</a:t>
            </a:r>
            <a:r>
              <a:rPr lang="en-US" dirty="0" smtClean="0"/>
              <a:t> </a:t>
            </a:r>
            <a:r>
              <a:rPr lang="en-US" dirty="0" err="1" smtClean="0"/>
              <a:t>diapit</a:t>
            </a:r>
            <a:r>
              <a:rPr lang="en-US" dirty="0" smtClean="0"/>
              <a:t> </a:t>
            </a:r>
            <a:r>
              <a:rPr lang="en-US" dirty="0" err="1" smtClean="0"/>
              <a:t>tanda</a:t>
            </a:r>
            <a:r>
              <a:rPr lang="en-US" dirty="0" smtClean="0"/>
              <a:t> </a:t>
            </a:r>
            <a:r>
              <a:rPr lang="en-US" dirty="0" err="1" smtClean="0"/>
              <a:t>kutip</a:t>
            </a:r>
            <a:endParaRPr lang="en-US" dirty="0" smtClean="0"/>
          </a:p>
          <a:p>
            <a:pPr marL="788670" lvl="1" indent="-514350" fontAlgn="auto">
              <a:spcBef>
                <a:spcPts val="370"/>
              </a:spcBef>
              <a:spcAft>
                <a:spcPts val="0"/>
              </a:spcAft>
              <a:buFont typeface="Wingdings 2"/>
              <a:buChar char=""/>
              <a:defRPr/>
            </a:pPr>
            <a:r>
              <a:rPr lang="en-US" dirty="0" err="1" smtClean="0"/>
              <a:t>disebut</a:t>
            </a:r>
            <a:r>
              <a:rPr lang="en-US" dirty="0" smtClean="0"/>
              <a:t> </a:t>
            </a:r>
            <a:r>
              <a:rPr lang="en-US" dirty="0" err="1" smtClean="0"/>
              <a:t>sumber</a:t>
            </a:r>
            <a:r>
              <a:rPr lang="en-US" dirty="0" smtClean="0"/>
              <a:t> </a:t>
            </a:r>
            <a:r>
              <a:rPr lang="en-US" dirty="0" err="1" smtClean="0"/>
              <a:t>rujukan</a:t>
            </a:r>
            <a:r>
              <a:rPr lang="en-US" dirty="0" smtClean="0"/>
              <a:t>	</a:t>
            </a:r>
            <a:endParaRPr lang="en-US" dirty="0" smtClean="0"/>
          </a:p>
          <a:p>
            <a:pPr marL="788670" lvl="1" indent="-514350" fontAlgn="auto">
              <a:spcBef>
                <a:spcPts val="370"/>
              </a:spcBef>
              <a:spcAft>
                <a:spcPts val="0"/>
              </a:spcAft>
              <a:buFont typeface="Wingdings 2"/>
              <a:buNone/>
              <a:defRPr/>
            </a:pPr>
            <a:endParaRPr lang="en-US" dirty="0" smtClean="0"/>
          </a:p>
          <a:p>
            <a:pPr marL="514350" indent="-514350" fontAlgn="auto">
              <a:spcBef>
                <a:spcPts val="580"/>
              </a:spcBef>
              <a:spcAft>
                <a:spcPts val="0"/>
              </a:spcAft>
              <a:buFont typeface="+mj-lt"/>
              <a:buAutoNum type="alphaUcPeriod" startAt="3"/>
              <a:defRPr/>
            </a:pPr>
            <a:r>
              <a:rPr lang="en-US" dirty="0" err="1" smtClean="0"/>
              <a:t>Kutipan</a:t>
            </a:r>
            <a:r>
              <a:rPr lang="en-US" dirty="0" smtClean="0"/>
              <a:t> </a:t>
            </a:r>
            <a:r>
              <a:rPr lang="en-US" dirty="0" err="1" smtClean="0"/>
              <a:t>pada</a:t>
            </a:r>
            <a:r>
              <a:rPr lang="en-US" dirty="0" smtClean="0"/>
              <a:t> </a:t>
            </a:r>
            <a:r>
              <a:rPr lang="en-US" dirty="0" err="1" smtClean="0"/>
              <a:t>Catatan</a:t>
            </a:r>
            <a:r>
              <a:rPr lang="en-US" dirty="0" smtClean="0"/>
              <a:t> Kaki (Footnotes)</a:t>
            </a:r>
            <a:endParaRPr lang="en-US" dirty="0" smtClean="0"/>
          </a:p>
          <a:p>
            <a:pPr marL="788670" lvl="1" indent="-514350" fontAlgn="auto">
              <a:spcBef>
                <a:spcPts val="370"/>
              </a:spcBef>
              <a:spcAft>
                <a:spcPts val="0"/>
              </a:spcAft>
              <a:buFont typeface="Wingdings 2"/>
              <a:buChar char=""/>
              <a:defRPr/>
            </a:pPr>
            <a:r>
              <a:rPr lang="en-US" dirty="0" err="1" smtClean="0"/>
              <a:t>selalu</a:t>
            </a:r>
            <a:r>
              <a:rPr lang="en-US" dirty="0" smtClean="0"/>
              <a:t> </a:t>
            </a:r>
            <a:r>
              <a:rPr lang="en-US" dirty="0" err="1" smtClean="0"/>
              <a:t>diberi</a:t>
            </a:r>
            <a:r>
              <a:rPr lang="en-US" dirty="0" smtClean="0"/>
              <a:t> </a:t>
            </a:r>
            <a:r>
              <a:rPr lang="en-US" dirty="0" err="1" smtClean="0"/>
              <a:t>jarak</a:t>
            </a:r>
            <a:r>
              <a:rPr lang="en-US" dirty="0" smtClean="0"/>
              <a:t> </a:t>
            </a:r>
            <a:r>
              <a:rPr lang="en-US" dirty="0" err="1" smtClean="0"/>
              <a:t>spasi</a:t>
            </a:r>
            <a:r>
              <a:rPr lang="en-US" dirty="0" smtClean="0"/>
              <a:t> </a:t>
            </a:r>
            <a:r>
              <a:rPr lang="en-US" dirty="0" err="1" smtClean="0"/>
              <a:t>rapat</a:t>
            </a:r>
            <a:endParaRPr lang="en-US" dirty="0" smtClean="0"/>
          </a:p>
          <a:p>
            <a:pPr marL="788670" lvl="1" indent="-514350" fontAlgn="auto">
              <a:spcBef>
                <a:spcPts val="370"/>
              </a:spcBef>
              <a:spcAft>
                <a:spcPts val="0"/>
              </a:spcAft>
              <a:buFont typeface="Wingdings 2"/>
              <a:buChar char=""/>
              <a:defRPr/>
            </a:pPr>
            <a:r>
              <a:rPr lang="en-US" dirty="0" err="1" smtClean="0"/>
              <a:t>dimasukkan</a:t>
            </a:r>
            <a:r>
              <a:rPr lang="en-US" dirty="0" smtClean="0"/>
              <a:t> </a:t>
            </a:r>
            <a:r>
              <a:rPr lang="en-US" dirty="0" err="1" smtClean="0"/>
              <a:t>dalam</a:t>
            </a:r>
            <a:r>
              <a:rPr lang="en-US" dirty="0" smtClean="0"/>
              <a:t> </a:t>
            </a:r>
            <a:r>
              <a:rPr lang="en-US" dirty="0" err="1" smtClean="0"/>
              <a:t>tanda</a:t>
            </a:r>
            <a:r>
              <a:rPr lang="en-US" dirty="0" smtClean="0"/>
              <a:t> </a:t>
            </a:r>
            <a:r>
              <a:rPr lang="en-US" dirty="0" err="1" smtClean="0"/>
              <a:t>kutip</a:t>
            </a:r>
            <a:endParaRPr lang="en-US" dirty="0" smtClean="0"/>
          </a:p>
          <a:p>
            <a:pPr marL="788670" lvl="1" indent="-514350" fontAlgn="auto">
              <a:spcBef>
                <a:spcPts val="370"/>
              </a:spcBef>
              <a:spcAft>
                <a:spcPts val="0"/>
              </a:spcAft>
              <a:buFont typeface="Wingdings 2"/>
              <a:buChar char=""/>
              <a:defRPr/>
            </a:pPr>
            <a:r>
              <a:rPr lang="en-US" dirty="0" err="1" smtClean="0"/>
              <a:t>Dikutip</a:t>
            </a:r>
            <a:r>
              <a:rPr lang="en-US" dirty="0" smtClean="0"/>
              <a:t> </a:t>
            </a:r>
            <a:r>
              <a:rPr lang="en-US" dirty="0" err="1" smtClean="0"/>
              <a:t>tepat</a:t>
            </a:r>
            <a:r>
              <a:rPr lang="en-US" dirty="0" smtClean="0"/>
              <a:t> </a:t>
            </a:r>
            <a:r>
              <a:rPr lang="en-US" dirty="0" err="1" smtClean="0"/>
              <a:t>sebagaimana</a:t>
            </a:r>
            <a:r>
              <a:rPr lang="en-US" dirty="0" smtClean="0"/>
              <a:t> </a:t>
            </a:r>
            <a:r>
              <a:rPr lang="en-US" dirty="0" err="1" smtClean="0"/>
              <a:t>teks</a:t>
            </a:r>
            <a:r>
              <a:rPr lang="en-US" dirty="0" smtClean="0"/>
              <a:t> </a:t>
            </a:r>
            <a:r>
              <a:rPr lang="en-US" dirty="0" err="1" smtClean="0"/>
              <a:t>aslinya</a:t>
            </a:r>
            <a:r>
              <a:rPr lang="en-US" dirty="0" smtClean="0"/>
              <a:t>.</a:t>
            </a:r>
            <a:endParaRPr lang="en-US" dirty="0" smtClean="0"/>
          </a:p>
          <a:p>
            <a:pPr marL="514350" indent="-514350" fontAlgn="auto">
              <a:spcBef>
                <a:spcPts val="580"/>
              </a:spcBef>
              <a:spcAft>
                <a:spcPts val="0"/>
              </a:spcAft>
              <a:buFont typeface="Wingdings 2"/>
              <a:buNone/>
              <a:defRPr/>
            </a:pPr>
            <a:endParaRPr lang="en-US" dirty="0" smtClean="0"/>
          </a:p>
          <a:p>
            <a:pPr marL="514350" indent="-514350" fontAlgn="auto">
              <a:spcBef>
                <a:spcPts val="580"/>
              </a:spcBef>
              <a:spcAft>
                <a:spcPts val="0"/>
              </a:spcAft>
              <a:buFont typeface="+mj-lt"/>
              <a:buAutoNum type="alphaUcPeriod" startAt="4"/>
              <a:defRPr/>
            </a:pPr>
            <a:r>
              <a:rPr lang="en-US" dirty="0" err="1" smtClean="0"/>
              <a:t>Kutipan</a:t>
            </a:r>
            <a:r>
              <a:rPr lang="en-US" dirty="0" smtClean="0"/>
              <a:t> </a:t>
            </a:r>
            <a:r>
              <a:rPr lang="en-US" dirty="0" err="1" smtClean="0"/>
              <a:t>atas</a:t>
            </a:r>
            <a:r>
              <a:rPr lang="en-US" dirty="0" smtClean="0"/>
              <a:t> </a:t>
            </a:r>
            <a:r>
              <a:rPr lang="en-US" dirty="0" err="1" smtClean="0"/>
              <a:t>Ucapan</a:t>
            </a:r>
            <a:r>
              <a:rPr lang="en-US" dirty="0" smtClean="0"/>
              <a:t> </a:t>
            </a:r>
            <a:r>
              <a:rPr lang="en-US" dirty="0" err="1" smtClean="0"/>
              <a:t>Lisan</a:t>
            </a:r>
            <a:endParaRPr lang="en-US" dirty="0" smtClean="0"/>
          </a:p>
          <a:p>
            <a:pPr marL="788670" lvl="1" indent="-514350" fontAlgn="auto">
              <a:spcBef>
                <a:spcPts val="370"/>
              </a:spcBef>
              <a:spcAft>
                <a:spcPts val="0"/>
              </a:spcAft>
              <a:buFont typeface="Wingdings 2"/>
              <a:buChar char=""/>
              <a:defRPr/>
            </a:pPr>
            <a:r>
              <a:rPr lang="en-US" dirty="0" err="1" smtClean="0"/>
              <a:t>meminta</a:t>
            </a:r>
            <a:r>
              <a:rPr lang="en-US" dirty="0" smtClean="0"/>
              <a:t> </a:t>
            </a:r>
            <a:r>
              <a:rPr lang="en-US" dirty="0" err="1" smtClean="0"/>
              <a:t>persetujuan</a:t>
            </a:r>
            <a:r>
              <a:rPr lang="en-US" dirty="0" smtClean="0"/>
              <a:t> </a:t>
            </a:r>
            <a:r>
              <a:rPr lang="en-US" dirty="0" err="1" smtClean="0"/>
              <a:t>dari</a:t>
            </a:r>
            <a:r>
              <a:rPr lang="en-US" dirty="0" smtClean="0"/>
              <a:t> </a:t>
            </a:r>
            <a:r>
              <a:rPr lang="en-US" dirty="0" err="1" smtClean="0"/>
              <a:t>sumber</a:t>
            </a:r>
            <a:endParaRPr lang="en-US" dirty="0" smtClean="0"/>
          </a:p>
          <a:p>
            <a:pPr marL="788670" lvl="1" indent="-514350" fontAlgn="auto">
              <a:spcBef>
                <a:spcPts val="370"/>
              </a:spcBef>
              <a:spcAft>
                <a:spcPts val="0"/>
              </a:spcAft>
              <a:buFont typeface="Wingdings 2"/>
              <a:buChar char=""/>
              <a:defRPr/>
            </a:pPr>
            <a:r>
              <a:rPr lang="en-US" dirty="0" err="1" smtClean="0"/>
              <a:t>mencatat</a:t>
            </a:r>
            <a:r>
              <a:rPr lang="en-US" dirty="0" smtClean="0"/>
              <a:t> </a:t>
            </a:r>
            <a:r>
              <a:rPr lang="en-US" dirty="0" err="1" smtClean="0"/>
              <a:t>tanggal</a:t>
            </a:r>
            <a:r>
              <a:rPr lang="en-US" dirty="0" smtClean="0"/>
              <a:t> </a:t>
            </a:r>
            <a:r>
              <a:rPr lang="en-US" dirty="0" err="1" smtClean="0"/>
              <a:t>dan</a:t>
            </a:r>
            <a:r>
              <a:rPr lang="en-US" dirty="0" smtClean="0"/>
              <a:t> </a:t>
            </a:r>
            <a:r>
              <a:rPr lang="en-US" dirty="0" err="1" smtClean="0"/>
              <a:t>peristiwa</a:t>
            </a:r>
            <a:r>
              <a:rPr lang="en-US" dirty="0" smtClean="0"/>
              <a:t> </a:t>
            </a:r>
            <a:r>
              <a:rPr lang="en-US" dirty="0" err="1" smtClean="0"/>
              <a:t>tempat</a:t>
            </a:r>
            <a:r>
              <a:rPr lang="en-US" dirty="0" smtClean="0"/>
              <a:t> </a:t>
            </a:r>
            <a:r>
              <a:rPr lang="en-US" dirty="0" err="1" smtClean="0"/>
              <a:t>ujaran</a:t>
            </a:r>
            <a:r>
              <a:rPr lang="en-US" dirty="0" smtClean="0"/>
              <a:t> </a:t>
            </a:r>
            <a:r>
              <a:rPr lang="en-US" dirty="0" err="1" smtClean="0"/>
              <a:t>itu</a:t>
            </a:r>
            <a:r>
              <a:rPr lang="en-US" dirty="0" smtClean="0"/>
              <a:t> </a:t>
            </a:r>
            <a:r>
              <a:rPr lang="en-US" dirty="0" err="1" smtClean="0"/>
              <a:t>diucapkan</a:t>
            </a:r>
            <a:endParaRPr lang="en-US" dirty="0" smtClean="0"/>
          </a:p>
          <a:p>
            <a:pPr marL="788670" lvl="1" indent="-514350" fontAlgn="auto">
              <a:spcBef>
                <a:spcPts val="370"/>
              </a:spcBef>
              <a:spcAft>
                <a:spcPts val="0"/>
              </a:spcAft>
              <a:buFont typeface="Wingdings 2"/>
              <a:buChar char=""/>
              <a:defRPr/>
            </a:pPr>
            <a:r>
              <a:rPr lang="en-US" dirty="0" err="1" smtClean="0"/>
              <a:t>menyebut</a:t>
            </a:r>
            <a:r>
              <a:rPr lang="en-US" dirty="0" smtClean="0"/>
              <a:t> </a:t>
            </a:r>
            <a:r>
              <a:rPr lang="en-US" dirty="0" err="1" smtClean="0"/>
              <a:t>dengan</a:t>
            </a:r>
            <a:r>
              <a:rPr lang="en-US" dirty="0" smtClean="0"/>
              <a:t> </a:t>
            </a:r>
            <a:r>
              <a:rPr lang="en-US" dirty="0" err="1" smtClean="0"/>
              <a:t>jelas</a:t>
            </a:r>
            <a:r>
              <a:rPr lang="en-US" dirty="0" smtClean="0"/>
              <a:t> </a:t>
            </a:r>
            <a:r>
              <a:rPr lang="en-US" dirty="0" err="1" smtClean="0"/>
              <a:t>sumbernya</a:t>
            </a:r>
            <a:endParaRPr lang="en-US" dirty="0" smtClean="0"/>
          </a:p>
          <a:p>
            <a:pPr marL="788670" lvl="1" indent="-514350" fontAlgn="auto">
              <a:spcBef>
                <a:spcPts val="370"/>
              </a:spcBef>
              <a:spcAft>
                <a:spcPts val="0"/>
              </a:spcAft>
              <a:buFont typeface="Wingdings 2"/>
              <a:buChar char=""/>
              <a:defRPr/>
            </a:pPr>
            <a:r>
              <a:rPr lang="en-US" dirty="0" err="1" smtClean="0"/>
              <a:t>menuliskan</a:t>
            </a:r>
            <a:r>
              <a:rPr lang="en-US" dirty="0" smtClean="0"/>
              <a:t> </a:t>
            </a:r>
            <a:r>
              <a:rPr lang="en-US" dirty="0" err="1" smtClean="0"/>
              <a:t>kutipan</a:t>
            </a:r>
            <a:r>
              <a:rPr lang="en-US" dirty="0" smtClean="0"/>
              <a:t> </a:t>
            </a:r>
            <a:r>
              <a:rPr lang="en-US" dirty="0" err="1" smtClean="0"/>
              <a:t>secara</a:t>
            </a:r>
            <a:r>
              <a:rPr lang="en-US" dirty="0" smtClean="0"/>
              <a:t> </a:t>
            </a:r>
            <a:r>
              <a:rPr lang="en-US" dirty="0" err="1" smtClean="0"/>
              <a:t>langsung</a:t>
            </a:r>
            <a:r>
              <a:rPr lang="en-US" dirty="0" smtClean="0"/>
              <a:t> </a:t>
            </a:r>
            <a:r>
              <a:rPr lang="en-US" dirty="0" err="1" smtClean="0"/>
              <a:t>atau</a:t>
            </a:r>
            <a:r>
              <a:rPr lang="en-US" dirty="0" smtClean="0"/>
              <a:t> </a:t>
            </a:r>
            <a:r>
              <a:rPr lang="en-US" dirty="0" err="1" smtClean="0"/>
              <a:t>tidak</a:t>
            </a:r>
            <a:r>
              <a:rPr lang="en-US" dirty="0" smtClean="0"/>
              <a:t> </a:t>
            </a:r>
            <a:r>
              <a:rPr lang="en-US" dirty="0" err="1" smtClean="0"/>
              <a:t>langsung</a:t>
            </a:r>
            <a:r>
              <a:rPr lang="en-US" dirty="0" smtClean="0"/>
              <a:t> </a:t>
            </a:r>
            <a:r>
              <a:rPr lang="en-US" dirty="0" err="1" smtClean="0"/>
              <a:t>pada</a:t>
            </a:r>
            <a:r>
              <a:rPr lang="en-US" dirty="0" smtClean="0"/>
              <a:t> </a:t>
            </a:r>
            <a:r>
              <a:rPr lang="en-US" dirty="0" err="1" smtClean="0"/>
              <a:t>badan</a:t>
            </a:r>
            <a:r>
              <a:rPr lang="en-US" dirty="0" smtClean="0"/>
              <a:t> </a:t>
            </a:r>
            <a:r>
              <a:rPr lang="en-US" dirty="0" err="1" smtClean="0"/>
              <a:t>teks</a:t>
            </a:r>
            <a:r>
              <a:rPr lang="en-US" dirty="0" smtClean="0"/>
              <a:t> </a:t>
            </a:r>
            <a:r>
              <a:rPr lang="en-US" dirty="0" err="1" smtClean="0"/>
              <a:t>atau</a:t>
            </a:r>
            <a:r>
              <a:rPr lang="en-US" dirty="0" smtClean="0"/>
              <a:t> </a:t>
            </a:r>
            <a:r>
              <a:rPr lang="en-US" dirty="0" err="1" smtClean="0"/>
              <a:t>pada</a:t>
            </a:r>
            <a:r>
              <a:rPr lang="en-US" dirty="0" smtClean="0"/>
              <a:t> </a:t>
            </a:r>
            <a:r>
              <a:rPr lang="en-US" dirty="0" err="1" smtClean="0"/>
              <a:t>Catatan</a:t>
            </a:r>
            <a:r>
              <a:rPr lang="en-US" dirty="0" smtClean="0"/>
              <a:t> Kaki</a:t>
            </a:r>
            <a:endParaRPr lang="en-US" dirty="0" smtClean="0"/>
          </a:p>
          <a:p>
            <a:pPr marL="788670" lvl="1" indent="-514350" fontAlgn="auto">
              <a:spcBef>
                <a:spcPts val="370"/>
              </a:spcBef>
              <a:spcAft>
                <a:spcPts val="0"/>
              </a:spcAft>
              <a:buFont typeface="Wingdings 2"/>
              <a:buNone/>
              <a:defRPr/>
            </a:pPr>
            <a:endParaRPr lang="en-US" dirty="0" smtClean="0"/>
          </a:p>
          <a:p>
            <a:pPr marL="788670" lvl="1" indent="-514350" fontAlgn="auto">
              <a:spcBef>
                <a:spcPts val="370"/>
              </a:spcBef>
              <a:spcAft>
                <a:spcPts val="0"/>
              </a:spcAft>
              <a:buFont typeface="Wingdings 2"/>
              <a:buNone/>
              <a:defRPr/>
            </a:pPr>
            <a:endParaRPr lang="en-US" dirty="0" smtClean="0"/>
          </a:p>
          <a:p>
            <a:pPr marL="788670" lvl="1" indent="-514350" fontAlgn="auto">
              <a:spcBef>
                <a:spcPts val="370"/>
              </a:spcBef>
              <a:spcAft>
                <a:spcPts val="0"/>
              </a:spcAft>
              <a:buFont typeface="+mj-lt"/>
              <a:buAutoNum type="alphaUcPeriod" startAt="4"/>
              <a:defRPr/>
            </a:pPr>
            <a:endParaRPr lang="en-US" dirty="0" smtClean="0"/>
          </a:p>
        </p:txBody>
      </p:sp>
    </p:spTree>
  </p:cSld>
  <p:clrMapOvr>
    <a:masterClrMapping/>
  </p:clrMapOvr>
  <p:transition spd="slow">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auto">
              <a:spcAft>
                <a:spcPts val="0"/>
              </a:spcAft>
              <a:defRPr/>
            </a:pPr>
            <a:r>
              <a:rPr lang="en-US" dirty="0" err="1" smtClean="0"/>
              <a:t>Sistem</a:t>
            </a:r>
            <a:r>
              <a:rPr lang="en-US" dirty="0" smtClean="0"/>
              <a:t> </a:t>
            </a:r>
            <a:r>
              <a:rPr lang="en-US" dirty="0" err="1" smtClean="0"/>
              <a:t>Perujukan</a:t>
            </a:r>
            <a:br>
              <a:rPr lang="en-US" dirty="0" smtClean="0"/>
            </a:br>
            <a:endParaRPr lang="en-US" dirty="0"/>
          </a:p>
        </p:txBody>
      </p:sp>
      <p:sp>
        <p:nvSpPr>
          <p:cNvPr id="11267" name="Content Placeholder 2"/>
          <p:cNvSpPr>
            <a:spLocks noGrp="1"/>
          </p:cNvSpPr>
          <p:nvPr>
            <p:ph sz="quarter" idx="1"/>
          </p:nvPr>
        </p:nvSpPr>
        <p:spPr>
          <a:xfrm>
            <a:off x="838200" y="685800"/>
            <a:ext cx="6974840" cy="5011420"/>
          </a:xfrm>
        </p:spPr>
        <p:txBody>
          <a:bodyPr/>
          <a:lstStyle/>
          <a:p>
            <a:pPr>
              <a:buFont typeface="Wingdings 2" pitchFamily="18" charset="2"/>
              <a:buNone/>
            </a:pPr>
            <a:r>
              <a:rPr lang="en-US" sz="2000" smtClean="0"/>
              <a:t>		Sistem rujukan digunakan sebagai sumber referensi  jika penulis</a:t>
            </a:r>
            <a:endParaRPr lang="en-US" sz="2000" smtClean="0"/>
          </a:p>
          <a:p>
            <a:r>
              <a:rPr lang="en-US" sz="2000" smtClean="0"/>
              <a:t>menggunakan kutipan dengan berbagai cara yang disebutkan di atas</a:t>
            </a:r>
            <a:endParaRPr lang="en-US" sz="2000" smtClean="0"/>
          </a:p>
          <a:p>
            <a:r>
              <a:rPr lang="en-US" sz="2000" smtClean="0"/>
              <a:t>menjelaskan dengan kata-kata sendiri pendapat penulis atau sumber lain</a:t>
            </a:r>
            <a:endParaRPr lang="en-US" sz="2000" smtClean="0"/>
          </a:p>
          <a:p>
            <a:r>
              <a:rPr lang="en-US" sz="2000" smtClean="0"/>
              <a:t>meminjam tabel, peta, atau diagram dari suatu sumber</a:t>
            </a:r>
            <a:endParaRPr lang="en-US" sz="2000" smtClean="0"/>
          </a:p>
          <a:p>
            <a:r>
              <a:rPr lang="en-US" sz="2000" smtClean="0"/>
              <a:t>menyusun diagram berdasarkan data penulis atau sumber lain</a:t>
            </a:r>
            <a:endParaRPr lang="en-US" sz="2000" smtClean="0"/>
          </a:p>
          <a:p>
            <a:r>
              <a:rPr lang="en-US" sz="2000" smtClean="0"/>
              <a:t>menyajikan suatu pembuktian khusus yang bukan suatu pengetahuan umum</a:t>
            </a:r>
            <a:endParaRPr lang="en-US" sz="2000" smtClean="0"/>
          </a:p>
          <a:p>
            <a:r>
              <a:rPr lang="en-US" sz="2000" smtClean="0"/>
              <a:t>merujuk bagian lain pada teks.</a:t>
            </a:r>
            <a:endParaRPr lang="en-US" sz="2000" smtClean="0"/>
          </a:p>
          <a:p>
            <a:pPr>
              <a:buFont typeface="Wingdings 2" pitchFamily="18" charset="2"/>
              <a:buNone/>
            </a:pPr>
            <a:r>
              <a:rPr lang="en-US" sz="2000" smtClean="0"/>
              <a:t>		Sebenarnya, setiap bidang ilmu memiliki sistem perujukannya masing-masing. Sistem perujukan di kedokteran berbeda dari sistem perujukan ekonomi atau teknik.</a:t>
            </a:r>
            <a:endParaRPr lang="en-US" sz="2000" smtClean="0"/>
          </a:p>
        </p:txBody>
      </p:sp>
    </p:spTree>
  </p:cSld>
  <p:clrMapOvr>
    <a:masterClrMapping/>
  </p:clrMapOvr>
  <p:transition spd="slow">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pPr fontAlgn="auto">
              <a:spcAft>
                <a:spcPts val="0"/>
              </a:spcAft>
              <a:defRPr/>
            </a:pPr>
            <a:r>
              <a:rPr lang="en-US" sz="2400" dirty="0" err="1" smtClean="0">
                <a:latin typeface="+mn-lt"/>
              </a:rPr>
              <a:t>Namun</a:t>
            </a:r>
            <a:r>
              <a:rPr lang="en-US" sz="2400" dirty="0" smtClean="0">
                <a:latin typeface="+mn-lt"/>
              </a:rPr>
              <a:t>, </a:t>
            </a:r>
            <a:r>
              <a:rPr lang="en-US" sz="2400" dirty="0" err="1" smtClean="0">
                <a:latin typeface="+mn-lt"/>
              </a:rPr>
              <a:t>ada</a:t>
            </a:r>
            <a:r>
              <a:rPr lang="en-US" sz="2400" dirty="0" smtClean="0">
                <a:latin typeface="+mn-lt"/>
              </a:rPr>
              <a:t> </a:t>
            </a:r>
            <a:r>
              <a:rPr lang="en-US" sz="2400" dirty="0" err="1" smtClean="0">
                <a:latin typeface="+mn-lt"/>
              </a:rPr>
              <a:t>dua</a:t>
            </a:r>
            <a:r>
              <a:rPr lang="en-US" sz="2400" dirty="0" smtClean="0">
                <a:latin typeface="+mn-lt"/>
              </a:rPr>
              <a:t> </a:t>
            </a:r>
            <a:r>
              <a:rPr lang="en-US" sz="2400" dirty="0" err="1" smtClean="0">
                <a:latin typeface="+mn-lt"/>
              </a:rPr>
              <a:t>sistem</a:t>
            </a:r>
            <a:r>
              <a:rPr lang="en-US" sz="2400" dirty="0" smtClean="0">
                <a:latin typeface="+mn-lt"/>
              </a:rPr>
              <a:t> </a:t>
            </a:r>
            <a:r>
              <a:rPr lang="en-US" sz="2400" dirty="0" err="1" smtClean="0">
                <a:latin typeface="+mn-lt"/>
              </a:rPr>
              <a:t>pendokumentasian</a:t>
            </a:r>
            <a:r>
              <a:rPr lang="en-US" sz="2400" dirty="0" smtClean="0">
                <a:latin typeface="+mn-lt"/>
              </a:rPr>
              <a:t> </a:t>
            </a:r>
            <a:r>
              <a:rPr lang="en-US" sz="2400" dirty="0" err="1" smtClean="0">
                <a:latin typeface="+mn-lt"/>
              </a:rPr>
              <a:t>sumber</a:t>
            </a:r>
            <a:r>
              <a:rPr lang="en-US" sz="2400" dirty="0" smtClean="0">
                <a:latin typeface="+mn-lt"/>
              </a:rPr>
              <a:t> </a:t>
            </a:r>
            <a:r>
              <a:rPr lang="en-US" sz="2400" dirty="0" err="1" smtClean="0">
                <a:latin typeface="+mn-lt"/>
              </a:rPr>
              <a:t>bacaan</a:t>
            </a:r>
            <a:r>
              <a:rPr lang="en-US" sz="2400" dirty="0" smtClean="0">
                <a:latin typeface="+mn-lt"/>
              </a:rPr>
              <a:t> yang </a:t>
            </a:r>
            <a:r>
              <a:rPr lang="en-US" sz="2400" dirty="0" err="1" smtClean="0">
                <a:latin typeface="+mn-lt"/>
              </a:rPr>
              <a:t>sering</a:t>
            </a:r>
            <a:r>
              <a:rPr lang="en-US" sz="2400" dirty="0" smtClean="0">
                <a:latin typeface="+mn-lt"/>
              </a:rPr>
              <a:t> </a:t>
            </a:r>
            <a:r>
              <a:rPr lang="en-US" sz="2400" dirty="0" err="1" smtClean="0">
                <a:latin typeface="+mn-lt"/>
              </a:rPr>
              <a:t>digunakan</a:t>
            </a:r>
            <a:r>
              <a:rPr lang="en-US" sz="2400" dirty="0" smtClean="0">
                <a:latin typeface="+mn-lt"/>
              </a:rPr>
              <a:t> </a:t>
            </a:r>
            <a:r>
              <a:rPr lang="en-US" sz="2400" dirty="0" err="1" smtClean="0">
                <a:latin typeface="+mn-lt"/>
              </a:rPr>
              <a:t>sebagai</a:t>
            </a:r>
            <a:r>
              <a:rPr lang="en-US" sz="2400" dirty="0" smtClean="0">
                <a:latin typeface="+mn-lt"/>
              </a:rPr>
              <a:t> </a:t>
            </a:r>
            <a:r>
              <a:rPr lang="en-US" sz="2400" dirty="0" err="1" smtClean="0">
                <a:latin typeface="+mn-lt"/>
              </a:rPr>
              <a:t>dasar</a:t>
            </a:r>
            <a:r>
              <a:rPr lang="en-US" sz="2400" dirty="0" smtClean="0">
                <a:latin typeface="+mn-lt"/>
              </a:rPr>
              <a:t> </a:t>
            </a:r>
            <a:r>
              <a:rPr lang="en-US" sz="2400" dirty="0" err="1" smtClean="0">
                <a:latin typeface="+mn-lt"/>
              </a:rPr>
              <a:t>kutipan</a:t>
            </a:r>
            <a:r>
              <a:rPr lang="en-US" sz="2400" dirty="0" smtClean="0">
                <a:latin typeface="+mn-lt"/>
              </a:rPr>
              <a:t> </a:t>
            </a:r>
            <a:r>
              <a:rPr lang="en-US" sz="2400" dirty="0" err="1" smtClean="0">
                <a:latin typeface="+mn-lt"/>
              </a:rPr>
              <a:t>kita</a:t>
            </a:r>
            <a:r>
              <a:rPr lang="en-US" sz="2400" dirty="0" smtClean="0">
                <a:latin typeface="+mn-lt"/>
              </a:rPr>
              <a:t>, </a:t>
            </a:r>
            <a:r>
              <a:rPr lang="en-US" sz="2400" dirty="0" err="1" smtClean="0">
                <a:latin typeface="+mn-lt"/>
              </a:rPr>
              <a:t>yaitu</a:t>
            </a:r>
            <a:endParaRPr lang="en-US" sz="2400" dirty="0">
              <a:latin typeface="+mn-lt"/>
            </a:endParaRPr>
          </a:p>
        </p:txBody>
      </p:sp>
      <p:sp>
        <p:nvSpPr>
          <p:cNvPr id="3" name="Content Placeholder 2"/>
          <p:cNvSpPr>
            <a:spLocks noGrp="1"/>
          </p:cNvSpPr>
          <p:nvPr>
            <p:ph sz="quarter" idx="1"/>
          </p:nvPr>
        </p:nvSpPr>
        <p:spPr>
          <a:xfrm>
            <a:off x="914400" y="1524000"/>
            <a:ext cx="7772400" cy="4495800"/>
          </a:xfrm>
        </p:spPr>
        <p:txBody>
          <a:bodyPr>
            <a:normAutofit fontScale="92500" lnSpcReduction="10000"/>
          </a:bodyPr>
          <a:lstStyle/>
          <a:p>
            <a:pPr marL="274320" indent="-274320" fontAlgn="auto">
              <a:spcBef>
                <a:spcPts val="580"/>
              </a:spcBef>
              <a:spcAft>
                <a:spcPts val="0"/>
              </a:spcAft>
              <a:buFont typeface="Wingdings 2"/>
              <a:buChar char=""/>
              <a:defRPr/>
            </a:pPr>
            <a:r>
              <a:rPr lang="en-US" dirty="0" err="1" smtClean="0"/>
              <a:t>sistem</a:t>
            </a:r>
            <a:r>
              <a:rPr lang="en-US" dirty="0" smtClean="0"/>
              <a:t> </a:t>
            </a:r>
            <a:r>
              <a:rPr lang="en-US" dirty="0" err="1" smtClean="0"/>
              <a:t>catatan</a:t>
            </a:r>
            <a:r>
              <a:rPr lang="en-US" dirty="0" smtClean="0"/>
              <a:t> (</a:t>
            </a:r>
            <a:r>
              <a:rPr lang="en-US" i="1" dirty="0" smtClean="0"/>
              <a:t>note-bibliography</a:t>
            </a:r>
            <a:r>
              <a:rPr lang="en-US" dirty="0" smtClean="0"/>
              <a:t>) yang </a:t>
            </a:r>
            <a:r>
              <a:rPr lang="en-US" dirty="0" err="1" smtClean="0"/>
              <a:t>menyajikan</a:t>
            </a:r>
            <a:r>
              <a:rPr lang="en-US" dirty="0" smtClean="0"/>
              <a:t> </a:t>
            </a:r>
            <a:r>
              <a:rPr lang="en-US" dirty="0" err="1" smtClean="0"/>
              <a:t>infomasi</a:t>
            </a:r>
            <a:r>
              <a:rPr lang="en-US" dirty="0" smtClean="0"/>
              <a:t> </a:t>
            </a:r>
            <a:r>
              <a:rPr lang="en-US" dirty="0" err="1" smtClean="0"/>
              <a:t>mengenai</a:t>
            </a:r>
            <a:r>
              <a:rPr lang="en-US" dirty="0" smtClean="0"/>
              <a:t> </a:t>
            </a:r>
            <a:r>
              <a:rPr lang="en-US" dirty="0" err="1" smtClean="0"/>
              <a:t>sumber</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catatan</a:t>
            </a:r>
            <a:r>
              <a:rPr lang="en-US" dirty="0" smtClean="0"/>
              <a:t> kaki (</a:t>
            </a:r>
            <a:r>
              <a:rPr lang="en-US" i="1" dirty="0" smtClean="0"/>
              <a:t>footnotes</a:t>
            </a:r>
            <a:r>
              <a:rPr lang="en-US" dirty="0" smtClean="0"/>
              <a:t>) </a:t>
            </a:r>
            <a:r>
              <a:rPr lang="en-US" dirty="0" err="1" smtClean="0"/>
              <a:t>atau</a:t>
            </a:r>
            <a:r>
              <a:rPr lang="en-US" dirty="0" smtClean="0"/>
              <a:t> </a:t>
            </a:r>
            <a:r>
              <a:rPr lang="en-US" dirty="0" err="1" smtClean="0"/>
              <a:t>catatan</a:t>
            </a:r>
            <a:r>
              <a:rPr lang="en-US" dirty="0" smtClean="0"/>
              <a:t> </a:t>
            </a:r>
            <a:r>
              <a:rPr lang="en-US" dirty="0" err="1" smtClean="0"/>
              <a:t>belakang</a:t>
            </a:r>
            <a:r>
              <a:rPr lang="en-US" dirty="0" smtClean="0"/>
              <a:t> (</a:t>
            </a:r>
            <a:r>
              <a:rPr lang="en-US" i="1" dirty="0" smtClean="0"/>
              <a:t>end notes</a:t>
            </a:r>
            <a:r>
              <a:rPr lang="en-US" dirty="0" smtClean="0"/>
              <a:t>) </a:t>
            </a:r>
            <a:r>
              <a:rPr lang="en-US" dirty="0" err="1" smtClean="0"/>
              <a:t>atau</a:t>
            </a:r>
            <a:r>
              <a:rPr lang="en-US" dirty="0" smtClean="0"/>
              <a:t> </a:t>
            </a:r>
            <a:r>
              <a:rPr lang="en-US" dirty="0" err="1" smtClean="0"/>
              <a:t>langsung</a:t>
            </a:r>
            <a:r>
              <a:rPr lang="en-US" dirty="0" smtClean="0"/>
              <a:t> </a:t>
            </a:r>
            <a:r>
              <a:rPr lang="en-US" dirty="0" err="1" smtClean="0"/>
              <a:t>dalam</a:t>
            </a:r>
            <a:r>
              <a:rPr lang="en-US" dirty="0" smtClean="0"/>
              <a:t> </a:t>
            </a:r>
            <a:r>
              <a:rPr lang="en-US" dirty="0" err="1" smtClean="0"/>
              <a:t>daftar</a:t>
            </a:r>
            <a:r>
              <a:rPr lang="en-US" dirty="0" smtClean="0"/>
              <a:t> </a:t>
            </a:r>
            <a:r>
              <a:rPr lang="en-US" dirty="0" err="1" smtClean="0"/>
              <a:t>pustaka</a:t>
            </a:r>
            <a:r>
              <a:rPr lang="en-US" dirty="0" smtClean="0"/>
              <a:t> (</a:t>
            </a:r>
            <a:r>
              <a:rPr lang="en-US" i="1" dirty="0" err="1" smtClean="0"/>
              <a:t>blibiography</a:t>
            </a:r>
            <a:r>
              <a:rPr lang="en-US" dirty="0" smtClean="0"/>
              <a:t>). Cara </a:t>
            </a:r>
            <a:r>
              <a:rPr lang="en-US" dirty="0" err="1" smtClean="0"/>
              <a:t>ini</a:t>
            </a:r>
            <a:r>
              <a:rPr lang="en-US" dirty="0" smtClean="0"/>
              <a:t> </a:t>
            </a:r>
            <a:r>
              <a:rPr lang="en-US" dirty="0" err="1" smtClean="0"/>
              <a:t>direkomendasikan</a:t>
            </a:r>
            <a:r>
              <a:rPr lang="en-US" dirty="0" smtClean="0"/>
              <a:t> </a:t>
            </a:r>
            <a:r>
              <a:rPr lang="en-US" dirty="0" err="1" smtClean="0"/>
              <a:t>oleh</a:t>
            </a:r>
            <a:r>
              <a:rPr lang="en-US" dirty="0" smtClean="0"/>
              <a:t> The University of Chicago Press </a:t>
            </a:r>
            <a:r>
              <a:rPr lang="en-US" dirty="0" err="1" smtClean="0"/>
              <a:t>dan</a:t>
            </a:r>
            <a:r>
              <a:rPr lang="en-US" dirty="0" smtClean="0"/>
              <a:t> </a:t>
            </a:r>
            <a:r>
              <a:rPr lang="en-US" dirty="0" err="1" smtClean="0"/>
              <a:t>dikenal</a:t>
            </a:r>
            <a:r>
              <a:rPr lang="en-US" dirty="0" smtClean="0"/>
              <a:t> </a:t>
            </a:r>
            <a:r>
              <a:rPr lang="en-US" dirty="0" err="1" smtClean="0"/>
              <a:t>dengan</a:t>
            </a:r>
            <a:r>
              <a:rPr lang="en-US" dirty="0" smtClean="0"/>
              <a:t> </a:t>
            </a:r>
            <a:r>
              <a:rPr lang="en-US" dirty="0" err="1" smtClean="0"/>
              <a:t>sebutan</a:t>
            </a:r>
            <a:r>
              <a:rPr lang="en-US" dirty="0" smtClean="0"/>
              <a:t> format Chicago</a:t>
            </a:r>
            <a:endParaRPr lang="en-US" dirty="0" smtClean="0"/>
          </a:p>
          <a:p>
            <a:pPr marL="274320" indent="-274320" fontAlgn="auto">
              <a:spcBef>
                <a:spcPts val="580"/>
              </a:spcBef>
              <a:spcAft>
                <a:spcPts val="0"/>
              </a:spcAft>
              <a:buFont typeface="Wingdings 2"/>
              <a:buNone/>
              <a:defRPr/>
            </a:pPr>
            <a:endParaRPr lang="en-US" dirty="0" smtClean="0"/>
          </a:p>
          <a:p>
            <a:pPr marL="274320" indent="-274320" fontAlgn="auto">
              <a:spcBef>
                <a:spcPts val="580"/>
              </a:spcBef>
              <a:spcAft>
                <a:spcPts val="0"/>
              </a:spcAft>
              <a:buFont typeface="Wingdings 2"/>
              <a:buChar char=""/>
              <a:defRPr/>
            </a:pPr>
            <a:r>
              <a:rPr lang="en-US" dirty="0" err="1" smtClean="0"/>
              <a:t>Sistem</a:t>
            </a:r>
            <a:r>
              <a:rPr lang="en-US" dirty="0" smtClean="0"/>
              <a:t> </a:t>
            </a:r>
            <a:r>
              <a:rPr lang="en-US" dirty="0" err="1" smtClean="0"/>
              <a:t>langsung</a:t>
            </a:r>
            <a:r>
              <a:rPr lang="en-US" dirty="0" smtClean="0"/>
              <a:t> (</a:t>
            </a:r>
            <a:r>
              <a:rPr lang="en-US" i="1" dirty="0" smtClean="0"/>
              <a:t>parenthetical-reference</a:t>
            </a:r>
            <a:r>
              <a:rPr lang="en-US" dirty="0" smtClean="0"/>
              <a:t>) yang </a:t>
            </a:r>
            <a:r>
              <a:rPr lang="en-US" dirty="0" err="1" smtClean="0"/>
              <a:t>menempatkan</a:t>
            </a:r>
            <a:r>
              <a:rPr lang="en-US" dirty="0" smtClean="0"/>
              <a:t> </a:t>
            </a:r>
            <a:r>
              <a:rPr lang="en-US" dirty="0" err="1" smtClean="0"/>
              <a:t>informasi</a:t>
            </a:r>
            <a:r>
              <a:rPr lang="en-US" dirty="0" smtClean="0"/>
              <a:t> </a:t>
            </a:r>
            <a:r>
              <a:rPr lang="en-US" dirty="0" err="1" smtClean="0"/>
              <a:t>mengenai</a:t>
            </a:r>
            <a:r>
              <a:rPr lang="en-US" dirty="0" smtClean="0"/>
              <a:t> </a:t>
            </a:r>
            <a:r>
              <a:rPr lang="en-US" dirty="0" err="1" smtClean="0"/>
              <a:t>sumber</a:t>
            </a:r>
            <a:r>
              <a:rPr lang="en-US" dirty="0" smtClean="0"/>
              <a:t> </a:t>
            </a:r>
            <a:r>
              <a:rPr lang="en-US" dirty="0" err="1" smtClean="0"/>
              <a:t>dalam</a:t>
            </a:r>
            <a:r>
              <a:rPr lang="en-US" dirty="0" smtClean="0"/>
              <a:t> </a:t>
            </a:r>
            <a:r>
              <a:rPr lang="en-US" dirty="0" err="1" smtClean="0"/>
              <a:t>tanda</a:t>
            </a:r>
            <a:r>
              <a:rPr lang="en-US" dirty="0" smtClean="0"/>
              <a:t> </a:t>
            </a:r>
            <a:r>
              <a:rPr lang="en-US" dirty="0" err="1" smtClean="0"/>
              <a:t>kurung</a:t>
            </a:r>
            <a:r>
              <a:rPr lang="en-US" dirty="0" smtClean="0"/>
              <a:t> </a:t>
            </a:r>
            <a:r>
              <a:rPr lang="en-US" dirty="0" err="1" smtClean="0"/>
              <a:t>dan</a:t>
            </a:r>
            <a:r>
              <a:rPr lang="en-US" dirty="0" smtClean="0"/>
              <a:t> </a:t>
            </a:r>
            <a:r>
              <a:rPr lang="en-US" dirty="0" err="1" smtClean="0"/>
              <a:t>diletakkan</a:t>
            </a:r>
            <a:r>
              <a:rPr lang="en-US" dirty="0" smtClean="0"/>
              <a:t> (a) </a:t>
            </a:r>
            <a:r>
              <a:rPr lang="en-US" dirty="0" err="1" smtClean="0"/>
              <a:t>langsung</a:t>
            </a:r>
            <a:r>
              <a:rPr lang="en-US" dirty="0" smtClean="0"/>
              <a:t> </a:t>
            </a:r>
            <a:r>
              <a:rPr lang="en-US" dirty="0" err="1" smtClean="0"/>
              <a:t>pada</a:t>
            </a:r>
            <a:r>
              <a:rPr lang="en-US" dirty="0" smtClean="0"/>
              <a:t> </a:t>
            </a:r>
            <a:r>
              <a:rPr lang="en-US" dirty="0" err="1" smtClean="0"/>
              <a:t>bagian</a:t>
            </a:r>
            <a:r>
              <a:rPr lang="en-US" dirty="0" smtClean="0"/>
              <a:t> yang </a:t>
            </a:r>
            <a:r>
              <a:rPr lang="en-US" dirty="0" err="1" smtClean="0"/>
              <a:t>dikutip</a:t>
            </a:r>
            <a:r>
              <a:rPr lang="en-US" dirty="0" smtClean="0"/>
              <a:t>, (b) </a:t>
            </a:r>
            <a:r>
              <a:rPr lang="en-US" dirty="0" err="1" smtClean="0"/>
              <a:t>pada</a:t>
            </a:r>
            <a:r>
              <a:rPr lang="en-US" dirty="0" smtClean="0"/>
              <a:t> </a:t>
            </a:r>
            <a:r>
              <a:rPr lang="en-US" dirty="0" err="1" smtClean="0"/>
              <a:t>daftar</a:t>
            </a:r>
            <a:r>
              <a:rPr lang="en-US" dirty="0" smtClean="0"/>
              <a:t> </a:t>
            </a:r>
            <a:r>
              <a:rPr lang="en-US" dirty="0" err="1" smtClean="0"/>
              <a:t>kutipan</a:t>
            </a:r>
            <a:r>
              <a:rPr lang="en-US" dirty="0" smtClean="0"/>
              <a:t> (</a:t>
            </a:r>
            <a:r>
              <a:rPr lang="en-US" i="1" dirty="0" smtClean="0"/>
              <a:t>list of work cited</a:t>
            </a:r>
            <a:r>
              <a:rPr lang="en-US" dirty="0" smtClean="0"/>
              <a:t>), </a:t>
            </a:r>
            <a:r>
              <a:rPr lang="en-US" dirty="0" err="1" smtClean="0"/>
              <a:t>atau</a:t>
            </a:r>
            <a:r>
              <a:rPr lang="en-US" dirty="0" smtClean="0"/>
              <a:t> (c) </a:t>
            </a:r>
            <a:r>
              <a:rPr lang="en-US" dirty="0" err="1" smtClean="0"/>
              <a:t>pada</a:t>
            </a:r>
            <a:r>
              <a:rPr lang="en-US" dirty="0" smtClean="0"/>
              <a:t> </a:t>
            </a:r>
            <a:r>
              <a:rPr lang="en-US" dirty="0" err="1" smtClean="0"/>
              <a:t>daftar</a:t>
            </a:r>
            <a:r>
              <a:rPr lang="en-US" dirty="0" smtClean="0"/>
              <a:t> </a:t>
            </a:r>
            <a:r>
              <a:rPr lang="en-US" dirty="0" err="1" smtClean="0"/>
              <a:t>pustaka</a:t>
            </a:r>
            <a:r>
              <a:rPr lang="en-US" dirty="0" smtClean="0"/>
              <a:t>. Cara </a:t>
            </a:r>
            <a:r>
              <a:rPr lang="en-US" dirty="0" err="1" smtClean="0"/>
              <a:t>kedua</a:t>
            </a:r>
            <a:r>
              <a:rPr lang="en-US" dirty="0" smtClean="0"/>
              <a:t> </a:t>
            </a:r>
            <a:r>
              <a:rPr lang="en-US" dirty="0" err="1" smtClean="0"/>
              <a:t>ini</a:t>
            </a:r>
            <a:r>
              <a:rPr lang="en-US" dirty="0" smtClean="0"/>
              <a:t> </a:t>
            </a:r>
            <a:r>
              <a:rPr lang="en-US" dirty="0" err="1" smtClean="0"/>
              <a:t>ialah</a:t>
            </a:r>
            <a:r>
              <a:rPr lang="en-US" dirty="0" smtClean="0"/>
              <a:t> </a:t>
            </a:r>
            <a:r>
              <a:rPr lang="en-US" dirty="0" err="1" smtClean="0"/>
              <a:t>cara</a:t>
            </a:r>
            <a:r>
              <a:rPr lang="en-US" dirty="0" smtClean="0"/>
              <a:t> yang </a:t>
            </a:r>
            <a:r>
              <a:rPr lang="en-US" dirty="0" err="1" smtClean="0"/>
              <a:t>direkomendasikan</a:t>
            </a:r>
            <a:r>
              <a:rPr lang="en-US" dirty="0" smtClean="0"/>
              <a:t> </a:t>
            </a:r>
            <a:r>
              <a:rPr lang="en-US" dirty="0" err="1" smtClean="0"/>
              <a:t>oleh</a:t>
            </a:r>
            <a:r>
              <a:rPr lang="en-US" dirty="0" smtClean="0"/>
              <a:t> MLA (Modern Language Association) </a:t>
            </a:r>
            <a:r>
              <a:rPr lang="en-US" dirty="0" err="1" smtClean="0"/>
              <a:t>dan</a:t>
            </a:r>
            <a:r>
              <a:rPr lang="en-US" dirty="0" smtClean="0"/>
              <a:t> APA (The American Psychological Association).</a:t>
            </a:r>
            <a:endParaRPr lang="en-US" dirty="0"/>
          </a:p>
        </p:txBody>
      </p:sp>
    </p:spTree>
  </p:cSld>
  <p:clrMapOvr>
    <a:masterClrMapping/>
  </p:clrMapOvr>
  <p:transition spd="slow">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err="1" smtClean="0"/>
              <a:t>Unsur-unsur</a:t>
            </a:r>
            <a:r>
              <a:rPr lang="en-US" dirty="0" smtClean="0"/>
              <a:t> yang </a:t>
            </a:r>
            <a:r>
              <a:rPr lang="en-US" dirty="0" err="1" smtClean="0"/>
              <a:t>harus</a:t>
            </a:r>
            <a:r>
              <a:rPr lang="en-US" dirty="0" smtClean="0"/>
              <a:t> </a:t>
            </a:r>
            <a:r>
              <a:rPr lang="en-US" dirty="0" err="1" smtClean="0"/>
              <a:t>dicantumkan</a:t>
            </a:r>
            <a:r>
              <a:rPr lang="en-US" dirty="0" smtClean="0"/>
              <a:t> </a:t>
            </a:r>
            <a:r>
              <a:rPr lang="en-US" dirty="0" err="1" smtClean="0"/>
              <a:t>dalam</a:t>
            </a:r>
            <a:r>
              <a:rPr lang="en-US" dirty="0" smtClean="0"/>
              <a:t> </a:t>
            </a:r>
            <a:r>
              <a:rPr lang="en-US" dirty="0" err="1" smtClean="0"/>
              <a:t>menyusun</a:t>
            </a:r>
            <a:r>
              <a:rPr lang="en-US" dirty="0" smtClean="0"/>
              <a:t> </a:t>
            </a:r>
            <a:r>
              <a:rPr lang="en-US" dirty="0" err="1" smtClean="0"/>
              <a:t>Catatan</a:t>
            </a:r>
            <a:r>
              <a:rPr lang="en-US" dirty="0" smtClean="0"/>
              <a:t> Kaki:</a:t>
            </a:r>
            <a:endParaRPr lang="en-US" dirty="0"/>
          </a:p>
        </p:txBody>
      </p:sp>
      <p:sp>
        <p:nvSpPr>
          <p:cNvPr id="3" name="Content Placeholder 2"/>
          <p:cNvSpPr>
            <a:spLocks noGrp="1"/>
          </p:cNvSpPr>
          <p:nvPr>
            <p:ph sz="quarter" idx="1"/>
          </p:nvPr>
        </p:nvSpPr>
        <p:spPr>
          <a:xfrm>
            <a:off x="914400" y="1600200"/>
            <a:ext cx="7772400" cy="4419600"/>
          </a:xfrm>
        </p:spPr>
        <p:txBody>
          <a:bodyPr>
            <a:normAutofit fontScale="92500" lnSpcReduction="10000"/>
          </a:bodyPr>
          <a:lstStyle/>
          <a:p>
            <a:pPr marL="274320" indent="-274320" fontAlgn="auto">
              <a:spcBef>
                <a:spcPts val="580"/>
              </a:spcBef>
              <a:spcAft>
                <a:spcPts val="0"/>
              </a:spcAft>
              <a:buFont typeface="Wingdings 2"/>
              <a:buChar char=""/>
              <a:defRPr/>
            </a:pPr>
            <a:r>
              <a:rPr lang="en-US" dirty="0" err="1" smtClean="0"/>
              <a:t>Nama</a:t>
            </a:r>
            <a:r>
              <a:rPr lang="en-US" dirty="0" smtClean="0"/>
              <a:t> </a:t>
            </a:r>
            <a:r>
              <a:rPr lang="en-US" dirty="0" err="1" smtClean="0"/>
              <a:t>penulis</a:t>
            </a:r>
            <a:r>
              <a:rPr lang="en-US" dirty="0" smtClean="0"/>
              <a:t> yang </a:t>
            </a:r>
            <a:r>
              <a:rPr lang="en-US" dirty="0" err="1" smtClean="0"/>
              <a:t>diawali</a:t>
            </a:r>
            <a:r>
              <a:rPr lang="en-US" dirty="0" smtClean="0"/>
              <a:t> </a:t>
            </a:r>
            <a:r>
              <a:rPr lang="en-US" dirty="0" err="1" smtClean="0"/>
              <a:t>dengan</a:t>
            </a:r>
            <a:r>
              <a:rPr lang="en-US" dirty="0" smtClean="0"/>
              <a:t> </a:t>
            </a:r>
            <a:r>
              <a:rPr lang="en-US" dirty="0" err="1" smtClean="0"/>
              <a:t>penulisan</a:t>
            </a:r>
            <a:r>
              <a:rPr lang="en-US" dirty="0" smtClean="0"/>
              <a:t> </a:t>
            </a:r>
            <a:r>
              <a:rPr lang="en-US" dirty="0" err="1" smtClean="0"/>
              <a:t>nama</a:t>
            </a:r>
            <a:r>
              <a:rPr lang="en-US" dirty="0" smtClean="0"/>
              <a:t> </a:t>
            </a:r>
            <a:r>
              <a:rPr lang="en-US" dirty="0" err="1" smtClean="0"/>
              <a:t>diri</a:t>
            </a:r>
            <a:endParaRPr lang="en-US" dirty="0" smtClean="0"/>
          </a:p>
          <a:p>
            <a:pPr marL="274320" indent="-274320" fontAlgn="auto">
              <a:spcBef>
                <a:spcPts val="580"/>
              </a:spcBef>
              <a:spcAft>
                <a:spcPts val="0"/>
              </a:spcAft>
              <a:buFont typeface="Wingdings 2"/>
              <a:buChar char=""/>
              <a:defRPr/>
            </a:pPr>
            <a:r>
              <a:rPr lang="en-US" dirty="0" err="1" smtClean="0"/>
              <a:t>Judul</a:t>
            </a:r>
            <a:r>
              <a:rPr lang="en-US" dirty="0" smtClean="0"/>
              <a:t> </a:t>
            </a:r>
            <a:r>
              <a:rPr lang="en-US" dirty="0" err="1" smtClean="0"/>
              <a:t>karya</a:t>
            </a:r>
            <a:r>
              <a:rPr lang="en-US" dirty="0" smtClean="0"/>
              <a:t> </a:t>
            </a:r>
            <a:r>
              <a:rPr lang="en-US" dirty="0" err="1" smtClean="0"/>
              <a:t>tulis</a:t>
            </a:r>
            <a:r>
              <a:rPr lang="en-US" dirty="0" smtClean="0"/>
              <a:t> yang </a:t>
            </a:r>
            <a:r>
              <a:rPr lang="en-US" dirty="0" err="1" smtClean="0"/>
              <a:t>dicetak</a:t>
            </a:r>
            <a:r>
              <a:rPr lang="en-US" dirty="0" smtClean="0"/>
              <a:t> miring </a:t>
            </a:r>
            <a:r>
              <a:rPr lang="en-US" dirty="0" err="1" smtClean="0"/>
              <a:t>dengan</a:t>
            </a:r>
            <a:r>
              <a:rPr lang="en-US" dirty="0" smtClean="0"/>
              <a:t> </a:t>
            </a:r>
            <a:r>
              <a:rPr lang="en-US" dirty="0" err="1" smtClean="0"/>
              <a:t>menggunakan</a:t>
            </a:r>
            <a:r>
              <a:rPr lang="en-US" dirty="0" smtClean="0"/>
              <a:t> </a:t>
            </a:r>
            <a:r>
              <a:rPr lang="en-US" dirty="0" err="1" smtClean="0"/>
              <a:t>huruf</a:t>
            </a:r>
            <a:r>
              <a:rPr lang="en-US" dirty="0" smtClean="0"/>
              <a:t> </a:t>
            </a:r>
            <a:r>
              <a:rPr lang="en-US" dirty="0" err="1" smtClean="0"/>
              <a:t>besar</a:t>
            </a:r>
            <a:r>
              <a:rPr lang="en-US" dirty="0" smtClean="0"/>
              <a:t> </a:t>
            </a:r>
            <a:r>
              <a:rPr lang="en-US" dirty="0" err="1" smtClean="0"/>
              <a:t>untuk</a:t>
            </a:r>
            <a:r>
              <a:rPr lang="en-US" dirty="0" smtClean="0"/>
              <a:t> </a:t>
            </a:r>
            <a:r>
              <a:rPr lang="en-US" dirty="0" err="1" smtClean="0"/>
              <a:t>huruf</a:t>
            </a:r>
            <a:r>
              <a:rPr lang="en-US" dirty="0" smtClean="0"/>
              <a:t> </a:t>
            </a:r>
            <a:r>
              <a:rPr lang="en-US" dirty="0" err="1" smtClean="0"/>
              <a:t>pertama</a:t>
            </a:r>
            <a:r>
              <a:rPr lang="en-US" dirty="0" smtClean="0"/>
              <a:t> </a:t>
            </a:r>
            <a:r>
              <a:rPr lang="en-US" dirty="0" err="1" smtClean="0"/>
              <a:t>kecuali</a:t>
            </a:r>
            <a:r>
              <a:rPr lang="en-US" dirty="0" smtClean="0"/>
              <a:t> </a:t>
            </a:r>
            <a:r>
              <a:rPr lang="en-US" dirty="0" err="1" smtClean="0"/>
              <a:t>kata</a:t>
            </a:r>
            <a:r>
              <a:rPr lang="en-US" dirty="0" smtClean="0"/>
              <a:t> </a:t>
            </a:r>
            <a:r>
              <a:rPr lang="en-US" dirty="0" err="1" smtClean="0"/>
              <a:t>sambung</a:t>
            </a:r>
            <a:r>
              <a:rPr lang="en-US" dirty="0" smtClean="0"/>
              <a:t> </a:t>
            </a:r>
            <a:r>
              <a:rPr lang="en-US" dirty="0" err="1" smtClean="0"/>
              <a:t>dan</a:t>
            </a:r>
            <a:r>
              <a:rPr lang="en-US" dirty="0" smtClean="0"/>
              <a:t> </a:t>
            </a:r>
            <a:r>
              <a:rPr lang="en-US" dirty="0" err="1" smtClean="0"/>
              <a:t>kata</a:t>
            </a:r>
            <a:r>
              <a:rPr lang="en-US" dirty="0" smtClean="0"/>
              <a:t> </a:t>
            </a:r>
            <a:r>
              <a:rPr lang="en-US" dirty="0" err="1" smtClean="0"/>
              <a:t>depan</a:t>
            </a:r>
            <a:endParaRPr lang="en-US" dirty="0" smtClean="0"/>
          </a:p>
          <a:p>
            <a:pPr marL="274320" indent="-274320" fontAlgn="auto">
              <a:spcBef>
                <a:spcPts val="580"/>
              </a:spcBef>
              <a:spcAft>
                <a:spcPts val="0"/>
              </a:spcAft>
              <a:buFont typeface="Wingdings 2"/>
              <a:buChar char=""/>
              <a:defRPr/>
            </a:pPr>
            <a:r>
              <a:rPr lang="en-US" dirty="0" smtClean="0"/>
              <a:t>Data </a:t>
            </a:r>
            <a:r>
              <a:rPr lang="en-US" dirty="0" err="1" smtClean="0"/>
              <a:t>publikasi</a:t>
            </a:r>
            <a:r>
              <a:rPr lang="en-US" dirty="0" smtClean="0"/>
              <a:t> </a:t>
            </a:r>
            <a:r>
              <a:rPr lang="en-US" dirty="0" err="1" smtClean="0"/>
              <a:t>berisi</a:t>
            </a:r>
            <a:r>
              <a:rPr lang="en-US" dirty="0" smtClean="0"/>
              <a:t> </a:t>
            </a:r>
            <a:r>
              <a:rPr lang="en-US" dirty="0" err="1" smtClean="0"/>
              <a:t>nama</a:t>
            </a:r>
            <a:r>
              <a:rPr lang="en-US" dirty="0" smtClean="0"/>
              <a:t> </a:t>
            </a:r>
            <a:r>
              <a:rPr lang="en-US" dirty="0" err="1" smtClean="0"/>
              <a:t>tempat</a:t>
            </a:r>
            <a:r>
              <a:rPr lang="en-US" dirty="0" smtClean="0"/>
              <a:t> (</a:t>
            </a:r>
            <a:r>
              <a:rPr lang="en-US" dirty="0" err="1" smtClean="0"/>
              <a:t>kota</a:t>
            </a:r>
            <a:r>
              <a:rPr lang="en-US" dirty="0" smtClean="0"/>
              <a:t>), </a:t>
            </a:r>
            <a:r>
              <a:rPr lang="en-US" dirty="0" err="1" smtClean="0"/>
              <a:t>koma,dan</a:t>
            </a:r>
            <a:r>
              <a:rPr lang="en-US" dirty="0" smtClean="0"/>
              <a:t> </a:t>
            </a:r>
            <a:r>
              <a:rPr lang="en-US" dirty="0" err="1" smtClean="0"/>
              <a:t>tahun</a:t>
            </a:r>
            <a:r>
              <a:rPr lang="en-US" dirty="0" smtClean="0"/>
              <a:t> </a:t>
            </a:r>
            <a:r>
              <a:rPr lang="en-US" dirty="0" err="1" smtClean="0"/>
              <a:t>terbitan</a:t>
            </a:r>
            <a:r>
              <a:rPr lang="en-US" dirty="0" smtClean="0"/>
              <a:t> yang </a:t>
            </a:r>
            <a:r>
              <a:rPr lang="en-US" dirty="0" err="1" smtClean="0"/>
              <a:t>diletakkan</a:t>
            </a:r>
            <a:r>
              <a:rPr lang="en-US" dirty="0" smtClean="0"/>
              <a:t> </a:t>
            </a:r>
            <a:r>
              <a:rPr lang="en-US" dirty="0" err="1" smtClean="0"/>
              <a:t>di</a:t>
            </a:r>
            <a:r>
              <a:rPr lang="en-US" dirty="0" smtClean="0"/>
              <a:t> </a:t>
            </a:r>
            <a:r>
              <a:rPr lang="en-US" dirty="0" err="1" smtClean="0"/>
              <a:t>antara</a:t>
            </a:r>
            <a:r>
              <a:rPr lang="en-US" dirty="0" smtClean="0"/>
              <a:t> </a:t>
            </a:r>
            <a:r>
              <a:rPr lang="en-US" dirty="0" err="1" smtClean="0"/>
              <a:t>tanda</a:t>
            </a:r>
            <a:r>
              <a:rPr lang="en-US" dirty="0" smtClean="0"/>
              <a:t> </a:t>
            </a:r>
            <a:r>
              <a:rPr lang="en-US" dirty="0" err="1" smtClean="0"/>
              <a:t>kurung</a:t>
            </a:r>
            <a:r>
              <a:rPr lang="en-US" dirty="0" smtClean="0"/>
              <a:t>, </a:t>
            </a:r>
            <a:r>
              <a:rPr lang="en-US" dirty="0" err="1" smtClean="0"/>
              <a:t>dan</a:t>
            </a:r>
            <a:r>
              <a:rPr lang="en-US" dirty="0" smtClean="0"/>
              <a:t> </a:t>
            </a:r>
            <a:r>
              <a:rPr lang="en-US" dirty="0" err="1" smtClean="0"/>
              <a:t>nomor</a:t>
            </a:r>
            <a:r>
              <a:rPr lang="en-US" dirty="0" smtClean="0"/>
              <a:t> </a:t>
            </a:r>
            <a:r>
              <a:rPr lang="en-US" dirty="0" err="1" smtClean="0"/>
              <a:t>halaman</a:t>
            </a:r>
            <a:r>
              <a:rPr lang="en-US" dirty="0" smtClean="0"/>
              <a:t> yang </a:t>
            </a:r>
            <a:r>
              <a:rPr lang="en-US" dirty="0" err="1" smtClean="0"/>
              <a:t>diletakkan</a:t>
            </a:r>
            <a:r>
              <a:rPr lang="en-US" dirty="0" smtClean="0"/>
              <a:t> </a:t>
            </a:r>
            <a:r>
              <a:rPr lang="en-US" dirty="0" err="1" smtClean="0"/>
              <a:t>di</a:t>
            </a:r>
            <a:r>
              <a:rPr lang="en-US" dirty="0" smtClean="0"/>
              <a:t> </a:t>
            </a:r>
            <a:r>
              <a:rPr lang="en-US" dirty="0" err="1" smtClean="0"/>
              <a:t>luar</a:t>
            </a:r>
            <a:r>
              <a:rPr lang="en-US" dirty="0" smtClean="0"/>
              <a:t> </a:t>
            </a:r>
            <a:r>
              <a:rPr lang="en-US" dirty="0" err="1" smtClean="0"/>
              <a:t>tanda</a:t>
            </a:r>
            <a:r>
              <a:rPr lang="en-US" dirty="0" smtClean="0"/>
              <a:t> </a:t>
            </a:r>
            <a:r>
              <a:rPr lang="en-US" dirty="0" err="1" smtClean="0"/>
              <a:t>kurung</a:t>
            </a:r>
            <a:r>
              <a:rPr lang="en-US" dirty="0" smtClean="0"/>
              <a:t>, </a:t>
            </a:r>
            <a:r>
              <a:rPr lang="en-US" dirty="0" err="1" smtClean="0"/>
              <a:t>contoh</a:t>
            </a:r>
            <a:r>
              <a:rPr lang="en-US" dirty="0" smtClean="0"/>
              <a:t>: (Jakarta:    </a:t>
            </a:r>
            <a:r>
              <a:rPr lang="en-US" dirty="0" err="1" smtClean="0"/>
              <a:t>Gramedia</a:t>
            </a:r>
            <a:r>
              <a:rPr lang="en-US" dirty="0" smtClean="0"/>
              <a:t>, 1967), 49—51.</a:t>
            </a:r>
            <a:endParaRPr lang="en-US" dirty="0" smtClean="0"/>
          </a:p>
          <a:p>
            <a:pPr marL="274320" indent="-274320" fontAlgn="auto">
              <a:spcBef>
                <a:spcPts val="580"/>
              </a:spcBef>
              <a:spcAft>
                <a:spcPts val="0"/>
              </a:spcAft>
              <a:buFont typeface="Wingdings 2"/>
              <a:buChar char=""/>
              <a:defRPr/>
            </a:pPr>
            <a:r>
              <a:rPr lang="en-US" dirty="0" err="1" smtClean="0"/>
              <a:t>Untuk</a:t>
            </a:r>
            <a:r>
              <a:rPr lang="en-US" dirty="0" smtClean="0"/>
              <a:t> </a:t>
            </a:r>
            <a:r>
              <a:rPr lang="en-US" dirty="0" err="1" smtClean="0"/>
              <a:t>kutipan</a:t>
            </a:r>
            <a:r>
              <a:rPr lang="en-US" dirty="0" smtClean="0"/>
              <a:t> </a:t>
            </a:r>
            <a:r>
              <a:rPr lang="en-US" dirty="0" err="1" smtClean="0"/>
              <a:t>pada</a:t>
            </a:r>
            <a:r>
              <a:rPr lang="en-US" dirty="0" smtClean="0"/>
              <a:t> </a:t>
            </a:r>
            <a:r>
              <a:rPr lang="en-US" dirty="0" err="1" smtClean="0"/>
              <a:t>buku</a:t>
            </a:r>
            <a:r>
              <a:rPr lang="en-US" dirty="0" smtClean="0"/>
              <a:t> </a:t>
            </a:r>
            <a:r>
              <a:rPr lang="en-US" dirty="0" err="1" smtClean="0"/>
              <a:t>berjilid</a:t>
            </a:r>
            <a:r>
              <a:rPr lang="en-US" dirty="0" smtClean="0"/>
              <a:t> </a:t>
            </a:r>
            <a:r>
              <a:rPr lang="en-US" dirty="0" err="1" smtClean="0"/>
              <a:t>atau</a:t>
            </a:r>
            <a:r>
              <a:rPr lang="en-US" dirty="0" smtClean="0"/>
              <a:t> </a:t>
            </a:r>
            <a:r>
              <a:rPr lang="en-US" dirty="0" err="1" smtClean="0"/>
              <a:t>dari</a:t>
            </a:r>
            <a:r>
              <a:rPr lang="en-US" dirty="0" smtClean="0"/>
              <a:t> </a:t>
            </a:r>
            <a:r>
              <a:rPr lang="en-US" dirty="0" err="1" smtClean="0"/>
              <a:t>jurnal</a:t>
            </a:r>
            <a:r>
              <a:rPr lang="en-US" dirty="0" smtClean="0"/>
              <a:t>/</a:t>
            </a:r>
            <a:r>
              <a:rPr lang="en-US" dirty="0" err="1" smtClean="0"/>
              <a:t>majalah</a:t>
            </a:r>
            <a:r>
              <a:rPr lang="en-US" dirty="0" smtClean="0"/>
              <a:t> </a:t>
            </a:r>
            <a:r>
              <a:rPr lang="en-US" dirty="0" err="1" smtClean="0"/>
              <a:t>ilmiah</a:t>
            </a:r>
            <a:r>
              <a:rPr lang="en-US" dirty="0" smtClean="0"/>
              <a:t>, </a:t>
            </a:r>
            <a:r>
              <a:rPr lang="en-US" dirty="0" err="1" smtClean="0"/>
              <a:t>nomor</a:t>
            </a:r>
            <a:r>
              <a:rPr lang="en-US" dirty="0" smtClean="0"/>
              <a:t> </a:t>
            </a:r>
            <a:r>
              <a:rPr lang="en-US" dirty="0" err="1" smtClean="0"/>
              <a:t>jilid</a:t>
            </a:r>
            <a:r>
              <a:rPr lang="en-US" dirty="0" smtClean="0"/>
              <a:t> </a:t>
            </a:r>
            <a:r>
              <a:rPr lang="en-US" dirty="0" err="1" smtClean="0"/>
              <a:t>menggunakan</a:t>
            </a:r>
            <a:r>
              <a:rPr lang="en-US" dirty="0" smtClean="0"/>
              <a:t> </a:t>
            </a:r>
            <a:r>
              <a:rPr lang="en-US" dirty="0" err="1" smtClean="0"/>
              <a:t>angka</a:t>
            </a:r>
            <a:r>
              <a:rPr lang="en-US" dirty="0" smtClean="0"/>
              <a:t> </a:t>
            </a:r>
            <a:r>
              <a:rPr lang="en-US" dirty="0" err="1" smtClean="0"/>
              <a:t>romawi</a:t>
            </a:r>
            <a:r>
              <a:rPr lang="en-US" dirty="0" smtClean="0"/>
              <a:t> </a:t>
            </a:r>
            <a:r>
              <a:rPr lang="en-US" dirty="0" err="1" smtClean="0"/>
              <a:t>dan</a:t>
            </a:r>
            <a:r>
              <a:rPr lang="en-US" dirty="0" smtClean="0"/>
              <a:t> </a:t>
            </a:r>
            <a:r>
              <a:rPr lang="en-US" dirty="0" err="1" smtClean="0"/>
              <a:t>angka</a:t>
            </a:r>
            <a:r>
              <a:rPr lang="en-US" dirty="0" smtClean="0"/>
              <a:t> </a:t>
            </a:r>
            <a:r>
              <a:rPr lang="en-US" dirty="0" err="1" smtClean="0"/>
              <a:t>arab</a:t>
            </a:r>
            <a:r>
              <a:rPr lang="en-US" dirty="0" smtClean="0"/>
              <a:t>, </a:t>
            </a:r>
            <a:r>
              <a:rPr lang="en-US" dirty="0" err="1" smtClean="0"/>
              <a:t>diikuti</a:t>
            </a:r>
            <a:r>
              <a:rPr lang="en-US" dirty="0" smtClean="0"/>
              <a:t> </a:t>
            </a:r>
            <a:r>
              <a:rPr lang="en-US" dirty="0" err="1" smtClean="0"/>
              <a:t>dengan</a:t>
            </a:r>
            <a:r>
              <a:rPr lang="en-US" dirty="0" smtClean="0"/>
              <a:t> data </a:t>
            </a:r>
            <a:r>
              <a:rPr lang="en-US" dirty="0" err="1" smtClean="0"/>
              <a:t>publikasi</a:t>
            </a:r>
            <a:r>
              <a:rPr lang="en-US" dirty="0" smtClean="0"/>
              <a:t> </a:t>
            </a:r>
            <a:r>
              <a:rPr lang="en-US" dirty="0" err="1" smtClean="0"/>
              <a:t>dalam</a:t>
            </a:r>
            <a:r>
              <a:rPr lang="en-US" dirty="0" smtClean="0"/>
              <a:t> </a:t>
            </a:r>
            <a:r>
              <a:rPr lang="en-US" dirty="0" err="1" smtClean="0"/>
              <a:t>kurung</a:t>
            </a:r>
            <a:r>
              <a:rPr lang="en-US" dirty="0" smtClean="0"/>
              <a:t>, </a:t>
            </a:r>
            <a:r>
              <a:rPr lang="en-US" dirty="0" err="1" smtClean="0"/>
              <a:t>koma</a:t>
            </a:r>
            <a:r>
              <a:rPr lang="en-US" dirty="0" smtClean="0"/>
              <a:t>, </a:t>
            </a:r>
            <a:r>
              <a:rPr lang="en-US" dirty="0" err="1" smtClean="0"/>
              <a:t>dan</a:t>
            </a:r>
            <a:r>
              <a:rPr lang="en-US" dirty="0" smtClean="0"/>
              <a:t> </a:t>
            </a:r>
            <a:r>
              <a:rPr lang="en-US" dirty="0" err="1" smtClean="0"/>
              <a:t>diakhiri</a:t>
            </a:r>
            <a:r>
              <a:rPr lang="en-US" dirty="0" smtClean="0"/>
              <a:t> </a:t>
            </a:r>
            <a:r>
              <a:rPr lang="en-US" dirty="0" err="1" smtClean="0"/>
              <a:t>nomor</a:t>
            </a:r>
            <a:r>
              <a:rPr lang="en-US" dirty="0" smtClean="0"/>
              <a:t> </a:t>
            </a:r>
            <a:r>
              <a:rPr lang="en-US" dirty="0" err="1" smtClean="0"/>
              <a:t>halaman</a:t>
            </a:r>
            <a:r>
              <a:rPr lang="en-US" dirty="0" smtClean="0"/>
              <a:t> yang </a:t>
            </a:r>
            <a:r>
              <a:rPr lang="en-US" dirty="0" err="1" smtClean="0"/>
              <a:t>menggunakan</a:t>
            </a:r>
            <a:r>
              <a:rPr lang="en-US" dirty="0" smtClean="0"/>
              <a:t> </a:t>
            </a:r>
            <a:r>
              <a:rPr lang="en-US" dirty="0" err="1" smtClean="0"/>
              <a:t>angka</a:t>
            </a:r>
            <a:r>
              <a:rPr lang="en-US" dirty="0" smtClean="0"/>
              <a:t> </a:t>
            </a:r>
            <a:r>
              <a:rPr lang="en-US" dirty="0" err="1" smtClean="0"/>
              <a:t>arab</a:t>
            </a:r>
            <a:r>
              <a:rPr lang="en-US" dirty="0" smtClean="0"/>
              <a:t>, </a:t>
            </a:r>
            <a:r>
              <a:rPr lang="en-US" dirty="0" err="1" smtClean="0"/>
              <a:t>contoh</a:t>
            </a:r>
            <a:r>
              <a:rPr lang="en-US" dirty="0" smtClean="0"/>
              <a:t>: MISI, I (April, 1963): 27—30.</a:t>
            </a:r>
            <a:endParaRPr lang="en-US" dirty="0" smtClean="0"/>
          </a:p>
          <a:p>
            <a:pPr marL="274320" indent="-274320" fontAlgn="auto">
              <a:spcBef>
                <a:spcPts val="580"/>
              </a:spcBef>
              <a:spcAft>
                <a:spcPts val="0"/>
              </a:spcAft>
              <a:buFont typeface="Wingdings 2"/>
              <a:buChar char=""/>
              <a:defRPr/>
            </a:pPr>
            <a:endParaRPr lang="en-US" dirty="0"/>
          </a:p>
        </p:txBody>
      </p:sp>
    </p:spTree>
  </p:cSld>
  <p:clrMapOvr>
    <a:masterClrMapping/>
  </p:clrMapOvr>
  <p:transition spd="slow">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400" dirty="0" err="1" smtClean="0">
                <a:latin typeface="+mn-lt"/>
              </a:rPr>
              <a:t>Jika</a:t>
            </a:r>
            <a:r>
              <a:rPr lang="en-US" sz="2400" dirty="0" smtClean="0">
                <a:latin typeface="+mn-lt"/>
              </a:rPr>
              <a:t> </a:t>
            </a:r>
            <a:r>
              <a:rPr lang="en-US" sz="2400" dirty="0" err="1" smtClean="0">
                <a:latin typeface="+mn-lt"/>
              </a:rPr>
              <a:t>dalam</a:t>
            </a:r>
            <a:r>
              <a:rPr lang="en-US" sz="2400" dirty="0" smtClean="0">
                <a:latin typeface="+mn-lt"/>
              </a:rPr>
              <a:t> </a:t>
            </a:r>
            <a:r>
              <a:rPr lang="en-US" sz="2400" dirty="0" err="1" smtClean="0">
                <a:latin typeface="+mn-lt"/>
              </a:rPr>
              <a:t>sistem</a:t>
            </a:r>
            <a:r>
              <a:rPr lang="en-US" sz="2400" dirty="0" smtClean="0">
                <a:latin typeface="+mn-lt"/>
              </a:rPr>
              <a:t> </a:t>
            </a:r>
            <a:r>
              <a:rPr lang="en-US" sz="2400" dirty="0" err="1" smtClean="0">
                <a:latin typeface="+mn-lt"/>
              </a:rPr>
              <a:t>catatan</a:t>
            </a:r>
            <a:r>
              <a:rPr lang="en-US" sz="2400" dirty="0" smtClean="0">
                <a:latin typeface="+mn-lt"/>
              </a:rPr>
              <a:t> </a:t>
            </a:r>
            <a:r>
              <a:rPr lang="en-US" sz="2400" dirty="0" err="1" smtClean="0">
                <a:latin typeface="+mn-lt"/>
              </a:rPr>
              <a:t>terjadi</a:t>
            </a:r>
            <a:r>
              <a:rPr lang="en-US" sz="2400" dirty="0" smtClean="0">
                <a:latin typeface="+mn-lt"/>
              </a:rPr>
              <a:t> </a:t>
            </a:r>
            <a:r>
              <a:rPr lang="en-US" sz="2400" dirty="0" err="1" smtClean="0">
                <a:latin typeface="+mn-lt"/>
              </a:rPr>
              <a:t>perujukan</a:t>
            </a:r>
            <a:r>
              <a:rPr lang="en-US" sz="2400" dirty="0" smtClean="0">
                <a:latin typeface="+mn-lt"/>
              </a:rPr>
              <a:t> </a:t>
            </a:r>
            <a:r>
              <a:rPr lang="en-US" sz="2400" dirty="0" err="1" smtClean="0">
                <a:latin typeface="+mn-lt"/>
              </a:rPr>
              <a:t>lanjutan</a:t>
            </a:r>
            <a:r>
              <a:rPr lang="en-US" sz="2400" dirty="0" smtClean="0">
                <a:latin typeface="+mn-lt"/>
              </a:rPr>
              <a:t> yang </a:t>
            </a:r>
            <a:r>
              <a:rPr lang="en-US" sz="2400" dirty="0" err="1" smtClean="0">
                <a:latin typeface="+mn-lt"/>
              </a:rPr>
              <a:t>merujuk</a:t>
            </a:r>
            <a:r>
              <a:rPr lang="en-US" sz="2400" dirty="0" smtClean="0">
                <a:latin typeface="+mn-lt"/>
              </a:rPr>
              <a:t> </a:t>
            </a:r>
            <a:r>
              <a:rPr lang="en-US" sz="2400" dirty="0" err="1" smtClean="0">
                <a:latin typeface="+mn-lt"/>
              </a:rPr>
              <a:t>pada</a:t>
            </a:r>
            <a:r>
              <a:rPr lang="en-US" sz="2400" dirty="0" smtClean="0">
                <a:latin typeface="+mn-lt"/>
              </a:rPr>
              <a:t> </a:t>
            </a:r>
            <a:r>
              <a:rPr lang="en-US" sz="2400" dirty="0" err="1" smtClean="0">
                <a:latin typeface="+mn-lt"/>
              </a:rPr>
              <a:t>sumber</a:t>
            </a:r>
            <a:r>
              <a:rPr lang="en-US" sz="2400" dirty="0" smtClean="0">
                <a:latin typeface="+mn-lt"/>
              </a:rPr>
              <a:t> yang </a:t>
            </a:r>
            <a:r>
              <a:rPr lang="en-US" sz="2400" dirty="0" err="1" smtClean="0">
                <a:latin typeface="+mn-lt"/>
              </a:rPr>
              <a:t>sama</a:t>
            </a:r>
            <a:r>
              <a:rPr lang="en-US" sz="2400" dirty="0" smtClean="0">
                <a:latin typeface="+mn-lt"/>
              </a:rPr>
              <a:t>, </a:t>
            </a:r>
            <a:r>
              <a:rPr lang="en-US" sz="2400" dirty="0" err="1" smtClean="0">
                <a:latin typeface="+mn-lt"/>
              </a:rPr>
              <a:t>digunakan</a:t>
            </a:r>
            <a:r>
              <a:rPr lang="en-US" sz="2400" dirty="0" smtClean="0">
                <a:latin typeface="+mn-lt"/>
              </a:rPr>
              <a:t> </a:t>
            </a:r>
            <a:r>
              <a:rPr lang="en-US" sz="2400" dirty="0" err="1" smtClean="0">
                <a:latin typeface="+mn-lt"/>
              </a:rPr>
              <a:t>singkatan</a:t>
            </a:r>
            <a:r>
              <a:rPr lang="en-US" sz="2400" dirty="0" smtClean="0">
                <a:latin typeface="+mn-lt"/>
              </a:rPr>
              <a:t> yang </a:t>
            </a:r>
            <a:r>
              <a:rPr lang="en-US" sz="2400" dirty="0" err="1" smtClean="0">
                <a:latin typeface="+mn-lt"/>
              </a:rPr>
              <a:t>berasal</a:t>
            </a:r>
            <a:r>
              <a:rPr lang="en-US" sz="2400" dirty="0" smtClean="0">
                <a:latin typeface="+mn-lt"/>
              </a:rPr>
              <a:t> </a:t>
            </a:r>
            <a:r>
              <a:rPr lang="en-US" sz="2400" dirty="0" err="1" smtClean="0">
                <a:latin typeface="+mn-lt"/>
              </a:rPr>
              <a:t>dari</a:t>
            </a:r>
            <a:r>
              <a:rPr lang="en-US" sz="2400" dirty="0" smtClean="0">
                <a:latin typeface="+mn-lt"/>
              </a:rPr>
              <a:t> </a:t>
            </a:r>
            <a:r>
              <a:rPr lang="en-US" sz="2400" dirty="0" err="1" smtClean="0">
                <a:latin typeface="+mn-lt"/>
              </a:rPr>
              <a:t>bahasa</a:t>
            </a:r>
            <a:r>
              <a:rPr lang="en-US" sz="2400" dirty="0" smtClean="0">
                <a:latin typeface="+mn-lt"/>
              </a:rPr>
              <a:t> Latin </a:t>
            </a:r>
            <a:r>
              <a:rPr lang="en-US" sz="2400" dirty="0" err="1" smtClean="0">
                <a:latin typeface="+mn-lt"/>
              </a:rPr>
              <a:t>untuk</a:t>
            </a:r>
            <a:r>
              <a:rPr lang="en-US" sz="2400" dirty="0" smtClean="0">
                <a:latin typeface="+mn-lt"/>
              </a:rPr>
              <a:t> </a:t>
            </a:r>
            <a:r>
              <a:rPr lang="en-US" sz="2400" dirty="0" err="1" smtClean="0">
                <a:latin typeface="+mn-lt"/>
              </a:rPr>
              <a:t>merujuk</a:t>
            </a:r>
            <a:r>
              <a:rPr lang="en-US" sz="2400" dirty="0" smtClean="0">
                <a:latin typeface="+mn-lt"/>
              </a:rPr>
              <a:t> </a:t>
            </a:r>
            <a:r>
              <a:rPr lang="en-US" sz="2400" dirty="0" err="1" smtClean="0">
                <a:latin typeface="+mn-lt"/>
              </a:rPr>
              <a:t>sumber</a:t>
            </a:r>
            <a:r>
              <a:rPr lang="en-US" sz="2400" dirty="0" smtClean="0">
                <a:latin typeface="+mn-lt"/>
              </a:rPr>
              <a:t> </a:t>
            </a:r>
            <a:r>
              <a:rPr lang="en-US" sz="2400" dirty="0" err="1" smtClean="0">
                <a:latin typeface="+mn-lt"/>
              </a:rPr>
              <a:t>pertama</a:t>
            </a:r>
            <a:r>
              <a:rPr lang="en-US" sz="2400" dirty="0" smtClean="0">
                <a:latin typeface="+mn-lt"/>
              </a:rPr>
              <a:t>.</a:t>
            </a:r>
            <a:endParaRPr lang="en-US" sz="2400" dirty="0">
              <a:latin typeface="+mn-lt"/>
            </a:endParaRPr>
          </a:p>
        </p:txBody>
      </p:sp>
      <p:sp>
        <p:nvSpPr>
          <p:cNvPr id="3" name="Content Placeholder 2"/>
          <p:cNvSpPr>
            <a:spLocks noGrp="1"/>
          </p:cNvSpPr>
          <p:nvPr>
            <p:ph sz="quarter" idx="1"/>
          </p:nvPr>
        </p:nvSpPr>
        <p:spPr/>
        <p:txBody>
          <a:bodyPr>
            <a:normAutofit fontScale="92500" lnSpcReduction="20000"/>
          </a:bodyPr>
          <a:lstStyle/>
          <a:p>
            <a:pPr marL="274320" indent="-274320" fontAlgn="auto">
              <a:spcBef>
                <a:spcPts val="580"/>
              </a:spcBef>
              <a:spcAft>
                <a:spcPts val="0"/>
              </a:spcAft>
              <a:buFont typeface="Wingdings 2"/>
              <a:buNone/>
              <a:defRPr/>
            </a:pPr>
            <a:r>
              <a:rPr lang="en-US" dirty="0" err="1" smtClean="0"/>
              <a:t>Singkatan</a:t>
            </a:r>
            <a:r>
              <a:rPr lang="en-US" dirty="0" smtClean="0"/>
              <a:t> </a:t>
            </a:r>
            <a:r>
              <a:rPr lang="en-US" dirty="0" err="1" smtClean="0"/>
              <a:t>itu</a:t>
            </a:r>
            <a:r>
              <a:rPr lang="en-US" dirty="0" smtClean="0"/>
              <a:t> </a:t>
            </a:r>
            <a:r>
              <a:rPr lang="en-US" dirty="0" err="1" smtClean="0"/>
              <a:t>ialah</a:t>
            </a:r>
            <a:endParaRPr lang="en-US" dirty="0" smtClean="0"/>
          </a:p>
          <a:p>
            <a:pPr marL="514350" indent="-514350" fontAlgn="auto">
              <a:spcBef>
                <a:spcPts val="580"/>
              </a:spcBef>
              <a:spcAft>
                <a:spcPts val="0"/>
              </a:spcAft>
              <a:buFont typeface="+mj-lt"/>
              <a:buAutoNum type="alphaLcParenR"/>
              <a:defRPr/>
            </a:pPr>
            <a:r>
              <a:rPr lang="en-US" i="1" dirty="0" smtClean="0"/>
              <a:t>Ibid</a:t>
            </a:r>
            <a:r>
              <a:rPr lang="en-US" dirty="0" smtClean="0"/>
              <a:t>. : </a:t>
            </a:r>
            <a:r>
              <a:rPr lang="en-US" dirty="0" err="1" smtClean="0"/>
              <a:t>singkatan</a:t>
            </a:r>
            <a:r>
              <a:rPr lang="en-US" dirty="0" smtClean="0"/>
              <a:t> </a:t>
            </a:r>
            <a:r>
              <a:rPr lang="en-US" dirty="0" err="1" smtClean="0"/>
              <a:t>ini</a:t>
            </a:r>
            <a:r>
              <a:rPr lang="en-US" dirty="0" smtClean="0"/>
              <a:t> </a:t>
            </a:r>
            <a:r>
              <a:rPr lang="en-US" dirty="0" err="1" smtClean="0"/>
              <a:t>berasal</a:t>
            </a:r>
            <a:r>
              <a:rPr lang="en-US" dirty="0" smtClean="0"/>
              <a:t> </a:t>
            </a:r>
            <a:r>
              <a:rPr lang="en-US" dirty="0" err="1" smtClean="0"/>
              <a:t>dari</a:t>
            </a:r>
            <a:r>
              <a:rPr lang="en-US" dirty="0" smtClean="0"/>
              <a:t> </a:t>
            </a:r>
            <a:r>
              <a:rPr lang="en-US" dirty="0" err="1" smtClean="0"/>
              <a:t>kata</a:t>
            </a:r>
            <a:r>
              <a:rPr lang="en-US" dirty="0" smtClean="0"/>
              <a:t> </a:t>
            </a:r>
            <a:r>
              <a:rPr lang="en-US" dirty="0" err="1" smtClean="0"/>
              <a:t>lengkap</a:t>
            </a:r>
            <a:r>
              <a:rPr lang="en-US" dirty="0" smtClean="0"/>
              <a:t> </a:t>
            </a:r>
            <a:r>
              <a:rPr lang="en-US" i="1" dirty="0" err="1" smtClean="0"/>
              <a:t>ibidem</a:t>
            </a:r>
            <a:r>
              <a:rPr lang="en-US" dirty="0" smtClean="0"/>
              <a:t> yang </a:t>
            </a:r>
            <a:r>
              <a:rPr lang="en-US" dirty="0" err="1" smtClean="0"/>
              <a:t>berarti</a:t>
            </a:r>
            <a:r>
              <a:rPr lang="en-US" dirty="0" smtClean="0"/>
              <a:t> ‘</a:t>
            </a:r>
            <a:r>
              <a:rPr lang="en-US" dirty="0" err="1" smtClean="0"/>
              <a:t>pada</a:t>
            </a:r>
            <a:r>
              <a:rPr lang="en-US" dirty="0" smtClean="0"/>
              <a:t> </a:t>
            </a:r>
            <a:r>
              <a:rPr lang="en-US" dirty="0" err="1" smtClean="0"/>
              <a:t>tempat</a:t>
            </a:r>
            <a:r>
              <a:rPr lang="en-US" dirty="0" smtClean="0"/>
              <a:t> yang </a:t>
            </a:r>
            <a:r>
              <a:rPr lang="en-US" dirty="0" err="1" smtClean="0"/>
              <a:t>sama</a:t>
            </a:r>
            <a:r>
              <a:rPr lang="en-US" dirty="0" smtClean="0"/>
              <a:t>’. </a:t>
            </a:r>
            <a:r>
              <a:rPr lang="en-US" dirty="0" err="1" smtClean="0"/>
              <a:t>Singkatan</a:t>
            </a:r>
            <a:r>
              <a:rPr lang="en-US" dirty="0" smtClean="0"/>
              <a:t> </a:t>
            </a:r>
            <a:r>
              <a:rPr lang="en-US" dirty="0" err="1" smtClean="0"/>
              <a:t>ini</a:t>
            </a:r>
            <a:r>
              <a:rPr lang="en-US" dirty="0" smtClean="0"/>
              <a:t> </a:t>
            </a:r>
            <a:r>
              <a:rPr lang="en-US" dirty="0" err="1" smtClean="0"/>
              <a:t>digunakan</a:t>
            </a:r>
            <a:r>
              <a:rPr lang="en-US" dirty="0" smtClean="0"/>
              <a:t> </a:t>
            </a:r>
            <a:r>
              <a:rPr lang="en-US" dirty="0" err="1" smtClean="0"/>
              <a:t>jika</a:t>
            </a:r>
            <a:r>
              <a:rPr lang="en-US" dirty="0" smtClean="0"/>
              <a:t> </a:t>
            </a:r>
            <a:r>
              <a:rPr lang="en-US" dirty="0" err="1" smtClean="0"/>
              <a:t>perujukan</a:t>
            </a:r>
            <a:r>
              <a:rPr lang="en-US" dirty="0" smtClean="0"/>
              <a:t> </a:t>
            </a:r>
            <a:r>
              <a:rPr lang="en-US" dirty="0" err="1" smtClean="0"/>
              <a:t>lanjutan</a:t>
            </a:r>
            <a:r>
              <a:rPr lang="en-US" dirty="0" smtClean="0"/>
              <a:t> </a:t>
            </a:r>
            <a:r>
              <a:rPr lang="en-US" dirty="0" err="1" smtClean="0"/>
              <a:t>mengacu</a:t>
            </a:r>
            <a:r>
              <a:rPr lang="en-US" dirty="0" smtClean="0"/>
              <a:t> </a:t>
            </a:r>
            <a:r>
              <a:rPr lang="en-US" dirty="0" err="1" smtClean="0"/>
              <a:t>langsung</a:t>
            </a:r>
            <a:r>
              <a:rPr lang="en-US" dirty="0" smtClean="0"/>
              <a:t> </a:t>
            </a:r>
            <a:r>
              <a:rPr lang="en-US" dirty="0" err="1" smtClean="0"/>
              <a:t>pada</a:t>
            </a:r>
            <a:r>
              <a:rPr lang="en-US" dirty="0" smtClean="0"/>
              <a:t> </a:t>
            </a:r>
            <a:r>
              <a:rPr lang="en-US" dirty="0" err="1" smtClean="0"/>
              <a:t>karya</a:t>
            </a:r>
            <a:r>
              <a:rPr lang="en-US" dirty="0" smtClean="0"/>
              <a:t> yang </a:t>
            </a:r>
            <a:r>
              <a:rPr lang="en-US" dirty="0" err="1" smtClean="0"/>
              <a:t>disebut</a:t>
            </a:r>
            <a:r>
              <a:rPr lang="en-US" dirty="0" smtClean="0"/>
              <a:t> </a:t>
            </a:r>
            <a:r>
              <a:rPr lang="en-US" dirty="0" err="1" smtClean="0"/>
              <a:t>dalam</a:t>
            </a:r>
            <a:r>
              <a:rPr lang="en-US" dirty="0" smtClean="0"/>
              <a:t> </a:t>
            </a:r>
            <a:r>
              <a:rPr lang="en-US" dirty="0" err="1" smtClean="0"/>
              <a:t>perujukan</a:t>
            </a:r>
            <a:r>
              <a:rPr lang="en-US" dirty="0" smtClean="0"/>
              <a:t> </a:t>
            </a:r>
            <a:r>
              <a:rPr lang="en-US" dirty="0" err="1" smtClean="0"/>
              <a:t>nomor</a:t>
            </a:r>
            <a:r>
              <a:rPr lang="en-US" dirty="0" smtClean="0"/>
              <a:t> </a:t>
            </a:r>
            <a:r>
              <a:rPr lang="en-US" dirty="0" err="1" smtClean="0"/>
              <a:t>sebelumnya</a:t>
            </a:r>
            <a:r>
              <a:rPr lang="en-US" dirty="0" smtClean="0"/>
              <a:t>. </a:t>
            </a:r>
            <a:r>
              <a:rPr lang="en-US" dirty="0" err="1" smtClean="0"/>
              <a:t>Jika</a:t>
            </a:r>
            <a:r>
              <a:rPr lang="en-US" dirty="0" smtClean="0"/>
              <a:t> </a:t>
            </a:r>
            <a:r>
              <a:rPr lang="en-US" dirty="0" err="1" smtClean="0"/>
              <a:t>nomor</a:t>
            </a:r>
            <a:r>
              <a:rPr lang="en-US" dirty="0" smtClean="0"/>
              <a:t> </a:t>
            </a:r>
            <a:r>
              <a:rPr lang="en-US" dirty="0" err="1" smtClean="0"/>
              <a:t>halaman</a:t>
            </a:r>
            <a:r>
              <a:rPr lang="en-US" dirty="0" smtClean="0"/>
              <a:t> </a:t>
            </a:r>
            <a:r>
              <a:rPr lang="en-US" dirty="0" err="1" smtClean="0"/>
              <a:t>pengacuan</a:t>
            </a:r>
            <a:r>
              <a:rPr lang="en-US" dirty="0" smtClean="0"/>
              <a:t> </a:t>
            </a:r>
            <a:r>
              <a:rPr lang="en-US" dirty="0" err="1" smtClean="0"/>
              <a:t>sama</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dicantumkan</a:t>
            </a:r>
            <a:r>
              <a:rPr lang="en-US" dirty="0" smtClean="0"/>
              <a:t> </a:t>
            </a:r>
            <a:r>
              <a:rPr lang="en-US" dirty="0" err="1" smtClean="0"/>
              <a:t>nomor</a:t>
            </a:r>
            <a:r>
              <a:rPr lang="en-US" dirty="0" smtClean="0"/>
              <a:t> </a:t>
            </a:r>
            <a:r>
              <a:rPr lang="en-US" dirty="0" err="1" smtClean="0"/>
              <a:t>halaman</a:t>
            </a:r>
            <a:r>
              <a:rPr lang="en-US" dirty="0" smtClean="0"/>
              <a:t>. </a:t>
            </a:r>
            <a:r>
              <a:rPr lang="en-US" dirty="0" err="1" smtClean="0"/>
              <a:t>Jika</a:t>
            </a:r>
            <a:r>
              <a:rPr lang="en-US" dirty="0" smtClean="0"/>
              <a:t> </a:t>
            </a:r>
            <a:r>
              <a:rPr lang="en-US" dirty="0" err="1" smtClean="0"/>
              <a:t>berbeda</a:t>
            </a:r>
            <a:r>
              <a:rPr lang="en-US" dirty="0" smtClean="0"/>
              <a:t>, </a:t>
            </a:r>
            <a:r>
              <a:rPr lang="en-US" dirty="0" err="1" smtClean="0"/>
              <a:t>setelah</a:t>
            </a:r>
            <a:r>
              <a:rPr lang="en-US" dirty="0" smtClean="0"/>
              <a:t> </a:t>
            </a:r>
            <a:r>
              <a:rPr lang="en-US" i="1" dirty="0" smtClean="0"/>
              <a:t>Ibid. </a:t>
            </a:r>
            <a:r>
              <a:rPr lang="en-US" i="1" dirty="0" err="1" smtClean="0"/>
              <a:t>d</a:t>
            </a:r>
            <a:r>
              <a:rPr lang="en-US" dirty="0" err="1" smtClean="0"/>
              <a:t>icantumkan</a:t>
            </a:r>
            <a:r>
              <a:rPr lang="en-US" dirty="0" smtClean="0"/>
              <a:t> </a:t>
            </a:r>
            <a:r>
              <a:rPr lang="en-US" dirty="0" err="1" smtClean="0"/>
              <a:t>nomor</a:t>
            </a:r>
            <a:r>
              <a:rPr lang="en-US" dirty="0" smtClean="0"/>
              <a:t> </a:t>
            </a:r>
            <a:r>
              <a:rPr lang="en-US" dirty="0" err="1" smtClean="0"/>
              <a:t>halaman</a:t>
            </a:r>
            <a:r>
              <a:rPr lang="en-US" dirty="0" smtClean="0"/>
              <a:t>. </a:t>
            </a:r>
            <a:r>
              <a:rPr lang="en-US" dirty="0" err="1" smtClean="0"/>
              <a:t>Contoh</a:t>
            </a:r>
            <a:r>
              <a:rPr lang="en-US" dirty="0" smtClean="0"/>
              <a:t>: </a:t>
            </a:r>
            <a:r>
              <a:rPr lang="en-US" i="1" dirty="0" smtClean="0"/>
              <a:t>Ibid.</a:t>
            </a:r>
            <a:r>
              <a:rPr lang="en-US" dirty="0" smtClean="0"/>
              <a:t>,  87.  </a:t>
            </a:r>
            <a:endParaRPr lang="en-US" dirty="0" smtClean="0"/>
          </a:p>
          <a:p>
            <a:pPr marL="514350" indent="-514350" fontAlgn="auto">
              <a:spcBef>
                <a:spcPts val="580"/>
              </a:spcBef>
              <a:spcAft>
                <a:spcPts val="0"/>
              </a:spcAft>
              <a:buFont typeface="+mj-lt"/>
              <a:buAutoNum type="alphaLcParenR"/>
              <a:defRPr/>
            </a:pPr>
            <a:r>
              <a:rPr lang="en-US" i="1" dirty="0" err="1" smtClean="0"/>
              <a:t>Op.Cit</a:t>
            </a:r>
            <a:r>
              <a:rPr lang="en-US" i="1" dirty="0" smtClean="0"/>
              <a:t>. </a:t>
            </a:r>
            <a:r>
              <a:rPr lang="en-US" dirty="0" smtClean="0"/>
              <a:t>: </a:t>
            </a:r>
            <a:r>
              <a:rPr lang="en-US" dirty="0" err="1" smtClean="0"/>
              <a:t>singkatan</a:t>
            </a:r>
            <a:r>
              <a:rPr lang="en-US" dirty="0" smtClean="0"/>
              <a:t> </a:t>
            </a:r>
            <a:r>
              <a:rPr lang="en-US" dirty="0" err="1" smtClean="0"/>
              <a:t>ini</a:t>
            </a:r>
            <a:r>
              <a:rPr lang="en-US" dirty="0" smtClean="0"/>
              <a:t> </a:t>
            </a:r>
            <a:r>
              <a:rPr lang="en-US" dirty="0" err="1" smtClean="0"/>
              <a:t>berasal</a:t>
            </a:r>
            <a:r>
              <a:rPr lang="en-US" dirty="0" smtClean="0"/>
              <a:t> </a:t>
            </a:r>
            <a:r>
              <a:rPr lang="en-US" dirty="0" err="1" smtClean="0"/>
              <a:t>dari</a:t>
            </a:r>
            <a:r>
              <a:rPr lang="en-US" dirty="0" smtClean="0"/>
              <a:t> </a:t>
            </a:r>
            <a:r>
              <a:rPr lang="en-US" dirty="0" err="1" smtClean="0"/>
              <a:t>gabungan</a:t>
            </a:r>
            <a:r>
              <a:rPr lang="en-US" dirty="0" smtClean="0"/>
              <a:t> </a:t>
            </a:r>
            <a:r>
              <a:rPr lang="en-US" dirty="0" err="1" smtClean="0"/>
              <a:t>kata</a:t>
            </a:r>
            <a:r>
              <a:rPr lang="en-US" dirty="0" smtClean="0"/>
              <a:t> </a:t>
            </a:r>
            <a:r>
              <a:rPr lang="en-US" i="1" dirty="0" err="1" smtClean="0"/>
              <a:t>opere</a:t>
            </a:r>
            <a:r>
              <a:rPr lang="en-US" i="1" dirty="0" smtClean="0"/>
              <a:t> citato</a:t>
            </a:r>
            <a:r>
              <a:rPr lang="en-US" dirty="0" smtClean="0"/>
              <a:t> yang </a:t>
            </a:r>
            <a:r>
              <a:rPr lang="en-US" dirty="0" err="1" smtClean="0"/>
              <a:t>berarti</a:t>
            </a:r>
            <a:r>
              <a:rPr lang="en-US" dirty="0" smtClean="0"/>
              <a:t> ‘</a:t>
            </a:r>
            <a:r>
              <a:rPr lang="en-US" dirty="0" err="1" smtClean="0"/>
              <a:t>pada</a:t>
            </a:r>
            <a:r>
              <a:rPr lang="en-US" dirty="0" smtClean="0"/>
              <a:t> </a:t>
            </a:r>
            <a:r>
              <a:rPr lang="en-US" dirty="0" err="1" smtClean="0"/>
              <a:t>karya</a:t>
            </a:r>
            <a:r>
              <a:rPr lang="en-US" dirty="0" smtClean="0"/>
              <a:t> yang </a:t>
            </a:r>
            <a:r>
              <a:rPr lang="en-US" dirty="0" err="1" smtClean="0"/>
              <a:t>telah</a:t>
            </a:r>
            <a:r>
              <a:rPr lang="en-US" dirty="0" smtClean="0"/>
              <a:t> </a:t>
            </a:r>
            <a:r>
              <a:rPr lang="en-US" dirty="0" err="1" smtClean="0"/>
              <a:t>dikutip</a:t>
            </a:r>
            <a:r>
              <a:rPr lang="en-US" dirty="0" smtClean="0"/>
              <a:t>’. </a:t>
            </a:r>
            <a:r>
              <a:rPr lang="en-US" dirty="0" err="1" smtClean="0"/>
              <a:t>Singkatan</a:t>
            </a:r>
            <a:r>
              <a:rPr lang="en-US" dirty="0" smtClean="0"/>
              <a:t> </a:t>
            </a:r>
            <a:r>
              <a:rPr lang="en-US" dirty="0" err="1" smtClean="0"/>
              <a:t>ini</a:t>
            </a:r>
            <a:r>
              <a:rPr lang="en-US" dirty="0" smtClean="0"/>
              <a:t> </a:t>
            </a:r>
            <a:r>
              <a:rPr lang="en-US" dirty="0" err="1" smtClean="0"/>
              <a:t>digunakan</a:t>
            </a:r>
            <a:r>
              <a:rPr lang="en-US" dirty="0" smtClean="0"/>
              <a:t> </a:t>
            </a:r>
            <a:r>
              <a:rPr lang="en-US" dirty="0" err="1" smtClean="0"/>
              <a:t>jika</a:t>
            </a:r>
            <a:r>
              <a:rPr lang="en-US" dirty="0" smtClean="0"/>
              <a:t> </a:t>
            </a:r>
            <a:r>
              <a:rPr lang="en-US" dirty="0" err="1" smtClean="0"/>
              <a:t>perujukan</a:t>
            </a:r>
            <a:r>
              <a:rPr lang="en-US" dirty="0" smtClean="0"/>
              <a:t> </a:t>
            </a:r>
            <a:r>
              <a:rPr lang="en-US" dirty="0" err="1" smtClean="0"/>
              <a:t>lanjutan</a:t>
            </a:r>
            <a:r>
              <a:rPr lang="en-US" dirty="0" smtClean="0"/>
              <a:t> </a:t>
            </a:r>
            <a:r>
              <a:rPr lang="en-US" dirty="0" err="1" smtClean="0"/>
              <a:t>mengacu</a:t>
            </a:r>
            <a:r>
              <a:rPr lang="en-US" dirty="0" smtClean="0"/>
              <a:t> </a:t>
            </a:r>
            <a:r>
              <a:rPr lang="en-US" dirty="0" err="1" smtClean="0"/>
              <a:t>perujukan</a:t>
            </a:r>
            <a:r>
              <a:rPr lang="en-US" dirty="0" smtClean="0"/>
              <a:t> </a:t>
            </a:r>
            <a:r>
              <a:rPr lang="en-US" dirty="0" err="1" smtClean="0"/>
              <a:t>pertama</a:t>
            </a:r>
            <a:r>
              <a:rPr lang="en-US" dirty="0" smtClean="0"/>
              <a:t>  yang </a:t>
            </a:r>
            <a:r>
              <a:rPr lang="en-US" dirty="0" err="1" smtClean="0"/>
              <a:t>berasal</a:t>
            </a:r>
            <a:r>
              <a:rPr lang="en-US" dirty="0" smtClean="0"/>
              <a:t> </a:t>
            </a:r>
            <a:r>
              <a:rPr lang="en-US" dirty="0" err="1" smtClean="0"/>
              <a:t>dari</a:t>
            </a:r>
            <a:r>
              <a:rPr lang="en-US" dirty="0" smtClean="0"/>
              <a:t> </a:t>
            </a:r>
            <a:r>
              <a:rPr lang="en-US" dirty="0" err="1" smtClean="0"/>
              <a:t>buku</a:t>
            </a:r>
            <a:r>
              <a:rPr lang="en-US" dirty="0" smtClean="0"/>
              <a:t> </a:t>
            </a:r>
            <a:r>
              <a:rPr lang="en-US" dirty="0" err="1" smtClean="0"/>
              <a:t>namun</a:t>
            </a:r>
            <a:r>
              <a:rPr lang="en-US" dirty="0" smtClean="0"/>
              <a:t> </a:t>
            </a:r>
            <a:r>
              <a:rPr lang="en-US" dirty="0" err="1" smtClean="0"/>
              <a:t>diselingi</a:t>
            </a:r>
            <a:r>
              <a:rPr lang="en-US" dirty="0" smtClean="0"/>
              <a:t> </a:t>
            </a:r>
            <a:r>
              <a:rPr lang="en-US" dirty="0" err="1" smtClean="0"/>
              <a:t>perujukan</a:t>
            </a:r>
            <a:r>
              <a:rPr lang="en-US" dirty="0" smtClean="0"/>
              <a:t> lain. </a:t>
            </a:r>
            <a:r>
              <a:rPr lang="en-US" dirty="0" err="1" smtClean="0"/>
              <a:t>Teknik</a:t>
            </a:r>
            <a:r>
              <a:rPr lang="en-US" dirty="0" smtClean="0"/>
              <a:t> </a:t>
            </a:r>
            <a:r>
              <a:rPr lang="en-US" dirty="0" err="1" smtClean="0"/>
              <a:t>penulisannya</a:t>
            </a:r>
            <a:r>
              <a:rPr lang="en-US" dirty="0" smtClean="0"/>
              <a:t>: </a:t>
            </a:r>
            <a:r>
              <a:rPr lang="en-US" dirty="0" err="1" smtClean="0"/>
              <a:t>nama</a:t>
            </a:r>
            <a:r>
              <a:rPr lang="en-US" dirty="0" smtClean="0"/>
              <a:t> </a:t>
            </a:r>
            <a:r>
              <a:rPr lang="en-US" dirty="0" err="1" smtClean="0"/>
              <a:t>belakang</a:t>
            </a:r>
            <a:r>
              <a:rPr lang="en-US" dirty="0" smtClean="0"/>
              <a:t> </a:t>
            </a:r>
            <a:r>
              <a:rPr lang="en-US" dirty="0" err="1" smtClean="0"/>
              <a:t>penulis</a:t>
            </a:r>
            <a:r>
              <a:rPr lang="en-US" dirty="0" smtClean="0"/>
              <a:t>, </a:t>
            </a:r>
            <a:r>
              <a:rPr lang="en-US" dirty="0" err="1" smtClean="0"/>
              <a:t>diikuti</a:t>
            </a:r>
            <a:r>
              <a:rPr lang="en-US" dirty="0" smtClean="0"/>
              <a:t> </a:t>
            </a:r>
            <a:r>
              <a:rPr lang="en-US" dirty="0" err="1" smtClean="0"/>
              <a:t>oleh</a:t>
            </a:r>
            <a:r>
              <a:rPr lang="en-US" dirty="0" smtClean="0"/>
              <a:t> </a:t>
            </a:r>
            <a:r>
              <a:rPr lang="en-US" i="1" dirty="0" smtClean="0"/>
              <a:t>op.cit.</a:t>
            </a:r>
            <a:r>
              <a:rPr lang="en-US" dirty="0" smtClean="0"/>
              <a:t>, </a:t>
            </a:r>
            <a:r>
              <a:rPr lang="en-US" dirty="0" err="1" smtClean="0"/>
              <a:t>diikuti</a:t>
            </a:r>
            <a:r>
              <a:rPr lang="en-US" dirty="0" smtClean="0"/>
              <a:t> </a:t>
            </a:r>
            <a:r>
              <a:rPr lang="en-US" dirty="0" err="1" smtClean="0"/>
              <a:t>nomor</a:t>
            </a:r>
            <a:r>
              <a:rPr lang="en-US" dirty="0" smtClean="0"/>
              <a:t> </a:t>
            </a:r>
            <a:r>
              <a:rPr lang="en-US" dirty="0" err="1" smtClean="0"/>
              <a:t>halaman</a:t>
            </a:r>
            <a:r>
              <a:rPr lang="en-US" i="1" dirty="0" smtClean="0"/>
              <a:t> </a:t>
            </a:r>
            <a:r>
              <a:rPr lang="en-US" dirty="0" err="1" smtClean="0"/>
              <a:t>jika</a:t>
            </a:r>
            <a:r>
              <a:rPr lang="en-US" dirty="0" smtClean="0"/>
              <a:t> </a:t>
            </a:r>
            <a:r>
              <a:rPr lang="en-US" dirty="0" err="1" smtClean="0"/>
              <a:t>nomor</a:t>
            </a:r>
            <a:r>
              <a:rPr lang="en-US" dirty="0" smtClean="0"/>
              <a:t> </a:t>
            </a:r>
            <a:r>
              <a:rPr lang="en-US" dirty="0" err="1" smtClean="0"/>
              <a:t>halaman</a:t>
            </a:r>
            <a:r>
              <a:rPr lang="en-US" dirty="0" smtClean="0"/>
              <a:t> </a:t>
            </a:r>
            <a:r>
              <a:rPr lang="en-US" dirty="0" err="1" smtClean="0"/>
              <a:t>pengacuan</a:t>
            </a:r>
            <a:r>
              <a:rPr lang="en-US" dirty="0" smtClean="0"/>
              <a:t> </a:t>
            </a:r>
            <a:r>
              <a:rPr lang="en-US" dirty="0" err="1" smtClean="0"/>
              <a:t>berbeda</a:t>
            </a:r>
            <a:r>
              <a:rPr lang="en-US" dirty="0" smtClean="0"/>
              <a:t> </a:t>
            </a:r>
            <a:r>
              <a:rPr lang="en-US" dirty="0" err="1" smtClean="0"/>
              <a:t>dari</a:t>
            </a:r>
            <a:r>
              <a:rPr lang="en-US" dirty="0" smtClean="0"/>
              <a:t> </a:t>
            </a:r>
            <a:r>
              <a:rPr lang="en-US" dirty="0" err="1" smtClean="0"/>
              <a:t>perujukan</a:t>
            </a:r>
            <a:r>
              <a:rPr lang="en-US" dirty="0" smtClean="0"/>
              <a:t> </a:t>
            </a:r>
            <a:r>
              <a:rPr lang="en-US" dirty="0" err="1" smtClean="0"/>
              <a:t>pertama</a:t>
            </a:r>
            <a:r>
              <a:rPr lang="en-US" dirty="0" smtClean="0"/>
              <a:t>. </a:t>
            </a:r>
            <a:r>
              <a:rPr lang="en-US" dirty="0" err="1" smtClean="0"/>
              <a:t>Contoh</a:t>
            </a:r>
            <a:r>
              <a:rPr lang="en-US" dirty="0" smtClean="0"/>
              <a:t>: </a:t>
            </a:r>
            <a:r>
              <a:rPr lang="en-US" dirty="0" err="1" smtClean="0"/>
              <a:t>Keraf</a:t>
            </a:r>
            <a:r>
              <a:rPr lang="en-US" dirty="0" smtClean="0"/>
              <a:t>,  </a:t>
            </a:r>
            <a:r>
              <a:rPr lang="en-US" i="1" dirty="0" smtClean="0"/>
              <a:t>op.cit.,</a:t>
            </a:r>
            <a:r>
              <a:rPr lang="en-US" dirty="0" smtClean="0"/>
              <a:t>  87. </a:t>
            </a:r>
            <a:endParaRPr lang="en-US" i="1" dirty="0"/>
          </a:p>
        </p:txBody>
      </p:sp>
    </p:spTree>
  </p:cSld>
  <p:clrMapOvr>
    <a:masterClrMapping/>
  </p:clrMapOvr>
  <p:transition spd="slow">
    <p:blind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6547</Words>
  <Application>WPS Presentation</Application>
  <PresentationFormat>On-screen Show (4:3)</PresentationFormat>
  <Paragraphs>88</Paragraphs>
  <Slides>10</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Nimbus Roman No9 L</vt:lpstr>
      <vt:lpstr>Franklin Gothic Book</vt:lpstr>
      <vt:lpstr>Gubbi</vt:lpstr>
      <vt:lpstr>Wingdings 2</vt:lpstr>
      <vt:lpstr>Wingdings 2</vt:lpstr>
      <vt:lpstr>Perpetua</vt:lpstr>
      <vt:lpstr>Microsoft YaHei</vt:lpstr>
      <vt:lpstr>Droid Sans Fallback</vt:lpstr>
      <vt:lpstr>Arial Unicode MS</vt:lpstr>
      <vt:lpstr>Calibri</vt:lpstr>
      <vt:lpstr>DejaVu Sans</vt:lpstr>
      <vt:lpstr>OpenSymbol</vt:lpstr>
      <vt:lpstr>Equity</vt:lpstr>
      <vt:lpstr>Kutipan dan Sistem Perujukan</vt:lpstr>
      <vt:lpstr>Kutipan</vt:lpstr>
      <vt:lpstr>Menurut Keraf (1997), walaupun kutipan atas pendapat seorang ahli itu diperkenankan , tidaklah berarti bahwa keseluruhan sebuah tulisan dapat terdiri atas kutipan-kutipan. Garis besar kerangka karangan serta kesimpulan yang dibuat harus merupakan pendapat penulis sendiri. Kutipan hanya berfungsi sebagai bahan bukti untuk menunjang pendapat penulis.</vt:lpstr>
      <vt:lpstr>Ada beberapa cara mengutip yang dapat diterapkan secara bervariasi dalam tulisan. Jenis kutipan itu ialah sebagai berikut.</vt:lpstr>
      <vt:lpstr>Kutipan Tak Langsung</vt:lpstr>
      <vt:lpstr>Sistem Perujukan </vt:lpstr>
      <vt:lpstr>Namun, ada dua sistem pendokumentasian sumber bacaan yang sering digunakan sebagai dasar kutipan kita, yaitu</vt:lpstr>
      <vt:lpstr>Unsur-unsur yang harus dicantumkan dalam menyusun Catatan Kaki:</vt:lpstr>
      <vt:lpstr>Jika dalam sistem catatan terjadi perujukan lanjutan yang merujuk pada sumber yang sama, digunakan singkatan yang berasal dari bahasa Latin untuk merujuk sumber pertama.</vt:lpstr>
      <vt:lpstr>Loc.Cit : singkatan ini berasal dari gabungan kata loco citato yang berarti ‘pada tempat yang telah dikutip’. Singkatan ini digunakan jika perujukan lanjutan mengacu perujukan pertama  yang berasal dari artikel dalam majalah, ensiklopedi, surat kabar, namun diselingi perujukan lain. Oleh karena hanya merupakan bagian dari suatu buku, majalah, surat kabar (atau opus ‘karya’), artikel dirujuk dengan locus yang berarti ‘tempat’.  Teknik penulisannya: nama belakang penulis, diikuti oleh loc.cit., diikuti nomor halaman jika nomor halaman pengacuan berbeda dari perujukan pertama. Contoh: Keraf,  loc.cit.,  87.     </vt:lpstr>
    </vt:vector>
  </TitlesOfParts>
  <Company>Personal Computer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Kutipan, Sumber Rujukan, dan Daftar Pustaka</dc:title>
  <dc:creator>Zetty Karyati</dc:creator>
  <cp:lastModifiedBy>ebdesk</cp:lastModifiedBy>
  <cp:revision>28</cp:revision>
  <dcterms:created xsi:type="dcterms:W3CDTF">2022-10-18T15:12:09Z</dcterms:created>
  <dcterms:modified xsi:type="dcterms:W3CDTF">2022-10-18T15:12:09Z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