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72" r:id="rId17"/>
    <p:sldId id="259" r:id="rId18"/>
    <p:sldId id="260" r:id="rId19"/>
    <p:sldId id="269" r:id="rId20"/>
    <p:sldId id="27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08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C5CB780-FAEC-4AA3-929C-99803DCDDAAE}" type="datetimeFigureOut">
              <a:rPr lang="en-US"/>
              <a:pPr>
                <a:defRPr/>
              </a:pPr>
              <a:t>8/24/2010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A59477F-F3BB-4481-BF32-9128C0C315E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EE4220D-DD6A-486D-975B-DB2B12459560}" type="datetimeFigureOut">
              <a:rPr lang="en-US"/>
              <a:pPr>
                <a:defRPr/>
              </a:pPr>
              <a:t>8/24/2010</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3CF04F7B-A148-4B77-B5BE-901807B2AD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6AB7AD5-4F43-414E-8C18-89C5372EC1AB}" type="datetimeFigureOut">
              <a:rPr lang="en-US"/>
              <a:pPr>
                <a:defRPr/>
              </a:pPr>
              <a:t>8/24/2010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4B74619-E978-446A-B404-8F55DDEB70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CD64AF5-EF08-4688-919A-9BF7F8F0F2B9}" type="datetimeFigureOut">
              <a:rPr lang="en-US"/>
              <a:pPr>
                <a:defRPr/>
              </a:pPr>
              <a:t>8/24/2010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5093285-C565-4D26-BB3E-41F2AB7FB9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BD570E1-03A2-4843-90D5-427609FC1287}" type="datetimeFigureOut">
              <a:rPr lang="en-US"/>
              <a:pPr>
                <a:defRPr/>
              </a:pPr>
              <a:t>8/24/2010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BA763B-66AD-4913-995B-1C4444D485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01233387-BE58-4C3F-A05D-8A4D506AFBC4}" type="datetimeFigureOut">
              <a:rPr lang="en-US"/>
              <a:pPr>
                <a:defRPr/>
              </a:pPr>
              <a:t>8/24/2010</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AAF6EE71-1DA2-48EB-A5EC-75113AB688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BE59CE2-4525-40A6-AF80-2698A10778AB}" type="datetimeFigureOut">
              <a:rPr lang="en-US"/>
              <a:pPr>
                <a:defRPr/>
              </a:pPr>
              <a:t>8/24/2010</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CEC64738-FC76-48BD-95EF-1322F0FE76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92E32E37-90F0-48FE-8A1E-D47AFA8AC956}" type="datetimeFigureOut">
              <a:rPr lang="en-US"/>
              <a:pPr>
                <a:defRPr/>
              </a:pPr>
              <a:t>8/24/2010</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344DCA3B-A6B5-441E-AA18-1E44AEEDC47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4BBC671B-3BB5-461B-AA3F-DC6481548B71}" type="datetimeFigureOut">
              <a:rPr lang="en-US"/>
              <a:pPr>
                <a:defRPr/>
              </a:pPr>
              <a:t>8/24/2010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C264B72-5111-4576-97C0-271752CD177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89CFDC4-25B0-4A84-8AA2-09D3CD9CCCA6}" type="datetimeFigureOut">
              <a:rPr lang="en-US"/>
              <a:pPr>
                <a:defRPr/>
              </a:pPr>
              <a:t>8/24/2010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6B09CC2-5C5C-469D-B140-24C6C4BBBB3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A18B6633-9944-42C1-9C01-8AE51FBC0FC8}" type="datetimeFigureOut">
              <a:rPr lang="en-US"/>
              <a:pPr>
                <a:defRPr/>
              </a:pPr>
              <a:t>8/24/2010</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3E73E254-4CFF-485C-B36D-2472686765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DAC8FAFD-8312-42A6-A332-B608E7A22EA3}" type="datetimeFigureOut">
              <a:rPr lang="en-US"/>
              <a:pPr>
                <a:defRPr/>
              </a:pPr>
              <a:t>8/24/2010</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9C5BD00-1BDE-4531-A254-B42B9694462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defRPr>
            </a:lvl1pPr>
          </a:lstStyle>
          <a:p>
            <a:pPr>
              <a:defRPr/>
            </a:pPr>
            <a:fld id="{8A893CC7-E68D-43D0-8260-C486FEC4CCCA}" type="datetimeFigureOut">
              <a:rPr lang="en-US"/>
              <a:pPr>
                <a:defRPr/>
              </a:pPr>
              <a:t>8/24/2010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733E375A-9D62-4B11-A5B5-D11C193EF60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07" r:id="rId1"/>
    <p:sldLayoutId id="2147483700" r:id="rId2"/>
    <p:sldLayoutId id="2147483708" r:id="rId3"/>
    <p:sldLayoutId id="2147483701" r:id="rId4"/>
    <p:sldLayoutId id="2147483702" r:id="rId5"/>
    <p:sldLayoutId id="2147483703" r:id="rId6"/>
    <p:sldLayoutId id="2147483704" r:id="rId7"/>
    <p:sldLayoutId id="2147483709" r:id="rId8"/>
    <p:sldLayoutId id="2147483710" r:id="rId9"/>
    <p:sldLayoutId id="2147483705" r:id="rId10"/>
    <p:sldLayoutId id="2147483706"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52600"/>
            <a:ext cx="7772400" cy="2895600"/>
          </a:xfrm>
        </p:spPr>
        <p:txBody>
          <a:bodyPr/>
          <a:lstStyle/>
          <a:p>
            <a:pPr algn="ctr"/>
            <a:r>
              <a:rPr lang="id-ID" dirty="0" smtClean="0"/>
              <a:t>REPRODUKSI</a:t>
            </a:r>
            <a:br>
              <a:rPr lang="id-ID" dirty="0" smtClean="0"/>
            </a:br>
            <a:r>
              <a:rPr lang="id-ID" dirty="0" smtClean="0"/>
              <a:t>DAN</a:t>
            </a:r>
            <a:br>
              <a:rPr lang="id-ID" dirty="0" smtClean="0"/>
            </a:br>
            <a:r>
              <a:rPr lang="id-ID" dirty="0" smtClean="0"/>
              <a:t>BIBLIOGRAFI</a:t>
            </a:r>
            <a:endParaRPr lang="id-ID" dirty="0"/>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r>
              <a:rPr lang="id-ID" sz="2400" dirty="0" smtClean="0"/>
              <a:t>Ciri ikhtisar adalah</a:t>
            </a:r>
            <a:endParaRPr lang="id-ID" sz="2400" dirty="0"/>
          </a:p>
        </p:txBody>
      </p:sp>
      <p:sp>
        <p:nvSpPr>
          <p:cNvPr id="3" name="Content Placeholder 2"/>
          <p:cNvSpPr>
            <a:spLocks noGrp="1"/>
          </p:cNvSpPr>
          <p:nvPr>
            <p:ph sz="quarter" idx="1"/>
          </p:nvPr>
        </p:nvSpPr>
        <p:spPr>
          <a:xfrm>
            <a:off x="228600" y="2133600"/>
            <a:ext cx="8458200" cy="4419600"/>
          </a:xfrm>
        </p:spPr>
        <p:txBody>
          <a:bodyPr/>
          <a:lstStyle/>
          <a:p>
            <a:r>
              <a:rPr lang="id-ID" dirty="0" smtClean="0"/>
              <a:t>m</a:t>
            </a:r>
            <a:r>
              <a:rPr lang="id-ID" dirty="0" smtClean="0"/>
              <a:t>erupakan tulisan baru yang mengandung sebagian gagasan dari teks.</a:t>
            </a:r>
          </a:p>
          <a:p>
            <a:r>
              <a:rPr lang="id-ID" dirty="0" smtClean="0"/>
              <a:t>t</a:t>
            </a:r>
            <a:r>
              <a:rPr lang="id-ID" dirty="0" smtClean="0"/>
              <a:t>idak mengandung hal baru, pikiran, atau opini penyusun ikhtisar, baik yang dimasukkan secara sadar maupun tidak sadar.</a:t>
            </a:r>
          </a:p>
          <a:p>
            <a:r>
              <a:rPr lang="id-ID" dirty="0" smtClean="0"/>
              <a:t>m</a:t>
            </a:r>
            <a:r>
              <a:rPr lang="id-ID" dirty="0" smtClean="0"/>
              <a:t>enggunakan kata-kata dari penyusun sendiri.</a:t>
            </a:r>
          </a:p>
          <a:p>
            <a:endParaRPr lang="id-ID" dirty="0" smtClean="0"/>
          </a:p>
          <a:p>
            <a:pPr>
              <a:buNone/>
            </a:pPr>
            <a:r>
              <a:rPr lang="id-ID" dirty="0" smtClean="0"/>
              <a:t>		Contoh-contoh penggunaan ikhtisar dapat ditemukan dalam penulisan teras berita (</a:t>
            </a:r>
            <a:r>
              <a:rPr lang="id-ID" i="1" dirty="0" smtClean="0"/>
              <a:t>lead</a:t>
            </a:r>
            <a:r>
              <a:rPr lang="id-ID" dirty="0" smtClean="0"/>
              <a:t>) di surat kabar, sampul belakang buku, resensi buku, sinopsis film atau sinetron, atau kilasan berita. </a:t>
            </a:r>
            <a:endParaRPr lang="id-ID" dirty="0"/>
          </a:p>
        </p:txBody>
      </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lstStyle/>
          <a:p>
            <a:r>
              <a:rPr lang="id-ID" sz="2400" dirty="0" smtClean="0"/>
              <a:t>Sebuah ikhtisar yang baik disusun berdasarkan 7 langkah berikut ini.</a:t>
            </a:r>
            <a:endParaRPr lang="id-ID" sz="2400" dirty="0"/>
          </a:p>
        </p:txBody>
      </p:sp>
      <p:sp>
        <p:nvSpPr>
          <p:cNvPr id="3" name="Content Placeholder 2"/>
          <p:cNvSpPr>
            <a:spLocks noGrp="1"/>
          </p:cNvSpPr>
          <p:nvPr>
            <p:ph sz="quarter" idx="1"/>
          </p:nvPr>
        </p:nvSpPr>
        <p:spPr>
          <a:xfrm>
            <a:off x="228600" y="1447800"/>
            <a:ext cx="8686800" cy="4572000"/>
          </a:xfrm>
        </p:spPr>
        <p:txBody>
          <a:bodyPr/>
          <a:lstStyle/>
          <a:p>
            <a:pPr marL="514350" indent="-514350">
              <a:buAutoNum type="arabicPeriod"/>
            </a:pPr>
            <a:r>
              <a:rPr lang="id-ID" dirty="0" smtClean="0"/>
              <a:t>Menetapkan tujuan membaca: gagasan apa yang saya butuhkan?</a:t>
            </a:r>
          </a:p>
          <a:p>
            <a:pPr marL="514350" indent="-514350">
              <a:buAutoNum type="arabicPeriod"/>
            </a:pPr>
            <a:r>
              <a:rPr lang="id-ID" dirty="0" smtClean="0"/>
              <a:t>Membaca dengan cermat: apa relevansi gagasan yang saya perlukan itu dalam konteks tulisan saya ini?</a:t>
            </a:r>
          </a:p>
          <a:p>
            <a:pPr marL="514350" indent="-514350">
              <a:buAutoNum type="arabicPeriod"/>
            </a:pPr>
            <a:r>
              <a:rPr lang="id-ID" dirty="0" smtClean="0"/>
              <a:t>Mencatat gagasan yang penting dari sudut pandang penyusun ikhtisar dengan kata-kata sendiri.</a:t>
            </a:r>
          </a:p>
          <a:p>
            <a:pPr marL="514350" indent="-514350">
              <a:buAutoNum type="arabicPeriod"/>
            </a:pPr>
            <a:r>
              <a:rPr lang="id-ID" dirty="0" smtClean="0"/>
              <a:t>Menyusun kerangka tulisan.</a:t>
            </a:r>
          </a:p>
          <a:p>
            <a:pPr marL="514350" indent="-514350">
              <a:buAutoNum type="arabicPeriod"/>
            </a:pPr>
            <a:r>
              <a:rPr lang="id-ID" dirty="0" smtClean="0"/>
              <a:t>Menulis ikhtisar.</a:t>
            </a:r>
          </a:p>
          <a:p>
            <a:pPr marL="514350" indent="-514350">
              <a:buAutoNum type="arabicPeriod"/>
            </a:pPr>
            <a:r>
              <a:rPr lang="id-ID" dirty="0" smtClean="0"/>
              <a:t>Mengecek kembali tulisan asli untuk meyakinkan bahwa semua gagasan yang penting telah tergali.</a:t>
            </a:r>
          </a:p>
          <a:p>
            <a:pPr marL="514350" indent="-514350">
              <a:buAutoNum type="arabicPeriod"/>
            </a:pPr>
            <a:r>
              <a:rPr lang="id-ID" dirty="0" smtClean="0"/>
              <a:t>Mengoreksi kesalahan bahasa dan kesalahan cetak.</a:t>
            </a:r>
            <a:endParaRPr lang="id-ID" dirty="0"/>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id-ID" sz="3200" dirty="0" smtClean="0"/>
              <a:t>B. Abstrak</a:t>
            </a:r>
            <a:endParaRPr lang="id-ID" sz="3200" dirty="0"/>
          </a:p>
        </p:txBody>
      </p:sp>
      <p:sp>
        <p:nvSpPr>
          <p:cNvPr id="3" name="Content Placeholder 2"/>
          <p:cNvSpPr>
            <a:spLocks noGrp="1"/>
          </p:cNvSpPr>
          <p:nvPr>
            <p:ph sz="quarter" idx="1"/>
          </p:nvPr>
        </p:nvSpPr>
        <p:spPr>
          <a:xfrm>
            <a:off x="228600" y="1447800"/>
            <a:ext cx="8686800" cy="5105400"/>
          </a:xfrm>
        </p:spPr>
        <p:txBody>
          <a:bodyPr/>
          <a:lstStyle/>
          <a:p>
            <a:pPr>
              <a:buNone/>
            </a:pPr>
            <a:r>
              <a:rPr lang="id-ID" dirty="0" smtClean="0"/>
              <a:t>		Sebenarnya, abstrak dan ikhtisar merupakan dua kata yang bermakna sama. Dalam </a:t>
            </a:r>
            <a:r>
              <a:rPr lang="id-ID" i="1" dirty="0" smtClean="0"/>
              <a:t>Kamus Besar Bahasa Indonesia</a:t>
            </a:r>
            <a:r>
              <a:rPr lang="id-ID" dirty="0" smtClean="0"/>
              <a:t> tercantum bahwa kata </a:t>
            </a:r>
            <a:r>
              <a:rPr lang="id-ID" i="1" dirty="0" smtClean="0"/>
              <a:t>abstrak</a:t>
            </a:r>
            <a:r>
              <a:rPr lang="id-ID" dirty="0" smtClean="0"/>
              <a:t> berarti ‘ringkasan; inti; ikhtisar (karangan, laporan, dsb)’, sedangkan kata </a:t>
            </a:r>
            <a:r>
              <a:rPr lang="id-ID" i="1" dirty="0" smtClean="0"/>
              <a:t>ikhtisar</a:t>
            </a:r>
            <a:r>
              <a:rPr lang="id-ID" dirty="0" smtClean="0"/>
              <a:t> berarti ‘pandangan secara ringkas (yang penting-penting saja); ringkasan. Istilah </a:t>
            </a:r>
            <a:r>
              <a:rPr lang="id-ID" i="1" dirty="0" smtClean="0"/>
              <a:t>abstrak</a:t>
            </a:r>
            <a:r>
              <a:rPr lang="id-ID" dirty="0" smtClean="0"/>
              <a:t> berasal dari bahasa Inggris, sedangkan istilah </a:t>
            </a:r>
            <a:r>
              <a:rPr lang="id-ID" i="1" dirty="0" smtClean="0"/>
              <a:t>ikhtisar </a:t>
            </a:r>
            <a:r>
              <a:rPr lang="id-ID" dirty="0" smtClean="0"/>
              <a:t>berasal dari bahasa Arab. Jadi, sebenarnya kedua istilah itu berpadanan. </a:t>
            </a:r>
          </a:p>
          <a:p>
            <a:pPr>
              <a:buNone/>
            </a:pPr>
            <a:r>
              <a:rPr lang="id-ID" dirty="0" smtClean="0"/>
              <a:t>	</a:t>
            </a:r>
            <a:r>
              <a:rPr lang="id-ID" dirty="0" smtClean="0"/>
              <a:t>	Akan tetapi, di Indonesia, istilah </a:t>
            </a:r>
            <a:r>
              <a:rPr lang="id-ID" i="1" dirty="0" smtClean="0"/>
              <a:t>ikhtisar </a:t>
            </a:r>
            <a:r>
              <a:rPr lang="id-ID" dirty="0" smtClean="0"/>
              <a:t>dibedakan dari istilah </a:t>
            </a:r>
            <a:r>
              <a:rPr lang="id-ID" i="1" dirty="0" smtClean="0"/>
              <a:t>abstrak</a:t>
            </a:r>
            <a:r>
              <a:rPr lang="id-ID" dirty="0" smtClean="0"/>
              <a:t>. Ikhtisar merupakan rangkuman gagasan yang berlaku dalam laras umum, sedangkan </a:t>
            </a:r>
            <a:r>
              <a:rPr lang="id-ID" i="1" dirty="0" smtClean="0"/>
              <a:t>abstrak</a:t>
            </a:r>
            <a:r>
              <a:rPr lang="id-ID" dirty="0" smtClean="0"/>
              <a:t> merupakan rangkuman atau iktisar yang berlaku dalam laras ilmiah. Oleh karena itu, berlaku format tertentu bagi abstrak, baik untuk jurnal maupun untuk karya ilmiah.</a:t>
            </a:r>
            <a:endParaRPr lang="id-ID" dirty="0"/>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id-ID" sz="2400" dirty="0" smtClean="0"/>
              <a:t>Untuk tesis atau laporan tugas akhir, format aspek, yang disusun atas 200—250 kata, secara umum meliputi aspek:</a:t>
            </a:r>
            <a:endParaRPr lang="id-ID" sz="2400" dirty="0"/>
          </a:p>
        </p:txBody>
      </p:sp>
      <p:sp>
        <p:nvSpPr>
          <p:cNvPr id="3" name="Content Placeholder 2"/>
          <p:cNvSpPr>
            <a:spLocks noGrp="1"/>
          </p:cNvSpPr>
          <p:nvPr>
            <p:ph sz="quarter" idx="1"/>
          </p:nvPr>
        </p:nvSpPr>
        <p:spPr>
          <a:xfrm>
            <a:off x="228600" y="1447800"/>
            <a:ext cx="8686800" cy="5105400"/>
          </a:xfrm>
        </p:spPr>
        <p:txBody>
          <a:bodyPr/>
          <a:lstStyle/>
          <a:p>
            <a:pPr>
              <a:buNone/>
            </a:pPr>
            <a:endParaRPr lang="id-ID" dirty="0" smtClean="0"/>
          </a:p>
          <a:p>
            <a:pPr>
              <a:buNone/>
            </a:pPr>
            <a:endParaRPr lang="id-ID" dirty="0" smtClean="0"/>
          </a:p>
          <a:p>
            <a:pPr marL="514350" indent="-514350">
              <a:buAutoNum type="alphaLcParenR"/>
            </a:pPr>
            <a:r>
              <a:rPr lang="id-ID" dirty="0" smtClean="0"/>
              <a:t>l</a:t>
            </a:r>
            <a:r>
              <a:rPr lang="id-ID" dirty="0" smtClean="0"/>
              <a:t>atar belakang dan tujuan penelitian</a:t>
            </a:r>
          </a:p>
          <a:p>
            <a:pPr marL="514350" indent="-514350">
              <a:buAutoNum type="alphaLcParenR"/>
            </a:pPr>
            <a:r>
              <a:rPr lang="id-ID" dirty="0" smtClean="0"/>
              <a:t>b</a:t>
            </a:r>
            <a:r>
              <a:rPr lang="id-ID" dirty="0" smtClean="0"/>
              <a:t>ahan dan metode penelitian</a:t>
            </a:r>
          </a:p>
          <a:p>
            <a:pPr marL="514350" indent="-514350">
              <a:buAutoNum type="alphaLcParenR"/>
            </a:pPr>
            <a:r>
              <a:rPr lang="id-ID" dirty="0" smtClean="0"/>
              <a:t>h</a:t>
            </a:r>
            <a:r>
              <a:rPr lang="id-ID" dirty="0" smtClean="0"/>
              <a:t>asil dan kesimpulan yang nyata</a:t>
            </a:r>
          </a:p>
          <a:p>
            <a:pPr marL="514350" indent="-514350">
              <a:buAutoNum type="alphaLcParenR"/>
            </a:pPr>
            <a:endParaRPr lang="id-ID" dirty="0" smtClean="0"/>
          </a:p>
          <a:p>
            <a:pPr marL="514350" indent="-514350">
              <a:buNone/>
            </a:pPr>
            <a:r>
              <a:rPr lang="id-ID" sz="2800" dirty="0" smtClean="0"/>
              <a:t>	Untuk jurnal ilmiah, jumlah kata yang dibutuhkan hanya sekitar 75—100 kata dan diletakkan di awal sebuah artikel dan berlaku sebagai teras artikel (beranalogi dengan teras berita)</a:t>
            </a:r>
            <a:endParaRPr lang="id-ID" sz="2800" dirty="0"/>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lstStyle/>
          <a:p>
            <a:r>
              <a:rPr lang="id-ID" dirty="0" smtClean="0"/>
              <a:t>4. Sintesis</a:t>
            </a:r>
            <a:endParaRPr lang="id-ID" dirty="0"/>
          </a:p>
        </p:txBody>
      </p:sp>
      <p:sp>
        <p:nvSpPr>
          <p:cNvPr id="3" name="Content Placeholder 2"/>
          <p:cNvSpPr>
            <a:spLocks noGrp="1"/>
          </p:cNvSpPr>
          <p:nvPr>
            <p:ph sz="quarter" idx="1"/>
          </p:nvPr>
        </p:nvSpPr>
        <p:spPr>
          <a:xfrm>
            <a:off x="304800" y="914400"/>
            <a:ext cx="8534400" cy="5638800"/>
          </a:xfrm>
        </p:spPr>
        <p:txBody>
          <a:bodyPr/>
          <a:lstStyle/>
          <a:p>
            <a:pPr>
              <a:buNone/>
            </a:pPr>
            <a:r>
              <a:rPr lang="id-ID" dirty="0" smtClean="0"/>
              <a:t>		Langkah terakhir yang wajib dilakukan dalam penulisan ilmiah adalah sintesis. Sintesis adalah tindakan merangkum berbagai pengertian atau pendapat sehingga merupakan suatu tulisan baru yang mengandung kesatuan yang selaras dengan kebutuhan penulis. Khusus dalam penulisan karya ilmiah, sintesis merupakan rangkuman berbagai rujukan yang disesuaikan dengan kebutuhan penelitian si penulis.</a:t>
            </a:r>
          </a:p>
          <a:p>
            <a:pPr>
              <a:buNone/>
            </a:pPr>
            <a:r>
              <a:rPr lang="id-ID" dirty="0" smtClean="0"/>
              <a:t>Sintesis merupakan tahap terakhir dan langkah yang paling penting dalam proses membaca kritis. Melalui sintesis, penyusun menciptakan pengetahuan baru melalui pemaduan beberapa bahan bacaan dari berbagai penulis. Sintesis merupakan kesimpulan yang diambil penulis berdasarkan pemahaman atas beberapa tulisan. Sintesis dibangun berdasarkan kutipan-kutipan yang dikumpulkan oleh penulis dan pemahaman atas kutipan tersebut.</a:t>
            </a:r>
            <a:endParaRPr lang="id-ID" dirty="0"/>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325562"/>
          </a:xfrm>
        </p:spPr>
        <p:txBody>
          <a:bodyPr/>
          <a:lstStyle/>
          <a:p>
            <a:r>
              <a:rPr lang="id-ID" sz="2400" dirty="0" smtClean="0"/>
              <a:t>D</a:t>
            </a:r>
            <a:r>
              <a:rPr lang="id-ID" sz="2400" dirty="0" smtClean="0"/>
              <a:t>alam menyusun sebuah sintesis, ada beberapa hal yang harus diperhatikan oleh penulis. </a:t>
            </a:r>
            <a:endParaRPr lang="id-ID" sz="2400" dirty="0"/>
          </a:p>
        </p:txBody>
      </p:sp>
      <p:sp>
        <p:nvSpPr>
          <p:cNvPr id="3" name="Content Placeholder 2"/>
          <p:cNvSpPr>
            <a:spLocks noGrp="1"/>
          </p:cNvSpPr>
          <p:nvPr>
            <p:ph sz="quarter" idx="1"/>
          </p:nvPr>
        </p:nvSpPr>
        <p:spPr>
          <a:xfrm>
            <a:off x="228600" y="1981200"/>
            <a:ext cx="8686800" cy="4572000"/>
          </a:xfrm>
        </p:spPr>
        <p:txBody>
          <a:bodyPr/>
          <a:lstStyle/>
          <a:p>
            <a:pPr marL="514350" indent="-514350">
              <a:buAutoNum type="arabicPeriod"/>
            </a:pPr>
            <a:r>
              <a:rPr lang="id-ID" dirty="0" smtClean="0"/>
              <a:t>Penulis tidak boleh terkurung dalam pendapat ahli yang dibaca.</a:t>
            </a:r>
          </a:p>
          <a:p>
            <a:pPr marL="514350" indent="-514350">
              <a:buAutoNum type="arabicPeriod"/>
            </a:pPr>
            <a:r>
              <a:rPr lang="id-ID" dirty="0" smtClean="0"/>
              <a:t>Penulis harus membentuk dan mempertajam sudut pandangnya.</a:t>
            </a:r>
          </a:p>
          <a:p>
            <a:pPr marL="514350" indent="-514350">
              <a:buAutoNum type="arabicPeriod"/>
            </a:pPr>
            <a:r>
              <a:rPr lang="id-ID" dirty="0" smtClean="0"/>
              <a:t>Penulis harus mencari kaitan mendasar antara satu bacaan dan bacaan lain.</a:t>
            </a:r>
          </a:p>
          <a:p>
            <a:pPr marL="514350" indent="-514350">
              <a:buAutoNum type="arabicPeriod"/>
            </a:pPr>
            <a:r>
              <a:rPr lang="id-ID" dirty="0" smtClean="0"/>
              <a:t>Penulis harus mencari bagian bacaan yang akan menekankan kepentingan karya ilmiahnya.</a:t>
            </a:r>
          </a:p>
          <a:p>
            <a:pPr marL="514350" indent="-514350">
              <a:buAutoNum type="arabicPeriod"/>
            </a:pPr>
            <a:r>
              <a:rPr lang="id-ID" dirty="0" smtClean="0"/>
              <a:t>Dalam menulis buram, penulis harus memfokuskan setiap paragraf yang ditulisnya dalam simpulan yang terbentuk dari bahan bacaannya.</a:t>
            </a:r>
            <a:endParaRPr lang="id-ID" dirty="0"/>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458200" cy="762000"/>
          </a:xfrm>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id-ID" dirty="0" smtClean="0"/>
              <a:t>5. </a:t>
            </a:r>
            <a:r>
              <a:rPr lang="en-US" dirty="0" err="1" smtClean="0"/>
              <a:t>Daftar</a:t>
            </a:r>
            <a:r>
              <a:rPr lang="en-US" dirty="0" smtClean="0"/>
              <a:t> </a:t>
            </a:r>
            <a:r>
              <a:rPr lang="en-US" dirty="0" err="1" smtClean="0"/>
              <a:t>Pustaka</a:t>
            </a:r>
            <a:r>
              <a:rPr lang="en-US" dirty="0" smtClean="0"/>
              <a:t> (</a:t>
            </a:r>
            <a:r>
              <a:rPr lang="en-US" dirty="0" err="1" smtClean="0"/>
              <a:t>Bibliografi</a:t>
            </a:r>
            <a:r>
              <a:rPr lang="en-US" dirty="0" smtClean="0"/>
              <a:t>)</a:t>
            </a:r>
            <a:br>
              <a:rPr lang="en-US" dirty="0" smtClean="0"/>
            </a:br>
            <a:endParaRPr lang="en-US" dirty="0"/>
          </a:p>
        </p:txBody>
      </p:sp>
      <p:sp>
        <p:nvSpPr>
          <p:cNvPr id="3" name="Content Placeholder 2"/>
          <p:cNvSpPr>
            <a:spLocks noGrp="1"/>
          </p:cNvSpPr>
          <p:nvPr>
            <p:ph sz="quarter" idx="1"/>
          </p:nvPr>
        </p:nvSpPr>
        <p:spPr>
          <a:xfrm>
            <a:off x="304800" y="1524000"/>
            <a:ext cx="8382000" cy="4495800"/>
          </a:xfrm>
        </p:spPr>
        <p:txBody>
          <a:bodyPr>
            <a:normAutofit fontScale="92500" lnSpcReduction="10000"/>
          </a:bodyPr>
          <a:lstStyle/>
          <a:p>
            <a:pPr marL="274320" indent="-274320" fontAlgn="auto">
              <a:spcBef>
                <a:spcPts val="580"/>
              </a:spcBef>
              <a:spcAft>
                <a:spcPts val="0"/>
              </a:spcAft>
              <a:buFont typeface="Wingdings 2"/>
              <a:buNone/>
              <a:defRPr/>
            </a:pPr>
            <a:r>
              <a:rPr lang="en-US" dirty="0" smtClean="0"/>
              <a:t>	</a:t>
            </a:r>
            <a:r>
              <a:rPr lang="en-US" dirty="0" err="1" smtClean="0"/>
              <a:t>Pada</a:t>
            </a:r>
            <a:r>
              <a:rPr lang="en-US" dirty="0" smtClean="0"/>
              <a:t> </a:t>
            </a:r>
            <a:r>
              <a:rPr lang="en-US" dirty="0" err="1" smtClean="0"/>
              <a:t>bagian</a:t>
            </a:r>
            <a:r>
              <a:rPr lang="en-US" dirty="0" smtClean="0"/>
              <a:t> </a:t>
            </a:r>
            <a:r>
              <a:rPr lang="en-US" dirty="0" err="1" smtClean="0"/>
              <a:t>akhir</a:t>
            </a:r>
            <a:r>
              <a:rPr lang="en-US" dirty="0" smtClean="0"/>
              <a:t> </a:t>
            </a:r>
            <a:r>
              <a:rPr lang="en-US" dirty="0" err="1" smtClean="0"/>
              <a:t>sebuah</a:t>
            </a:r>
            <a:r>
              <a:rPr lang="en-US" dirty="0" smtClean="0"/>
              <a:t> </a:t>
            </a:r>
            <a:r>
              <a:rPr lang="en-US" dirty="0" err="1" smtClean="0"/>
              <a:t>karangan</a:t>
            </a:r>
            <a:r>
              <a:rPr lang="en-US" dirty="0" smtClean="0"/>
              <a:t> </a:t>
            </a:r>
            <a:r>
              <a:rPr lang="en-US" dirty="0" err="1" smtClean="0"/>
              <a:t>ilmiah</a:t>
            </a:r>
            <a:r>
              <a:rPr lang="en-US" dirty="0" smtClean="0"/>
              <a:t> </a:t>
            </a:r>
            <a:r>
              <a:rPr lang="en-US" dirty="0" err="1" smtClean="0"/>
              <a:t>akan</a:t>
            </a:r>
            <a:r>
              <a:rPr lang="en-US" dirty="0" smtClean="0"/>
              <a:t> </a:t>
            </a:r>
            <a:r>
              <a:rPr lang="en-US" dirty="0" err="1" smtClean="0"/>
              <a:t>terdapat</a:t>
            </a:r>
            <a:r>
              <a:rPr lang="en-US" dirty="0" smtClean="0"/>
              <a:t> </a:t>
            </a:r>
            <a:r>
              <a:rPr lang="en-US" dirty="0" err="1" smtClean="0"/>
              <a:t>sebuah</a:t>
            </a:r>
            <a:r>
              <a:rPr lang="en-US" dirty="0" smtClean="0"/>
              <a:t> </a:t>
            </a:r>
            <a:r>
              <a:rPr lang="en-US" dirty="0" err="1" smtClean="0"/>
              <a:t>daftar</a:t>
            </a:r>
            <a:r>
              <a:rPr lang="en-US" dirty="0" smtClean="0"/>
              <a:t> </a:t>
            </a:r>
            <a:r>
              <a:rPr lang="en-US" dirty="0" err="1" smtClean="0"/>
              <a:t>pustaka</a:t>
            </a:r>
            <a:r>
              <a:rPr lang="en-US" dirty="0" smtClean="0"/>
              <a:t> yang </a:t>
            </a:r>
            <a:r>
              <a:rPr lang="en-US" dirty="0" err="1" smtClean="0"/>
              <a:t>menjadi</a:t>
            </a:r>
            <a:r>
              <a:rPr lang="en-US" dirty="0" smtClean="0"/>
              <a:t> </a:t>
            </a:r>
            <a:r>
              <a:rPr lang="en-US" dirty="0" err="1" smtClean="0"/>
              <a:t>rujukan</a:t>
            </a:r>
            <a:r>
              <a:rPr lang="en-US" dirty="0" smtClean="0"/>
              <a:t> </a:t>
            </a:r>
            <a:r>
              <a:rPr lang="en-US" dirty="0" err="1" smtClean="0"/>
              <a:t>penulis</a:t>
            </a:r>
            <a:r>
              <a:rPr lang="en-US" dirty="0" smtClean="0"/>
              <a:t> </a:t>
            </a:r>
            <a:r>
              <a:rPr lang="en-US" dirty="0" err="1" smtClean="0"/>
              <a:t>selama</a:t>
            </a:r>
            <a:r>
              <a:rPr lang="en-US" dirty="0" smtClean="0"/>
              <a:t> </a:t>
            </a:r>
            <a:r>
              <a:rPr lang="en-US" dirty="0" err="1" smtClean="0"/>
              <a:t>melakukan</a:t>
            </a:r>
            <a:r>
              <a:rPr lang="en-US" dirty="0" smtClean="0"/>
              <a:t> </a:t>
            </a:r>
            <a:r>
              <a:rPr lang="en-US" dirty="0" err="1" smtClean="0"/>
              <a:t>dan</a:t>
            </a:r>
            <a:r>
              <a:rPr lang="en-US" dirty="0" smtClean="0"/>
              <a:t> </a:t>
            </a:r>
            <a:r>
              <a:rPr lang="en-US" dirty="0" err="1" smtClean="0"/>
              <a:t>menyusun</a:t>
            </a:r>
            <a:r>
              <a:rPr lang="en-US" dirty="0" smtClean="0"/>
              <a:t> </a:t>
            </a:r>
            <a:r>
              <a:rPr lang="en-US" dirty="0" err="1" smtClean="0"/>
              <a:t>penelitian</a:t>
            </a:r>
            <a:r>
              <a:rPr lang="en-US" dirty="0" smtClean="0"/>
              <a:t> </a:t>
            </a:r>
            <a:r>
              <a:rPr lang="en-US" dirty="0" err="1" smtClean="0"/>
              <a:t>atau</a:t>
            </a:r>
            <a:r>
              <a:rPr lang="en-US" dirty="0" smtClean="0"/>
              <a:t> </a:t>
            </a:r>
            <a:r>
              <a:rPr lang="en-US" dirty="0" err="1" smtClean="0"/>
              <a:t>laporannya</a:t>
            </a:r>
            <a:r>
              <a:rPr lang="en-US" dirty="0" smtClean="0"/>
              <a:t>. </a:t>
            </a:r>
            <a:r>
              <a:rPr lang="en-US" dirty="0" err="1" smtClean="0"/>
              <a:t>Semua</a:t>
            </a:r>
            <a:r>
              <a:rPr lang="en-US" dirty="0" smtClean="0"/>
              <a:t> </a:t>
            </a:r>
            <a:r>
              <a:rPr lang="en-US" dirty="0" err="1" smtClean="0"/>
              <a:t>bahan</a:t>
            </a:r>
            <a:r>
              <a:rPr lang="en-US" dirty="0" smtClean="0"/>
              <a:t> </a:t>
            </a:r>
            <a:r>
              <a:rPr lang="en-US" dirty="0" err="1" smtClean="0"/>
              <a:t>rujukan</a:t>
            </a:r>
            <a:r>
              <a:rPr lang="en-US" dirty="0" smtClean="0"/>
              <a:t> yang </a:t>
            </a:r>
            <a:r>
              <a:rPr lang="en-US" dirty="0" err="1" smtClean="0"/>
              <a:t>digunakan</a:t>
            </a:r>
            <a:r>
              <a:rPr lang="en-US" dirty="0" smtClean="0"/>
              <a:t> </a:t>
            </a:r>
            <a:r>
              <a:rPr lang="en-US" dirty="0" err="1" smtClean="0"/>
              <a:t>penulis</a:t>
            </a:r>
            <a:r>
              <a:rPr lang="en-US" dirty="0" smtClean="0"/>
              <a:t>, </a:t>
            </a:r>
            <a:r>
              <a:rPr lang="en-US" dirty="0" err="1" smtClean="0"/>
              <a:t>baik</a:t>
            </a:r>
            <a:r>
              <a:rPr lang="en-US" dirty="0" smtClean="0"/>
              <a:t> </a:t>
            </a:r>
            <a:r>
              <a:rPr lang="en-US" dirty="0" err="1" smtClean="0"/>
              <a:t>sebagai</a:t>
            </a:r>
            <a:r>
              <a:rPr lang="en-US" dirty="0" smtClean="0"/>
              <a:t> </a:t>
            </a:r>
            <a:r>
              <a:rPr lang="en-US" dirty="0" err="1" smtClean="0"/>
              <a:t>bahan</a:t>
            </a:r>
            <a:r>
              <a:rPr lang="en-US" dirty="0" smtClean="0"/>
              <a:t> </a:t>
            </a:r>
            <a:r>
              <a:rPr lang="en-US" dirty="0" err="1" smtClean="0"/>
              <a:t>penunjang</a:t>
            </a:r>
            <a:r>
              <a:rPr lang="en-US" dirty="0" smtClean="0"/>
              <a:t> </a:t>
            </a:r>
            <a:r>
              <a:rPr lang="en-US" dirty="0" err="1" smtClean="0"/>
              <a:t>maupun</a:t>
            </a:r>
            <a:r>
              <a:rPr lang="en-US" dirty="0" smtClean="0"/>
              <a:t> </a:t>
            </a:r>
            <a:r>
              <a:rPr lang="en-US" dirty="0" err="1" smtClean="0"/>
              <a:t>sebagai</a:t>
            </a:r>
            <a:r>
              <a:rPr lang="en-US" dirty="0" smtClean="0"/>
              <a:t> data, </a:t>
            </a:r>
            <a:r>
              <a:rPr lang="en-US" dirty="0" err="1" smtClean="0"/>
              <a:t>disusun</a:t>
            </a:r>
            <a:r>
              <a:rPr lang="en-US" dirty="0" smtClean="0"/>
              <a:t> </a:t>
            </a:r>
            <a:r>
              <a:rPr lang="en-US" dirty="0" err="1" smtClean="0"/>
              <a:t>dalam</a:t>
            </a:r>
            <a:r>
              <a:rPr lang="en-US" dirty="0" smtClean="0"/>
              <a:t> </a:t>
            </a:r>
            <a:r>
              <a:rPr lang="en-US" dirty="0" err="1" smtClean="0"/>
              <a:t>daftar</a:t>
            </a:r>
            <a:r>
              <a:rPr lang="en-US" dirty="0" smtClean="0"/>
              <a:t> </a:t>
            </a:r>
            <a:r>
              <a:rPr lang="en-US" dirty="0" err="1" smtClean="0"/>
              <a:t>pustaka</a:t>
            </a:r>
            <a:r>
              <a:rPr lang="en-US" dirty="0" smtClean="0"/>
              <a:t> </a:t>
            </a:r>
            <a:r>
              <a:rPr lang="en-US" dirty="0" err="1" smtClean="0"/>
              <a:t>ini</a:t>
            </a:r>
            <a:r>
              <a:rPr lang="en-US" dirty="0" smtClean="0"/>
              <a:t>.</a:t>
            </a:r>
          </a:p>
          <a:p>
            <a:pPr marL="274320" indent="-274320" fontAlgn="auto">
              <a:spcBef>
                <a:spcPts val="580"/>
              </a:spcBef>
              <a:spcAft>
                <a:spcPts val="0"/>
              </a:spcAft>
              <a:buFont typeface="Wingdings 2"/>
              <a:buNone/>
              <a:defRPr/>
            </a:pPr>
            <a:endParaRPr lang="en-US" dirty="0" smtClean="0"/>
          </a:p>
          <a:p>
            <a:pPr marL="274320" indent="-274320" fontAlgn="auto">
              <a:spcBef>
                <a:spcPts val="580"/>
              </a:spcBef>
              <a:spcAft>
                <a:spcPts val="0"/>
              </a:spcAft>
              <a:buFont typeface="Wingdings 2"/>
              <a:buNone/>
              <a:defRPr/>
            </a:pPr>
            <a:r>
              <a:rPr lang="en-US" dirty="0" smtClean="0"/>
              <a:t>	</a:t>
            </a:r>
            <a:r>
              <a:rPr lang="en-US" dirty="0" err="1" smtClean="0"/>
              <a:t>Adapun</a:t>
            </a:r>
            <a:r>
              <a:rPr lang="en-US" dirty="0" smtClean="0"/>
              <a:t> </a:t>
            </a:r>
            <a:r>
              <a:rPr lang="en-US" dirty="0" err="1" smtClean="0"/>
              <a:t>fungsi</a:t>
            </a:r>
            <a:r>
              <a:rPr lang="en-US" dirty="0" smtClean="0"/>
              <a:t> </a:t>
            </a:r>
            <a:r>
              <a:rPr lang="en-US" dirty="0" err="1" smtClean="0"/>
              <a:t>daftar</a:t>
            </a:r>
            <a:r>
              <a:rPr lang="en-US" dirty="0" smtClean="0"/>
              <a:t> </a:t>
            </a:r>
            <a:r>
              <a:rPr lang="en-US" dirty="0" err="1" smtClean="0"/>
              <a:t>pustaka</a:t>
            </a:r>
            <a:r>
              <a:rPr lang="en-US" dirty="0" smtClean="0"/>
              <a:t> </a:t>
            </a:r>
            <a:r>
              <a:rPr lang="en-US" dirty="0" err="1" smtClean="0"/>
              <a:t>ialah</a:t>
            </a:r>
            <a:endParaRPr lang="en-US" dirty="0" smtClean="0"/>
          </a:p>
          <a:p>
            <a:pPr marL="274320" indent="-274320" fontAlgn="auto">
              <a:spcBef>
                <a:spcPts val="580"/>
              </a:spcBef>
              <a:spcAft>
                <a:spcPts val="0"/>
              </a:spcAft>
              <a:buFont typeface="Wingdings 2"/>
              <a:buChar char=""/>
              <a:defRPr/>
            </a:pPr>
            <a:r>
              <a:rPr lang="en-US" dirty="0" err="1" smtClean="0"/>
              <a:t>membantu</a:t>
            </a:r>
            <a:r>
              <a:rPr lang="en-US" dirty="0" smtClean="0"/>
              <a:t> </a:t>
            </a:r>
            <a:r>
              <a:rPr lang="en-US" dirty="0" err="1" smtClean="0"/>
              <a:t>pembaca</a:t>
            </a:r>
            <a:r>
              <a:rPr lang="en-US" dirty="0" smtClean="0"/>
              <a:t> </a:t>
            </a:r>
            <a:r>
              <a:rPr lang="en-US" dirty="0" err="1" smtClean="0"/>
              <a:t>mengenal</a:t>
            </a:r>
            <a:r>
              <a:rPr lang="en-US" dirty="0" smtClean="0"/>
              <a:t> </a:t>
            </a:r>
            <a:r>
              <a:rPr lang="en-US" dirty="0" err="1" smtClean="0"/>
              <a:t>ruang</a:t>
            </a:r>
            <a:r>
              <a:rPr lang="en-US" dirty="0" smtClean="0"/>
              <a:t> </a:t>
            </a:r>
            <a:r>
              <a:rPr lang="en-US" dirty="0" err="1" smtClean="0"/>
              <a:t>lingkup</a:t>
            </a:r>
            <a:r>
              <a:rPr lang="en-US" dirty="0" smtClean="0"/>
              <a:t> </a:t>
            </a:r>
            <a:r>
              <a:rPr lang="en-US" dirty="0" err="1" smtClean="0"/>
              <a:t>studi</a:t>
            </a:r>
            <a:r>
              <a:rPr lang="en-US" dirty="0" smtClean="0"/>
              <a:t> </a:t>
            </a:r>
            <a:r>
              <a:rPr lang="en-US" dirty="0" err="1" smtClean="0"/>
              <a:t>penulis</a:t>
            </a:r>
            <a:r>
              <a:rPr lang="en-US" dirty="0" smtClean="0"/>
              <a:t>,</a:t>
            </a:r>
          </a:p>
          <a:p>
            <a:pPr marL="274320" indent="-274320" fontAlgn="auto">
              <a:spcBef>
                <a:spcPts val="580"/>
              </a:spcBef>
              <a:spcAft>
                <a:spcPts val="0"/>
              </a:spcAft>
              <a:buFont typeface="Wingdings 2"/>
              <a:buChar char=""/>
              <a:defRPr/>
            </a:pPr>
            <a:r>
              <a:rPr lang="en-US" dirty="0" err="1" smtClean="0"/>
              <a:t>memberi</a:t>
            </a:r>
            <a:r>
              <a:rPr lang="en-US" dirty="0" smtClean="0"/>
              <a:t> </a:t>
            </a:r>
            <a:r>
              <a:rPr lang="en-US" dirty="0" err="1" smtClean="0"/>
              <a:t>informasi</a:t>
            </a:r>
            <a:r>
              <a:rPr lang="en-US" dirty="0" smtClean="0"/>
              <a:t> </a:t>
            </a:r>
            <a:r>
              <a:rPr lang="en-US" dirty="0" err="1" smtClean="0"/>
              <a:t>kepada</a:t>
            </a:r>
            <a:r>
              <a:rPr lang="en-US" dirty="0" smtClean="0"/>
              <a:t> </a:t>
            </a:r>
            <a:r>
              <a:rPr lang="en-US" dirty="0" err="1" smtClean="0"/>
              <a:t>pembaca</a:t>
            </a: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pengetahuan</a:t>
            </a:r>
            <a:r>
              <a:rPr lang="en-US" dirty="0" smtClean="0"/>
              <a:t> yang </a:t>
            </a:r>
            <a:r>
              <a:rPr lang="en-US" dirty="0" err="1" smtClean="0"/>
              <a:t>lebih</a:t>
            </a:r>
            <a:r>
              <a:rPr lang="en-US" dirty="0" smtClean="0"/>
              <a:t> </a:t>
            </a:r>
            <a:r>
              <a:rPr lang="en-US" dirty="0" err="1" smtClean="0"/>
              <a:t>lengkap</a:t>
            </a:r>
            <a:r>
              <a:rPr lang="en-US" dirty="0" smtClean="0"/>
              <a:t> </a:t>
            </a:r>
            <a:r>
              <a:rPr lang="en-US" dirty="0" err="1" smtClean="0"/>
              <a:t>dan</a:t>
            </a:r>
            <a:r>
              <a:rPr lang="en-US" dirty="0" smtClean="0"/>
              <a:t> </a:t>
            </a:r>
            <a:r>
              <a:rPr lang="en-US" dirty="0" err="1" smtClean="0"/>
              <a:t>mendalam</a:t>
            </a:r>
            <a:r>
              <a:rPr lang="en-US" dirty="0" smtClean="0"/>
              <a:t> </a:t>
            </a:r>
            <a:r>
              <a:rPr lang="en-US" dirty="0" err="1" smtClean="0"/>
              <a:t>dari</a:t>
            </a:r>
            <a:r>
              <a:rPr lang="en-US" dirty="0" smtClean="0"/>
              <a:t> </a:t>
            </a:r>
            <a:r>
              <a:rPr lang="en-US" dirty="0" err="1" smtClean="0"/>
              <a:t>kutipan</a:t>
            </a:r>
            <a:r>
              <a:rPr lang="en-US" dirty="0" smtClean="0"/>
              <a:t> yang </a:t>
            </a:r>
            <a:r>
              <a:rPr lang="en-US" dirty="0" err="1" smtClean="0"/>
              <a:t>digunakan</a:t>
            </a:r>
            <a:r>
              <a:rPr lang="en-US" dirty="0" smtClean="0"/>
              <a:t> </a:t>
            </a:r>
            <a:r>
              <a:rPr lang="en-US" dirty="0" err="1" smtClean="0"/>
              <a:t>oleh</a:t>
            </a:r>
            <a:r>
              <a:rPr lang="en-US" dirty="0" smtClean="0"/>
              <a:t> </a:t>
            </a:r>
            <a:r>
              <a:rPr lang="en-US" dirty="0" err="1" smtClean="0"/>
              <a:t>penulis</a:t>
            </a:r>
            <a:r>
              <a:rPr lang="en-US" dirty="0" smtClean="0"/>
              <a:t>, </a:t>
            </a:r>
            <a:r>
              <a:rPr lang="en-US" dirty="0" err="1" smtClean="0"/>
              <a:t>dan</a:t>
            </a:r>
            <a:endParaRPr lang="en-US" dirty="0" smtClean="0"/>
          </a:p>
          <a:p>
            <a:pPr marL="274320" indent="-274320" fontAlgn="auto">
              <a:spcBef>
                <a:spcPts val="580"/>
              </a:spcBef>
              <a:spcAft>
                <a:spcPts val="0"/>
              </a:spcAft>
              <a:buFont typeface="Wingdings 2"/>
              <a:buChar char=""/>
              <a:defRPr/>
            </a:pPr>
            <a:r>
              <a:rPr lang="en-US" dirty="0" err="1" smtClean="0"/>
              <a:t>membantu</a:t>
            </a:r>
            <a:r>
              <a:rPr lang="en-US" dirty="0" smtClean="0"/>
              <a:t> </a:t>
            </a:r>
            <a:r>
              <a:rPr lang="en-US" dirty="0" err="1" smtClean="0"/>
              <a:t>pembaca</a:t>
            </a:r>
            <a:r>
              <a:rPr lang="en-US" dirty="0" smtClean="0"/>
              <a:t> </a:t>
            </a:r>
            <a:r>
              <a:rPr lang="en-US" dirty="0" err="1" smtClean="0"/>
              <a:t>memilih</a:t>
            </a:r>
            <a:r>
              <a:rPr lang="en-US" dirty="0" smtClean="0"/>
              <a:t> </a:t>
            </a:r>
            <a:r>
              <a:rPr lang="en-US" dirty="0" err="1" smtClean="0"/>
              <a:t>referensi</a:t>
            </a:r>
            <a:r>
              <a:rPr lang="en-US" dirty="0" smtClean="0"/>
              <a:t> </a:t>
            </a:r>
            <a:r>
              <a:rPr lang="en-US" dirty="0" err="1" smtClean="0"/>
              <a:t>dan</a:t>
            </a:r>
            <a:r>
              <a:rPr lang="en-US" dirty="0" smtClean="0"/>
              <a:t> </a:t>
            </a:r>
            <a:r>
              <a:rPr lang="en-US" dirty="0" err="1" smtClean="0"/>
              <a:t>materi</a:t>
            </a:r>
            <a:r>
              <a:rPr lang="en-US" dirty="0" smtClean="0"/>
              <a:t> </a:t>
            </a:r>
            <a:r>
              <a:rPr lang="en-US" dirty="0" err="1" smtClean="0"/>
              <a:t>dasar</a:t>
            </a:r>
            <a:r>
              <a:rPr lang="en-US" dirty="0" smtClean="0"/>
              <a:t> </a:t>
            </a:r>
            <a:r>
              <a:rPr lang="en-US" dirty="0" err="1" smtClean="0"/>
              <a:t>untuk</a:t>
            </a:r>
            <a:r>
              <a:rPr lang="en-US" dirty="0" smtClean="0"/>
              <a:t> </a:t>
            </a:r>
            <a:r>
              <a:rPr lang="en-US" dirty="0" err="1" smtClean="0"/>
              <a:t>studinya</a:t>
            </a:r>
            <a:r>
              <a:rPr lang="en-US" dirty="0" smtClean="0"/>
              <a:t>.</a:t>
            </a:r>
          </a:p>
        </p:txBody>
      </p:sp>
    </p:spTree>
  </p:cSld>
  <p:clrMapOvr>
    <a:masterClrMapping/>
  </p:clrMapOvr>
  <p:transition spd="slow">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9600"/>
            <a:ext cx="7772400" cy="2971800"/>
          </a:xfrm>
        </p:spPr>
        <p:txBody>
          <a:bodyPr>
            <a:noAutofit/>
          </a:bodyPr>
          <a:lstStyle/>
          <a:p>
            <a:pPr fontAlgn="auto">
              <a:spcAft>
                <a:spcPts val="0"/>
              </a:spcAft>
              <a:defRPr/>
            </a:pP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err="1" smtClean="0">
                <a:latin typeface="+mn-lt"/>
              </a:rPr>
              <a:t>Daftar</a:t>
            </a:r>
            <a:r>
              <a:rPr lang="en-US" sz="2400" dirty="0" smtClean="0">
                <a:latin typeface="+mn-lt"/>
              </a:rPr>
              <a:t> </a:t>
            </a:r>
            <a:r>
              <a:rPr lang="en-US" sz="2400" dirty="0" err="1" smtClean="0">
                <a:latin typeface="+mn-lt"/>
              </a:rPr>
              <a:t>ini</a:t>
            </a:r>
            <a:r>
              <a:rPr lang="en-US" sz="2400" dirty="0" smtClean="0">
                <a:latin typeface="+mn-lt"/>
              </a:rPr>
              <a:t> </a:t>
            </a:r>
            <a:r>
              <a:rPr lang="en-US" sz="2400" dirty="0" err="1" smtClean="0">
                <a:latin typeface="+mn-lt"/>
              </a:rPr>
              <a:t>dapat</a:t>
            </a:r>
            <a:r>
              <a:rPr lang="en-US" sz="2400" dirty="0" smtClean="0">
                <a:latin typeface="+mn-lt"/>
              </a:rPr>
              <a:t> </a:t>
            </a:r>
            <a:r>
              <a:rPr lang="en-US" sz="2400" dirty="0" err="1" smtClean="0">
                <a:latin typeface="+mn-lt"/>
              </a:rPr>
              <a:t>disusun</a:t>
            </a:r>
            <a:r>
              <a:rPr lang="en-US" sz="2400" dirty="0" smtClean="0">
                <a:latin typeface="+mn-lt"/>
              </a:rPr>
              <a:t> </a:t>
            </a:r>
            <a:r>
              <a:rPr lang="en-US" sz="2400" dirty="0" err="1" smtClean="0">
                <a:latin typeface="+mn-lt"/>
              </a:rPr>
              <a:t>dengan</a:t>
            </a:r>
            <a:r>
              <a:rPr lang="en-US" sz="2400" dirty="0" smtClean="0">
                <a:latin typeface="+mn-lt"/>
              </a:rPr>
              <a:t> </a:t>
            </a:r>
            <a:r>
              <a:rPr lang="en-US" sz="2400" dirty="0" err="1" smtClean="0">
                <a:latin typeface="+mn-lt"/>
              </a:rPr>
              <a:t>berbagai</a:t>
            </a:r>
            <a:r>
              <a:rPr lang="en-US" sz="2400" dirty="0" smtClean="0">
                <a:latin typeface="+mn-lt"/>
              </a:rPr>
              <a:t> format, </a:t>
            </a:r>
            <a:r>
              <a:rPr lang="en-US" sz="2400" dirty="0" err="1" smtClean="0">
                <a:latin typeface="+mn-lt"/>
              </a:rPr>
              <a:t>yakni</a:t>
            </a:r>
            <a:r>
              <a:rPr lang="en-US" sz="2400" dirty="0" smtClean="0">
                <a:latin typeface="+mn-lt"/>
              </a:rPr>
              <a:t> format Chicago (</a:t>
            </a:r>
            <a:r>
              <a:rPr lang="en-US" sz="2400" dirty="0" err="1" smtClean="0">
                <a:latin typeface="+mn-lt"/>
              </a:rPr>
              <a:t>cara</a:t>
            </a:r>
            <a:r>
              <a:rPr lang="en-US" sz="2400" dirty="0" smtClean="0">
                <a:latin typeface="+mn-lt"/>
              </a:rPr>
              <a:t> yang </a:t>
            </a:r>
            <a:r>
              <a:rPr lang="en-US" sz="2400" dirty="0" err="1" smtClean="0">
                <a:latin typeface="+mn-lt"/>
              </a:rPr>
              <a:t>direkomendasikan</a:t>
            </a:r>
            <a:r>
              <a:rPr lang="en-US" sz="2400" dirty="0" smtClean="0">
                <a:latin typeface="+mn-lt"/>
              </a:rPr>
              <a:t> </a:t>
            </a:r>
            <a:r>
              <a:rPr lang="en-US" sz="2400" dirty="0" err="1" smtClean="0">
                <a:latin typeface="+mn-lt"/>
              </a:rPr>
              <a:t>oleh</a:t>
            </a:r>
            <a:r>
              <a:rPr lang="en-US" sz="2400" dirty="0" smtClean="0">
                <a:latin typeface="+mn-lt"/>
              </a:rPr>
              <a:t> The University of Chicago), format MLA (</a:t>
            </a:r>
            <a:r>
              <a:rPr lang="en-US" sz="2400" dirty="0" err="1" smtClean="0">
                <a:latin typeface="+mn-lt"/>
              </a:rPr>
              <a:t>cara</a:t>
            </a:r>
            <a:r>
              <a:rPr lang="en-US" sz="2400" dirty="0" smtClean="0">
                <a:latin typeface="+mn-lt"/>
              </a:rPr>
              <a:t> yang </a:t>
            </a:r>
            <a:r>
              <a:rPr lang="en-US" sz="2400" dirty="0" err="1" smtClean="0">
                <a:latin typeface="+mn-lt"/>
              </a:rPr>
              <a:t>direkomendasikan</a:t>
            </a:r>
            <a:r>
              <a:rPr lang="en-US" sz="2400" dirty="0" smtClean="0">
                <a:latin typeface="+mn-lt"/>
              </a:rPr>
              <a:t> </a:t>
            </a:r>
            <a:r>
              <a:rPr lang="en-US" sz="2400" dirty="0" err="1" smtClean="0">
                <a:latin typeface="+mn-lt"/>
              </a:rPr>
              <a:t>oleh</a:t>
            </a:r>
            <a:r>
              <a:rPr lang="en-US" sz="2400" dirty="0" smtClean="0">
                <a:latin typeface="+mn-lt"/>
              </a:rPr>
              <a:t> Modern Language Association), format APA (</a:t>
            </a:r>
            <a:r>
              <a:rPr lang="en-US" sz="2400" dirty="0" err="1" smtClean="0">
                <a:latin typeface="+mn-lt"/>
              </a:rPr>
              <a:t>cara</a:t>
            </a:r>
            <a:r>
              <a:rPr lang="en-US" sz="2400" dirty="0" smtClean="0">
                <a:latin typeface="+mn-lt"/>
              </a:rPr>
              <a:t> yang </a:t>
            </a:r>
            <a:r>
              <a:rPr lang="en-US" sz="2400" dirty="0" err="1" smtClean="0">
                <a:latin typeface="+mn-lt"/>
              </a:rPr>
              <a:t>direkomendasikan</a:t>
            </a:r>
            <a:r>
              <a:rPr lang="en-US" sz="2400" dirty="0" smtClean="0">
                <a:latin typeface="+mn-lt"/>
              </a:rPr>
              <a:t> </a:t>
            </a:r>
            <a:r>
              <a:rPr lang="en-US" sz="2400" dirty="0" err="1" smtClean="0">
                <a:latin typeface="+mn-lt"/>
              </a:rPr>
              <a:t>oleh</a:t>
            </a:r>
            <a:r>
              <a:rPr lang="en-US" sz="2400" dirty="0" smtClean="0">
                <a:latin typeface="+mn-lt"/>
              </a:rPr>
              <a:t> The American Psychological Association), </a:t>
            </a:r>
            <a:r>
              <a:rPr lang="en-US" sz="2400" dirty="0" err="1" smtClean="0">
                <a:latin typeface="+mn-lt"/>
              </a:rPr>
              <a:t>dan</a:t>
            </a:r>
            <a:r>
              <a:rPr lang="en-US" sz="2400" dirty="0" smtClean="0">
                <a:latin typeface="+mn-lt"/>
              </a:rPr>
              <a:t> format lain yang </a:t>
            </a:r>
            <a:r>
              <a:rPr lang="en-US" sz="2400" dirty="0" err="1" smtClean="0">
                <a:latin typeface="+mn-lt"/>
              </a:rPr>
              <a:t>berlaku</a:t>
            </a:r>
            <a:r>
              <a:rPr lang="en-US" sz="2400" dirty="0" smtClean="0">
                <a:latin typeface="+mn-lt"/>
              </a:rPr>
              <a:t> </a:t>
            </a:r>
            <a:r>
              <a:rPr lang="en-US" sz="2400" dirty="0" err="1" smtClean="0">
                <a:latin typeface="+mn-lt"/>
              </a:rPr>
              <a:t>di</a:t>
            </a:r>
            <a:r>
              <a:rPr lang="en-US" sz="2400" dirty="0" smtClean="0">
                <a:latin typeface="+mn-lt"/>
              </a:rPr>
              <a:t> </a:t>
            </a:r>
            <a:r>
              <a:rPr lang="en-US" sz="2400" dirty="0" err="1" smtClean="0">
                <a:latin typeface="+mn-lt"/>
              </a:rPr>
              <a:t>selingkung</a:t>
            </a:r>
            <a:r>
              <a:rPr lang="en-US" sz="2400" dirty="0" smtClean="0">
                <a:latin typeface="+mn-lt"/>
              </a:rPr>
              <a:t> </a:t>
            </a:r>
            <a:r>
              <a:rPr lang="en-US" sz="2400" dirty="0" err="1" smtClean="0">
                <a:latin typeface="+mn-lt"/>
              </a:rPr>
              <a:t>bidang</a:t>
            </a:r>
            <a:r>
              <a:rPr lang="en-US" sz="2400" dirty="0" smtClean="0">
                <a:latin typeface="+mn-lt"/>
              </a:rPr>
              <a:t>.</a:t>
            </a:r>
            <a:br>
              <a:rPr lang="en-US" sz="2400" dirty="0" smtClean="0">
                <a:latin typeface="+mn-lt"/>
              </a:rPr>
            </a:br>
            <a:r>
              <a:rPr lang="en-US" sz="2400" dirty="0" smtClean="0">
                <a:latin typeface="+mn-lt"/>
              </a:rPr>
              <a:t/>
            </a:r>
            <a:br>
              <a:rPr lang="en-US" sz="2400" dirty="0" smtClean="0">
                <a:latin typeface="+mn-lt"/>
              </a:rPr>
            </a:br>
            <a:r>
              <a:rPr lang="en-US" sz="2400" dirty="0" err="1" smtClean="0">
                <a:latin typeface="+mn-lt"/>
              </a:rPr>
              <a:t>Unsur</a:t>
            </a:r>
            <a:r>
              <a:rPr lang="en-US" sz="2400" dirty="0" smtClean="0">
                <a:latin typeface="+mn-lt"/>
              </a:rPr>
              <a:t> yang </a:t>
            </a:r>
            <a:r>
              <a:rPr lang="en-US" sz="2400" dirty="0" err="1" smtClean="0">
                <a:latin typeface="+mn-lt"/>
              </a:rPr>
              <a:t>harus</a:t>
            </a:r>
            <a:r>
              <a:rPr lang="en-US" sz="2400" dirty="0" smtClean="0">
                <a:latin typeface="+mn-lt"/>
              </a:rPr>
              <a:t> </a:t>
            </a:r>
            <a:r>
              <a:rPr lang="en-US" sz="2400" dirty="0" err="1" smtClean="0">
                <a:latin typeface="+mn-lt"/>
              </a:rPr>
              <a:t>dicantumkan</a:t>
            </a:r>
            <a:r>
              <a:rPr lang="en-US" sz="2400" dirty="0" smtClean="0">
                <a:latin typeface="+mn-lt"/>
              </a:rPr>
              <a:t> </a:t>
            </a:r>
            <a:r>
              <a:rPr lang="en-US" sz="2400" dirty="0" err="1" smtClean="0">
                <a:latin typeface="+mn-lt"/>
              </a:rPr>
              <a:t>dalam</a:t>
            </a:r>
            <a:r>
              <a:rPr lang="en-US" sz="2400" dirty="0" smtClean="0">
                <a:latin typeface="+mn-lt"/>
              </a:rPr>
              <a:t> </a:t>
            </a:r>
            <a:r>
              <a:rPr lang="en-US" sz="2400" dirty="0" err="1" smtClean="0">
                <a:latin typeface="+mn-lt"/>
              </a:rPr>
              <a:t>rujukan</a:t>
            </a:r>
            <a:r>
              <a:rPr lang="en-US" sz="2400" dirty="0" smtClean="0">
                <a:latin typeface="+mn-lt"/>
              </a:rPr>
              <a:t> </a:t>
            </a:r>
            <a:r>
              <a:rPr lang="en-US" sz="2400" dirty="0" err="1" smtClean="0">
                <a:latin typeface="+mn-lt"/>
              </a:rPr>
              <a:t>ialah</a:t>
            </a:r>
            <a:endParaRPr lang="en-US" sz="2400" dirty="0">
              <a:latin typeface="+mn-lt"/>
            </a:endParaRPr>
          </a:p>
        </p:txBody>
      </p:sp>
      <p:sp>
        <p:nvSpPr>
          <p:cNvPr id="5" name="Content Placeholder 4"/>
          <p:cNvSpPr>
            <a:spLocks noGrp="1"/>
          </p:cNvSpPr>
          <p:nvPr>
            <p:ph sz="quarter" idx="1"/>
          </p:nvPr>
        </p:nvSpPr>
        <p:spPr>
          <a:xfrm>
            <a:off x="914400" y="3581400"/>
            <a:ext cx="7772400" cy="2895600"/>
          </a:xfrm>
        </p:spPr>
        <p:txBody>
          <a:bodyPr>
            <a:noAutofit/>
          </a:bodyPr>
          <a:lstStyle/>
          <a:p>
            <a:pPr marL="457200" indent="-457200" fontAlgn="auto">
              <a:spcBef>
                <a:spcPts val="580"/>
              </a:spcBef>
              <a:spcAft>
                <a:spcPts val="0"/>
              </a:spcAft>
              <a:buFont typeface="+mj-lt"/>
              <a:buAutoNum type="arabicPeriod"/>
              <a:defRPr/>
            </a:pPr>
            <a:r>
              <a:rPr lang="en-US" sz="2400" dirty="0" err="1" smtClean="0"/>
              <a:t>nama</a:t>
            </a:r>
            <a:r>
              <a:rPr lang="en-US" sz="2400" dirty="0" smtClean="0"/>
              <a:t> </a:t>
            </a:r>
            <a:r>
              <a:rPr lang="en-US" sz="2400" dirty="0" err="1" smtClean="0"/>
              <a:t>penulis</a:t>
            </a:r>
            <a:r>
              <a:rPr lang="en-US" sz="2400" dirty="0" smtClean="0"/>
              <a:t> yang </a:t>
            </a:r>
            <a:r>
              <a:rPr lang="en-US" sz="2400" dirty="0" err="1" smtClean="0"/>
              <a:t>diawali</a:t>
            </a:r>
            <a:r>
              <a:rPr lang="en-US" sz="2400" dirty="0" smtClean="0"/>
              <a:t> </a:t>
            </a:r>
            <a:r>
              <a:rPr lang="en-US" sz="2400" dirty="0" err="1" smtClean="0"/>
              <a:t>dengan</a:t>
            </a:r>
            <a:r>
              <a:rPr lang="en-US" sz="2400" dirty="0" smtClean="0"/>
              <a:t> </a:t>
            </a:r>
            <a:r>
              <a:rPr lang="en-US" sz="2400" dirty="0" err="1" smtClean="0"/>
              <a:t>penulisan</a:t>
            </a:r>
            <a:r>
              <a:rPr lang="en-US" sz="2400" dirty="0" smtClean="0"/>
              <a:t> </a:t>
            </a:r>
            <a:r>
              <a:rPr lang="en-US" sz="2400" dirty="0" err="1" smtClean="0"/>
              <a:t>nama</a:t>
            </a:r>
            <a:r>
              <a:rPr lang="en-US" sz="2400" dirty="0" smtClean="0"/>
              <a:t> </a:t>
            </a:r>
            <a:r>
              <a:rPr lang="en-US" sz="2400" dirty="0" err="1" smtClean="0"/>
              <a:t>keluarga</a:t>
            </a:r>
            <a:r>
              <a:rPr lang="en-US" sz="2400" dirty="0" smtClean="0"/>
              <a:t>,</a:t>
            </a:r>
          </a:p>
          <a:p>
            <a:pPr marL="457200" indent="-457200" fontAlgn="auto">
              <a:spcBef>
                <a:spcPts val="580"/>
              </a:spcBef>
              <a:spcAft>
                <a:spcPts val="0"/>
              </a:spcAft>
              <a:buFont typeface="+mj-lt"/>
              <a:buAutoNum type="arabicPeriod"/>
              <a:defRPr/>
            </a:pPr>
            <a:r>
              <a:rPr lang="en-US" sz="2400" dirty="0" err="1" smtClean="0"/>
              <a:t>tahun</a:t>
            </a:r>
            <a:r>
              <a:rPr lang="en-US" sz="2400" dirty="0" smtClean="0"/>
              <a:t> </a:t>
            </a:r>
            <a:r>
              <a:rPr lang="en-US" sz="2400" dirty="0" err="1" smtClean="0"/>
              <a:t>terbitan</a:t>
            </a:r>
            <a:r>
              <a:rPr lang="en-US" sz="2400" dirty="0" smtClean="0"/>
              <a:t> </a:t>
            </a:r>
            <a:r>
              <a:rPr lang="en-US" sz="2400" dirty="0" err="1" smtClean="0"/>
              <a:t>karya</a:t>
            </a:r>
            <a:r>
              <a:rPr lang="en-US" sz="2400" dirty="0" smtClean="0"/>
              <a:t> </a:t>
            </a:r>
            <a:r>
              <a:rPr lang="en-US" sz="2400" dirty="0" err="1" smtClean="0"/>
              <a:t>diletakkan</a:t>
            </a:r>
            <a:r>
              <a:rPr lang="en-US" sz="2400" dirty="0" smtClean="0"/>
              <a:t> </a:t>
            </a:r>
            <a:r>
              <a:rPr lang="en-US" sz="2400" dirty="0" err="1" smtClean="0"/>
              <a:t>di</a:t>
            </a:r>
            <a:r>
              <a:rPr lang="en-US" sz="2400" dirty="0" smtClean="0"/>
              <a:t> </a:t>
            </a:r>
            <a:r>
              <a:rPr lang="en-US" sz="2400" dirty="0" err="1" smtClean="0"/>
              <a:t>antara</a:t>
            </a:r>
            <a:r>
              <a:rPr lang="en-US" sz="2400" dirty="0" smtClean="0"/>
              <a:t> </a:t>
            </a:r>
            <a:r>
              <a:rPr lang="en-US" sz="2400" dirty="0" err="1" smtClean="0"/>
              <a:t>tanda</a:t>
            </a:r>
            <a:r>
              <a:rPr lang="en-US" sz="2400" dirty="0" smtClean="0"/>
              <a:t> </a:t>
            </a:r>
            <a:r>
              <a:rPr lang="en-US" sz="2400" dirty="0" err="1" smtClean="0"/>
              <a:t>kurung</a:t>
            </a:r>
            <a:r>
              <a:rPr lang="en-US" sz="2400" dirty="0" smtClean="0"/>
              <a:t> (format    MLA </a:t>
            </a:r>
            <a:r>
              <a:rPr lang="en-US" sz="2400" dirty="0" err="1" smtClean="0"/>
              <a:t>dan</a:t>
            </a:r>
            <a:r>
              <a:rPr lang="en-US" sz="2400" dirty="0" smtClean="0"/>
              <a:t>  APA) </a:t>
            </a:r>
            <a:r>
              <a:rPr lang="en-US" sz="2400" dirty="0" err="1" smtClean="0"/>
              <a:t>dan</a:t>
            </a:r>
            <a:r>
              <a:rPr lang="en-US" sz="2400" dirty="0" smtClean="0"/>
              <a:t> </a:t>
            </a:r>
            <a:r>
              <a:rPr lang="en-US" sz="2400" dirty="0" err="1" smtClean="0"/>
              <a:t>di</a:t>
            </a:r>
            <a:r>
              <a:rPr lang="en-US" sz="2400" dirty="0" smtClean="0"/>
              <a:t> </a:t>
            </a:r>
            <a:r>
              <a:rPr lang="en-US" sz="2400" dirty="0" err="1" smtClean="0"/>
              <a:t>belakang</a:t>
            </a:r>
            <a:r>
              <a:rPr lang="en-US" sz="2400" dirty="0" smtClean="0"/>
              <a:t> data </a:t>
            </a:r>
            <a:r>
              <a:rPr lang="en-US" sz="2400" dirty="0" err="1" smtClean="0"/>
              <a:t>publikasi</a:t>
            </a:r>
            <a:r>
              <a:rPr lang="en-US" sz="2400" dirty="0" smtClean="0"/>
              <a:t> (format </a:t>
            </a:r>
            <a:r>
              <a:rPr lang="en-US" sz="2400" dirty="0" err="1" smtClean="0"/>
              <a:t>chicago</a:t>
            </a:r>
            <a:r>
              <a:rPr lang="en-US" sz="2400" dirty="0" smtClean="0"/>
              <a:t>),</a:t>
            </a:r>
          </a:p>
          <a:p>
            <a:pPr marL="457200" indent="-457200" fontAlgn="auto">
              <a:spcBef>
                <a:spcPts val="580"/>
              </a:spcBef>
              <a:spcAft>
                <a:spcPts val="0"/>
              </a:spcAft>
              <a:buFont typeface="+mj-lt"/>
              <a:buAutoNum type="arabicPeriod"/>
              <a:defRPr/>
            </a:pPr>
            <a:r>
              <a:rPr lang="en-US" sz="2400" dirty="0" err="1" smtClean="0"/>
              <a:t>judul</a:t>
            </a:r>
            <a:r>
              <a:rPr lang="en-US" sz="2400" dirty="0" smtClean="0"/>
              <a:t> </a:t>
            </a:r>
            <a:r>
              <a:rPr lang="en-US" sz="2400" dirty="0" err="1" smtClean="0"/>
              <a:t>karya</a:t>
            </a:r>
            <a:r>
              <a:rPr lang="en-US" sz="2400" dirty="0" smtClean="0"/>
              <a:t> </a:t>
            </a:r>
            <a:r>
              <a:rPr lang="en-US" sz="2400" dirty="0" err="1" smtClean="0"/>
              <a:t>tulis</a:t>
            </a:r>
            <a:r>
              <a:rPr lang="en-US" sz="2400" dirty="0" smtClean="0"/>
              <a:t> </a:t>
            </a:r>
            <a:r>
              <a:rPr lang="en-US" sz="2400" dirty="0" err="1" smtClean="0"/>
              <a:t>dengan</a:t>
            </a:r>
            <a:r>
              <a:rPr lang="en-US" sz="2400" dirty="0" smtClean="0"/>
              <a:t> </a:t>
            </a:r>
            <a:r>
              <a:rPr lang="en-US" sz="2400" dirty="0" err="1" smtClean="0"/>
              <a:t>menggunakan</a:t>
            </a:r>
            <a:r>
              <a:rPr lang="en-US" sz="2400" dirty="0" smtClean="0"/>
              <a:t> </a:t>
            </a:r>
            <a:r>
              <a:rPr lang="en-US" sz="2400" dirty="0" err="1" smtClean="0"/>
              <a:t>huruf</a:t>
            </a:r>
            <a:r>
              <a:rPr lang="en-US" sz="2400" dirty="0" smtClean="0"/>
              <a:t> </a:t>
            </a:r>
            <a:r>
              <a:rPr lang="en-US" sz="2400" dirty="0" err="1" smtClean="0"/>
              <a:t>besar</a:t>
            </a:r>
            <a:r>
              <a:rPr lang="en-US" sz="2400" dirty="0" smtClean="0"/>
              <a:t> </a:t>
            </a:r>
            <a:r>
              <a:rPr lang="en-US" sz="2400" dirty="0" err="1" smtClean="0"/>
              <a:t>untuk</a:t>
            </a:r>
            <a:r>
              <a:rPr lang="en-US" sz="2400" dirty="0" smtClean="0"/>
              <a:t> </a:t>
            </a:r>
            <a:r>
              <a:rPr lang="en-US" sz="2400" dirty="0" err="1" smtClean="0"/>
              <a:t>huruf</a:t>
            </a:r>
            <a:r>
              <a:rPr lang="en-US" sz="2400" dirty="0" smtClean="0"/>
              <a:t> </a:t>
            </a:r>
            <a:r>
              <a:rPr lang="en-US" sz="2400" dirty="0" err="1" smtClean="0"/>
              <a:t>pertama</a:t>
            </a:r>
            <a:r>
              <a:rPr lang="en-US" sz="2400" dirty="0" smtClean="0"/>
              <a:t> </a:t>
            </a:r>
            <a:r>
              <a:rPr lang="en-US" sz="2400" dirty="0" err="1" smtClean="0"/>
              <a:t>tiap</a:t>
            </a:r>
            <a:r>
              <a:rPr lang="en-US" sz="2400" dirty="0" smtClean="0"/>
              <a:t> </a:t>
            </a:r>
            <a:r>
              <a:rPr lang="en-US" sz="2400" dirty="0" err="1" smtClean="0"/>
              <a:t>kata</a:t>
            </a:r>
            <a:r>
              <a:rPr lang="en-US" sz="2400" dirty="0" smtClean="0"/>
              <a:t> </a:t>
            </a:r>
            <a:r>
              <a:rPr lang="en-US" sz="2400" dirty="0" err="1" smtClean="0"/>
              <a:t>kecuali</a:t>
            </a:r>
            <a:r>
              <a:rPr lang="en-US" sz="2400" dirty="0" smtClean="0"/>
              <a:t> </a:t>
            </a:r>
            <a:r>
              <a:rPr lang="en-US" sz="2400" dirty="0" err="1" smtClean="0"/>
              <a:t>kata</a:t>
            </a:r>
            <a:r>
              <a:rPr lang="en-US" sz="2400" dirty="0" smtClean="0"/>
              <a:t> </a:t>
            </a:r>
            <a:r>
              <a:rPr lang="en-US" sz="2400" dirty="0" err="1" smtClean="0"/>
              <a:t>sambung</a:t>
            </a:r>
            <a:r>
              <a:rPr lang="en-US" sz="2400" dirty="0" smtClean="0"/>
              <a:t> </a:t>
            </a:r>
            <a:r>
              <a:rPr lang="en-US" sz="2400" dirty="0" err="1" smtClean="0"/>
              <a:t>dan</a:t>
            </a:r>
            <a:r>
              <a:rPr lang="en-US" sz="2400" dirty="0" smtClean="0"/>
              <a:t> </a:t>
            </a:r>
            <a:r>
              <a:rPr lang="en-US" sz="2400" dirty="0" err="1" smtClean="0"/>
              <a:t>kata</a:t>
            </a:r>
            <a:r>
              <a:rPr lang="en-US" sz="2400" dirty="0" smtClean="0"/>
              <a:t> </a:t>
            </a:r>
            <a:r>
              <a:rPr lang="en-US" sz="2400" dirty="0" err="1" smtClean="0"/>
              <a:t>depan</a:t>
            </a:r>
            <a:r>
              <a:rPr lang="en-US" sz="2400" dirty="0" smtClean="0"/>
              <a:t>,</a:t>
            </a:r>
          </a:p>
          <a:p>
            <a:pPr marL="457200" indent="-457200" fontAlgn="auto">
              <a:spcBef>
                <a:spcPts val="580"/>
              </a:spcBef>
              <a:spcAft>
                <a:spcPts val="0"/>
              </a:spcAft>
              <a:buFont typeface="+mj-lt"/>
              <a:buAutoNum type="arabicPeriod"/>
              <a:defRPr/>
            </a:pPr>
            <a:r>
              <a:rPr lang="en-US" sz="2400" dirty="0" smtClean="0"/>
              <a:t>data </a:t>
            </a:r>
            <a:r>
              <a:rPr lang="en-US" sz="2400" dirty="0" err="1" smtClean="0"/>
              <a:t>publikasi</a:t>
            </a:r>
            <a:r>
              <a:rPr lang="en-US" sz="2400" dirty="0" smtClean="0"/>
              <a:t> </a:t>
            </a:r>
            <a:r>
              <a:rPr lang="en-US" sz="2400" dirty="0" err="1" smtClean="0"/>
              <a:t>berisi</a:t>
            </a:r>
            <a:r>
              <a:rPr lang="en-US" sz="2400" dirty="0" smtClean="0"/>
              <a:t> </a:t>
            </a:r>
            <a:r>
              <a:rPr lang="en-US" sz="2400" dirty="0" err="1" smtClean="0"/>
              <a:t>nama</a:t>
            </a:r>
            <a:r>
              <a:rPr lang="en-US" sz="2400" dirty="0" smtClean="0"/>
              <a:t> </a:t>
            </a:r>
            <a:r>
              <a:rPr lang="en-US" sz="2400" dirty="0" err="1" smtClean="0"/>
              <a:t>tempat</a:t>
            </a:r>
            <a:r>
              <a:rPr lang="en-US" sz="2400" dirty="0" smtClean="0"/>
              <a:t> (</a:t>
            </a:r>
            <a:r>
              <a:rPr lang="en-US" sz="2400" dirty="0" err="1" smtClean="0"/>
              <a:t>kota</a:t>
            </a:r>
            <a:r>
              <a:rPr lang="en-US" sz="2400" dirty="0" smtClean="0"/>
              <a:t>) </a:t>
            </a:r>
            <a:r>
              <a:rPr lang="en-US" sz="2400" dirty="0" err="1" smtClean="0"/>
              <a:t>dan</a:t>
            </a:r>
            <a:r>
              <a:rPr lang="en-US" sz="2400" dirty="0" smtClean="0"/>
              <a:t> </a:t>
            </a:r>
            <a:r>
              <a:rPr lang="en-US" sz="2400" dirty="0" err="1" smtClean="0"/>
              <a:t>nama</a:t>
            </a:r>
            <a:r>
              <a:rPr lang="en-US" sz="2400" dirty="0" smtClean="0"/>
              <a:t> </a:t>
            </a:r>
            <a:r>
              <a:rPr lang="en-US" sz="2400" dirty="0" err="1" smtClean="0"/>
              <a:t>penerbit</a:t>
            </a:r>
            <a:r>
              <a:rPr lang="en-US" sz="2400" dirty="0" smtClean="0"/>
              <a:t> </a:t>
            </a:r>
            <a:r>
              <a:rPr lang="en-US" sz="2400" dirty="0" err="1" smtClean="0"/>
              <a:t>karya</a:t>
            </a:r>
            <a:r>
              <a:rPr lang="en-US" sz="2400" dirty="0" smtClean="0"/>
              <a:t> yang </a:t>
            </a:r>
            <a:r>
              <a:rPr lang="en-US" sz="2400" dirty="0" err="1" smtClean="0"/>
              <a:t>dikutip</a:t>
            </a:r>
            <a:r>
              <a:rPr lang="en-US" sz="2400" dirty="0" smtClean="0"/>
              <a:t>.</a:t>
            </a:r>
          </a:p>
          <a:p>
            <a:pPr marL="274320" indent="-274320" fontAlgn="auto">
              <a:spcBef>
                <a:spcPts val="580"/>
              </a:spcBef>
              <a:spcAft>
                <a:spcPts val="0"/>
              </a:spcAft>
              <a:buFont typeface="Wingdings 2"/>
              <a:buNone/>
              <a:defRPr/>
            </a:pPr>
            <a:endParaRPr lang="en-US" sz="2400" dirty="0"/>
          </a:p>
        </p:txBody>
      </p:sp>
    </p:spTree>
  </p:cSld>
  <p:clrMapOvr>
    <a:masterClrMapping/>
  </p:clrMapOvr>
  <p:transition spd="slow">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417638"/>
            <a:ext cx="7772400" cy="944562"/>
          </a:xfrm>
        </p:spPr>
        <p:txBody>
          <a:bodyPr>
            <a:noAutofit/>
          </a:bodyPr>
          <a:lstStyle/>
          <a:p>
            <a:pPr marL="457200" indent="-457200" fontAlgn="auto">
              <a:spcAft>
                <a:spcPts val="0"/>
              </a:spcAft>
              <a:defRPr/>
            </a:pPr>
            <a:r>
              <a:rPr lang="en-US" sz="2800" dirty="0" smtClean="0">
                <a:latin typeface="+mn-lt"/>
              </a:rPr>
              <a:t/>
            </a:r>
            <a:br>
              <a:rPr lang="en-US" sz="2800" dirty="0" smtClean="0">
                <a:latin typeface="+mn-lt"/>
              </a:rPr>
            </a:br>
            <a:r>
              <a:rPr lang="en-US" sz="2800" dirty="0" err="1" smtClean="0">
                <a:latin typeface="+mn-lt"/>
              </a:rPr>
              <a:t>Teknik</a:t>
            </a:r>
            <a:r>
              <a:rPr lang="en-US" sz="2800" dirty="0" smtClean="0">
                <a:latin typeface="+mn-lt"/>
              </a:rPr>
              <a:t> </a:t>
            </a:r>
            <a:r>
              <a:rPr lang="en-US" sz="2800" dirty="0" err="1" smtClean="0">
                <a:latin typeface="+mn-lt"/>
              </a:rPr>
              <a:t>penulisan</a:t>
            </a:r>
            <a:r>
              <a:rPr lang="en-US" sz="2800" dirty="0" smtClean="0">
                <a:latin typeface="+mn-lt"/>
              </a:rPr>
              <a:t> </a:t>
            </a:r>
            <a:r>
              <a:rPr lang="en-US" sz="2800" dirty="0" err="1" smtClean="0">
                <a:latin typeface="+mn-lt"/>
              </a:rPr>
              <a:t>rujukan</a:t>
            </a:r>
            <a:r>
              <a:rPr lang="en-US" sz="2800" dirty="0" smtClean="0">
                <a:latin typeface="+mn-lt"/>
              </a:rPr>
              <a:t> </a:t>
            </a:r>
            <a:r>
              <a:rPr lang="en-US" sz="2800" dirty="0" err="1" smtClean="0">
                <a:latin typeface="+mn-lt"/>
              </a:rPr>
              <a:t>ialah</a:t>
            </a:r>
            <a:r>
              <a:rPr lang="en-US" sz="2800" dirty="0" smtClean="0">
                <a:latin typeface="+mn-lt"/>
              </a:rPr>
              <a:t> </a:t>
            </a:r>
            <a:r>
              <a:rPr lang="en-US" sz="2800" dirty="0" err="1" smtClean="0">
                <a:latin typeface="+mn-lt"/>
              </a:rPr>
              <a:t>sebagai</a:t>
            </a:r>
            <a:r>
              <a:rPr lang="en-US" sz="2800" dirty="0" smtClean="0">
                <a:latin typeface="+mn-lt"/>
              </a:rPr>
              <a:t> </a:t>
            </a:r>
            <a:r>
              <a:rPr lang="en-US" sz="2800" dirty="0" err="1" smtClean="0">
                <a:latin typeface="+mn-lt"/>
              </a:rPr>
              <a:t>berikut</a:t>
            </a:r>
            <a:r>
              <a:rPr lang="en-US" sz="2800" dirty="0" smtClean="0">
                <a:latin typeface="+mn-lt"/>
              </a:rPr>
              <a:t>.</a:t>
            </a:r>
            <a:br>
              <a:rPr lang="en-US" sz="2800" dirty="0" smtClean="0">
                <a:latin typeface="+mn-lt"/>
              </a:rPr>
            </a:br>
            <a:endParaRPr lang="en-US" sz="2800" dirty="0">
              <a:latin typeface="+mn-lt"/>
            </a:endParaRPr>
          </a:p>
        </p:txBody>
      </p:sp>
      <p:sp>
        <p:nvSpPr>
          <p:cNvPr id="18435" name="Content Placeholder 6"/>
          <p:cNvSpPr>
            <a:spLocks noGrp="1"/>
          </p:cNvSpPr>
          <p:nvPr>
            <p:ph sz="quarter" idx="1"/>
          </p:nvPr>
        </p:nvSpPr>
        <p:spPr>
          <a:xfrm>
            <a:off x="914400" y="2209800"/>
            <a:ext cx="7772400" cy="3810000"/>
          </a:xfrm>
        </p:spPr>
        <p:txBody>
          <a:bodyPr/>
          <a:lstStyle/>
          <a:p>
            <a:r>
              <a:rPr lang="en-US" sz="2400" dirty="0" err="1" smtClean="0"/>
              <a:t>Baris</a:t>
            </a:r>
            <a:r>
              <a:rPr lang="en-US" sz="2400" dirty="0" smtClean="0"/>
              <a:t> </a:t>
            </a:r>
            <a:r>
              <a:rPr lang="en-US" sz="2400" dirty="0" err="1" smtClean="0"/>
              <a:t>pertama</a:t>
            </a:r>
            <a:r>
              <a:rPr lang="en-US" sz="2400" dirty="0" smtClean="0"/>
              <a:t> </a:t>
            </a:r>
            <a:r>
              <a:rPr lang="en-US" sz="2400" dirty="0" err="1" smtClean="0"/>
              <a:t>dimulai</a:t>
            </a:r>
            <a:r>
              <a:rPr lang="en-US" sz="2400" dirty="0" smtClean="0"/>
              <a:t> </a:t>
            </a:r>
            <a:r>
              <a:rPr lang="en-US" sz="2400" dirty="0" err="1" smtClean="0"/>
              <a:t>pada</a:t>
            </a:r>
            <a:r>
              <a:rPr lang="en-US" sz="2400" dirty="0" smtClean="0"/>
              <a:t> </a:t>
            </a:r>
            <a:r>
              <a:rPr lang="en-US" sz="2400" dirty="0" err="1" smtClean="0"/>
              <a:t>pias</a:t>
            </a:r>
            <a:r>
              <a:rPr lang="en-US" sz="2400" dirty="0" smtClean="0"/>
              <a:t> (margin) </a:t>
            </a:r>
            <a:r>
              <a:rPr lang="en-US" sz="2400" dirty="0" err="1" smtClean="0"/>
              <a:t>sebelah</a:t>
            </a:r>
            <a:r>
              <a:rPr lang="en-US" sz="2400" dirty="0" smtClean="0"/>
              <a:t> </a:t>
            </a:r>
            <a:r>
              <a:rPr lang="en-US" sz="2400" dirty="0" err="1" smtClean="0"/>
              <a:t>kiri</a:t>
            </a:r>
            <a:r>
              <a:rPr lang="en-US" sz="2400" dirty="0" smtClean="0"/>
              <a:t>, </a:t>
            </a:r>
            <a:r>
              <a:rPr lang="en-US" sz="2400" dirty="0" err="1" smtClean="0"/>
              <a:t>baris</a:t>
            </a:r>
            <a:r>
              <a:rPr lang="en-US" sz="2400" dirty="0" smtClean="0"/>
              <a:t> </a:t>
            </a:r>
            <a:r>
              <a:rPr lang="en-US" sz="2400" dirty="0" err="1" smtClean="0"/>
              <a:t>kedua</a:t>
            </a:r>
            <a:r>
              <a:rPr lang="en-US" sz="2400" dirty="0" smtClean="0"/>
              <a:t> </a:t>
            </a:r>
            <a:r>
              <a:rPr lang="en-US" sz="2400" dirty="0" err="1" smtClean="0"/>
              <a:t>dan</a:t>
            </a:r>
            <a:r>
              <a:rPr lang="en-US" sz="2400" dirty="0" smtClean="0"/>
              <a:t> </a:t>
            </a:r>
            <a:r>
              <a:rPr lang="en-US" sz="2400" dirty="0" err="1" smtClean="0"/>
              <a:t>selanjutnya</a:t>
            </a:r>
            <a:r>
              <a:rPr lang="en-US" sz="2400" dirty="0" smtClean="0"/>
              <a:t> </a:t>
            </a:r>
            <a:r>
              <a:rPr lang="en-US" sz="2400" dirty="0" err="1" smtClean="0"/>
              <a:t>dimulai</a:t>
            </a:r>
            <a:r>
              <a:rPr lang="en-US" sz="2400" dirty="0" smtClean="0"/>
              <a:t> </a:t>
            </a:r>
            <a:r>
              <a:rPr lang="en-US" sz="2400" dirty="0" err="1" smtClean="0"/>
              <a:t>dengan</a:t>
            </a:r>
            <a:r>
              <a:rPr lang="en-US" sz="2400" dirty="0" smtClean="0"/>
              <a:t> 3 </a:t>
            </a:r>
            <a:r>
              <a:rPr lang="en-US" sz="2400" dirty="0" err="1" smtClean="0"/>
              <a:t>ketukan</a:t>
            </a:r>
            <a:r>
              <a:rPr lang="en-US" sz="2400" dirty="0" smtClean="0"/>
              <a:t> </a:t>
            </a:r>
            <a:r>
              <a:rPr lang="en-US" sz="2400" dirty="0" err="1" smtClean="0"/>
              <a:t>ke</a:t>
            </a:r>
            <a:r>
              <a:rPr lang="en-US" sz="2400" dirty="0" smtClean="0"/>
              <a:t> </a:t>
            </a:r>
            <a:r>
              <a:rPr lang="en-US" sz="2400" dirty="0" err="1" smtClean="0"/>
              <a:t>dalam</a:t>
            </a:r>
            <a:r>
              <a:rPr lang="en-US" sz="2400" dirty="0" smtClean="0"/>
              <a:t>.</a:t>
            </a:r>
          </a:p>
          <a:p>
            <a:r>
              <a:rPr lang="en-US" sz="2400" dirty="0" err="1" smtClean="0"/>
              <a:t>Jarak</a:t>
            </a:r>
            <a:r>
              <a:rPr lang="en-US" sz="2400" dirty="0" smtClean="0"/>
              <a:t> </a:t>
            </a:r>
            <a:r>
              <a:rPr lang="en-US" sz="2400" dirty="0" err="1" smtClean="0"/>
              <a:t>antarbaris</a:t>
            </a:r>
            <a:r>
              <a:rPr lang="en-US" sz="2400" dirty="0" smtClean="0"/>
              <a:t> </a:t>
            </a:r>
            <a:r>
              <a:rPr lang="en-US" sz="2400" dirty="0" err="1" smtClean="0"/>
              <a:t>ialah</a:t>
            </a:r>
            <a:r>
              <a:rPr lang="en-US" sz="2400" dirty="0" smtClean="0"/>
              <a:t> 1,5 </a:t>
            </a:r>
            <a:r>
              <a:rPr lang="en-US" sz="2400" dirty="0" err="1" smtClean="0"/>
              <a:t>spasi</a:t>
            </a:r>
            <a:r>
              <a:rPr lang="en-US" sz="2400" dirty="0" smtClean="0"/>
              <a:t>.</a:t>
            </a:r>
          </a:p>
          <a:p>
            <a:r>
              <a:rPr lang="en-US" sz="2400" dirty="0" err="1" smtClean="0"/>
              <a:t>Daftar</a:t>
            </a:r>
            <a:r>
              <a:rPr lang="en-US" sz="2400" dirty="0" smtClean="0"/>
              <a:t> </a:t>
            </a:r>
            <a:r>
              <a:rPr lang="en-US" sz="2400" dirty="0" err="1" smtClean="0"/>
              <a:t>rujukan</a:t>
            </a:r>
            <a:r>
              <a:rPr lang="en-US" sz="2400" dirty="0" smtClean="0"/>
              <a:t> </a:t>
            </a:r>
            <a:r>
              <a:rPr lang="id-ID" sz="2400" dirty="0" smtClean="0"/>
              <a:t>d</a:t>
            </a:r>
            <a:r>
              <a:rPr lang="en-US" sz="2400" dirty="0" err="1" smtClean="0"/>
              <a:t>iurut</a:t>
            </a:r>
            <a:r>
              <a:rPr lang="en-US" sz="2400" dirty="0" smtClean="0"/>
              <a:t> </a:t>
            </a:r>
            <a:r>
              <a:rPr lang="en-US" sz="2400" dirty="0" err="1" smtClean="0"/>
              <a:t>berdasarkan</a:t>
            </a:r>
            <a:r>
              <a:rPr lang="en-US" sz="2400" dirty="0" smtClean="0"/>
              <a:t> </a:t>
            </a:r>
            <a:r>
              <a:rPr lang="en-US" sz="2400" dirty="0" err="1" smtClean="0"/>
              <a:t>abjad</a:t>
            </a:r>
            <a:r>
              <a:rPr lang="en-US" sz="2400" dirty="0" smtClean="0"/>
              <a:t> </a:t>
            </a:r>
            <a:r>
              <a:rPr lang="en-US" sz="2400" dirty="0" err="1" smtClean="0"/>
              <a:t>huruf</a:t>
            </a:r>
            <a:r>
              <a:rPr lang="en-US" sz="2400" dirty="0" smtClean="0"/>
              <a:t> </a:t>
            </a:r>
            <a:r>
              <a:rPr lang="en-US" sz="2400" dirty="0" err="1" smtClean="0"/>
              <a:t>pertama</a:t>
            </a:r>
            <a:r>
              <a:rPr lang="en-US" sz="2400" dirty="0" smtClean="0"/>
              <a:t> </a:t>
            </a:r>
            <a:r>
              <a:rPr lang="en-US" sz="2400" dirty="0" err="1" smtClean="0"/>
              <a:t>nama</a:t>
            </a:r>
            <a:r>
              <a:rPr lang="en-US" sz="2400" dirty="0" smtClean="0"/>
              <a:t> </a:t>
            </a:r>
            <a:r>
              <a:rPr lang="en-US" sz="2400" dirty="0" err="1" smtClean="0"/>
              <a:t>keluarga</a:t>
            </a:r>
            <a:r>
              <a:rPr lang="en-US" sz="2400" dirty="0" smtClean="0"/>
              <a:t> </a:t>
            </a:r>
            <a:r>
              <a:rPr lang="en-US" sz="2400" dirty="0" err="1" smtClean="0"/>
              <a:t>penulis</a:t>
            </a:r>
            <a:r>
              <a:rPr lang="en-US" sz="2400" dirty="0" smtClean="0"/>
              <a:t>.</a:t>
            </a:r>
          </a:p>
          <a:p>
            <a:r>
              <a:rPr lang="en-US" sz="2400" dirty="0" err="1" smtClean="0"/>
              <a:t>Jika</a:t>
            </a:r>
            <a:r>
              <a:rPr lang="en-US" sz="2400" dirty="0" smtClean="0"/>
              <a:t> </a:t>
            </a:r>
            <a:r>
              <a:rPr lang="en-US" sz="2400" dirty="0" err="1" smtClean="0"/>
              <a:t>penulis</a:t>
            </a:r>
            <a:r>
              <a:rPr lang="en-US" sz="2400" dirty="0" smtClean="0"/>
              <a:t> yang </a:t>
            </a:r>
            <a:r>
              <a:rPr lang="en-US" sz="2400" dirty="0" err="1" smtClean="0"/>
              <a:t>sama</a:t>
            </a:r>
            <a:r>
              <a:rPr lang="en-US" sz="2400" dirty="0" smtClean="0"/>
              <a:t> </a:t>
            </a:r>
            <a:r>
              <a:rPr lang="en-US" sz="2400" dirty="0" err="1" smtClean="0"/>
              <a:t>menulis</a:t>
            </a:r>
            <a:r>
              <a:rPr lang="en-US" sz="2400" dirty="0" smtClean="0"/>
              <a:t> </a:t>
            </a:r>
            <a:r>
              <a:rPr lang="en-US" sz="2400" dirty="0" err="1" smtClean="0"/>
              <a:t>beberapa</a:t>
            </a:r>
            <a:r>
              <a:rPr lang="en-US" sz="2400" dirty="0" smtClean="0"/>
              <a:t> </a:t>
            </a:r>
            <a:r>
              <a:rPr lang="en-US" sz="2400" dirty="0" err="1" smtClean="0"/>
              <a:t>karya</a:t>
            </a:r>
            <a:r>
              <a:rPr lang="en-US" sz="2400" dirty="0" smtClean="0"/>
              <a:t> </a:t>
            </a:r>
            <a:r>
              <a:rPr lang="en-US" sz="2400" dirty="0" err="1" smtClean="0"/>
              <a:t>ilmiah</a:t>
            </a:r>
            <a:r>
              <a:rPr lang="en-US" sz="2400" dirty="0" smtClean="0"/>
              <a:t> yang </a:t>
            </a:r>
            <a:r>
              <a:rPr lang="en-US" sz="2400" dirty="0" err="1" smtClean="0"/>
              <a:t>dikutip</a:t>
            </a:r>
            <a:r>
              <a:rPr lang="en-US" sz="2400" dirty="0" smtClean="0"/>
              <a:t>, </a:t>
            </a:r>
            <a:r>
              <a:rPr lang="en-US" sz="2400" dirty="0" err="1" smtClean="0"/>
              <a:t>nama</a:t>
            </a:r>
            <a:r>
              <a:rPr lang="en-US" sz="2400" dirty="0" smtClean="0"/>
              <a:t> </a:t>
            </a:r>
            <a:r>
              <a:rPr lang="en-US" sz="2400" dirty="0" err="1" smtClean="0"/>
              <a:t>penulis</a:t>
            </a:r>
            <a:r>
              <a:rPr lang="en-US" sz="2400" dirty="0" smtClean="0"/>
              <a:t> </a:t>
            </a:r>
            <a:r>
              <a:rPr lang="en-US" sz="2400" dirty="0" err="1" smtClean="0"/>
              <a:t>itu</a:t>
            </a:r>
            <a:r>
              <a:rPr lang="en-US" sz="2400" dirty="0" smtClean="0"/>
              <a:t> </a:t>
            </a:r>
            <a:r>
              <a:rPr lang="en-US" sz="2400" dirty="0" err="1" smtClean="0"/>
              <a:t>harus</a:t>
            </a:r>
            <a:r>
              <a:rPr lang="en-US" sz="2400" dirty="0" smtClean="0"/>
              <a:t> </a:t>
            </a:r>
            <a:r>
              <a:rPr lang="en-US" sz="2400" dirty="0" err="1" smtClean="0"/>
              <a:t>dicantumkan</a:t>
            </a:r>
            <a:r>
              <a:rPr lang="en-US" sz="2400" dirty="0" smtClean="0"/>
              <a:t> </a:t>
            </a:r>
            <a:r>
              <a:rPr lang="en-US" sz="2400" dirty="0" err="1" smtClean="0"/>
              <a:t>ulang</a:t>
            </a:r>
            <a:r>
              <a:rPr lang="en-US" sz="2400" dirty="0" smtClean="0"/>
              <a:t>. </a:t>
            </a:r>
            <a:r>
              <a:rPr lang="en-US" sz="2400" dirty="0" err="1" smtClean="0"/>
              <a:t>Urutan</a:t>
            </a:r>
            <a:r>
              <a:rPr lang="en-US" sz="2400" dirty="0" smtClean="0"/>
              <a:t> </a:t>
            </a:r>
            <a:r>
              <a:rPr lang="en-US" sz="2400" dirty="0" err="1" smtClean="0"/>
              <a:t>penulisannya</a:t>
            </a:r>
            <a:r>
              <a:rPr lang="en-US" sz="2400" dirty="0" smtClean="0"/>
              <a:t> pun </a:t>
            </a:r>
            <a:r>
              <a:rPr lang="en-US" sz="2400" dirty="0" err="1" smtClean="0"/>
              <a:t>harus</a:t>
            </a:r>
            <a:r>
              <a:rPr lang="en-US" sz="2400" dirty="0" smtClean="0"/>
              <a:t> </a:t>
            </a:r>
            <a:r>
              <a:rPr lang="en-US" sz="2400" dirty="0" err="1" smtClean="0"/>
              <a:t>dimulai</a:t>
            </a:r>
            <a:r>
              <a:rPr lang="en-US" sz="2400" dirty="0" smtClean="0"/>
              <a:t> </a:t>
            </a:r>
            <a:r>
              <a:rPr lang="en-US" sz="2400" dirty="0" err="1" smtClean="0"/>
              <a:t>dengan</a:t>
            </a:r>
            <a:r>
              <a:rPr lang="en-US" sz="2400" dirty="0" smtClean="0"/>
              <a:t> </a:t>
            </a:r>
            <a:r>
              <a:rPr lang="en-US" sz="2400" dirty="0" err="1" smtClean="0"/>
              <a:t>karya</a:t>
            </a:r>
            <a:r>
              <a:rPr lang="en-US" sz="2400" dirty="0" smtClean="0"/>
              <a:t> yang </a:t>
            </a:r>
            <a:r>
              <a:rPr lang="en-US" sz="2400" dirty="0" err="1" smtClean="0"/>
              <a:t>ditulis</a:t>
            </a:r>
            <a:r>
              <a:rPr lang="en-US" sz="2400" dirty="0" smtClean="0"/>
              <a:t> </a:t>
            </a:r>
            <a:r>
              <a:rPr lang="en-US" sz="2400" dirty="0" err="1" smtClean="0"/>
              <a:t>lebih</a:t>
            </a:r>
            <a:r>
              <a:rPr lang="en-US" sz="2400" dirty="0" smtClean="0"/>
              <a:t> </a:t>
            </a:r>
            <a:r>
              <a:rPr lang="en-US" sz="2400" dirty="0" err="1" smtClean="0"/>
              <a:t>dahulu</a:t>
            </a:r>
            <a:r>
              <a:rPr lang="en-US" sz="2400" dirty="0" smtClean="0"/>
              <a:t>.</a:t>
            </a:r>
            <a:br>
              <a:rPr lang="en-US" sz="2400" dirty="0" smtClean="0"/>
            </a:br>
            <a:r>
              <a:rPr lang="en-US" sz="2400" dirty="0" smtClean="0"/>
              <a:t/>
            </a:r>
            <a:br>
              <a:rPr lang="en-US" sz="2400" dirty="0" smtClean="0"/>
            </a:br>
            <a:endParaRPr lang="en-US" sz="2400" dirty="0" smtClean="0"/>
          </a:p>
        </p:txBody>
      </p:sp>
    </p:spTree>
  </p:cSld>
  <p:clrMapOvr>
    <a:masterClrMapping/>
  </p:clrMapOvr>
  <p:transition spd="slow">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152400"/>
            <a:ext cx="8763000" cy="1600200"/>
          </a:xfrm>
        </p:spPr>
        <p:txBody>
          <a:bodyPr/>
          <a:lstStyle/>
          <a:p>
            <a:r>
              <a:rPr lang="en-US" sz="2400" b="1" smtClean="0"/>
              <a:t>Latihan</a:t>
            </a:r>
            <a:r>
              <a:rPr lang="en-US" sz="2400" smtClean="0"/>
              <a:t/>
            </a:r>
            <a:br>
              <a:rPr lang="en-US" sz="2400" smtClean="0"/>
            </a:br>
            <a:r>
              <a:rPr lang="en-US" sz="2400" b="1" smtClean="0"/>
              <a:t>Buatlah bibliografi buku-buku di bawah ini.</a:t>
            </a:r>
            <a:r>
              <a:rPr lang="en-US" sz="2400" smtClean="0"/>
              <a:t/>
            </a:r>
            <a:br>
              <a:rPr lang="en-US" sz="2400" smtClean="0"/>
            </a:br>
            <a:r>
              <a:rPr lang="en-US" sz="2400" b="1" smtClean="0"/>
              <a:t> </a:t>
            </a:r>
            <a:r>
              <a:rPr lang="en-US" sz="2400" smtClean="0"/>
              <a:t/>
            </a:r>
            <a:br>
              <a:rPr lang="en-US" sz="2400" smtClean="0"/>
            </a:br>
            <a:r>
              <a:rPr lang="en-US" sz="2400" b="1" smtClean="0"/>
              <a:t> No.  Judul		Pengarang		Data Publikasi</a:t>
            </a:r>
            <a:endParaRPr lang="en-US" sz="2400" smtClean="0"/>
          </a:p>
        </p:txBody>
      </p:sp>
      <p:sp>
        <p:nvSpPr>
          <p:cNvPr id="19459" name="Content Placeholder 2"/>
          <p:cNvSpPr>
            <a:spLocks noGrp="1"/>
          </p:cNvSpPr>
          <p:nvPr>
            <p:ph sz="quarter" idx="1"/>
          </p:nvPr>
        </p:nvSpPr>
        <p:spPr>
          <a:xfrm>
            <a:off x="152400" y="1752600"/>
            <a:ext cx="8839200" cy="4800600"/>
          </a:xfrm>
        </p:spPr>
        <p:txBody>
          <a:bodyPr/>
          <a:lstStyle/>
          <a:p>
            <a:pPr marL="457200" indent="-457200">
              <a:buFont typeface="Franklin Gothic Book" pitchFamily="34" charset="0"/>
              <a:buAutoNum type="arabicPeriod"/>
            </a:pPr>
            <a:r>
              <a:rPr lang="en-US" sz="2400" smtClean="0"/>
              <a:t>Teknik-teknik Informasi. Reza Andika, Erfan Prahasto, dan Donny Dwi Hambodo. Jakarta: Erlangga, 2007.</a:t>
            </a:r>
          </a:p>
          <a:p>
            <a:pPr marL="457200" indent="-457200">
              <a:buFont typeface="Franklin Gothic Book" pitchFamily="34" charset="0"/>
              <a:buAutoNum type="arabicPeriod"/>
            </a:pPr>
            <a:r>
              <a:rPr lang="en-US" sz="2400" smtClean="0"/>
              <a:t>Pengantar teknologi Informasi. Tri Setyo Utomo. Jakarta, Budi Luhur University, 2008.</a:t>
            </a:r>
          </a:p>
          <a:p>
            <a:pPr marL="457200" indent="-457200">
              <a:buFont typeface="Franklin Gothic Book" pitchFamily="34" charset="0"/>
              <a:buAutoNum type="arabicPeriod"/>
            </a:pPr>
            <a:r>
              <a:rPr lang="en-US" sz="2400" smtClean="0"/>
              <a:t>Metodolologi Research, jilid V. Prof.Yosia Bartolomeus. Jakarta Universitas Indonesia, 2006.</a:t>
            </a:r>
          </a:p>
          <a:p>
            <a:pPr marL="457200" indent="-457200">
              <a:buFont typeface="Franklin Gothic Book" pitchFamily="34" charset="0"/>
              <a:buAutoNum type="arabicPeriod"/>
            </a:pPr>
            <a:r>
              <a:rPr lang="en-US" sz="2400" smtClean="0"/>
              <a:t>Metode Penelitian Ilmiah. Prof.Yosia Bartolomeus. Yogyakarta, UGM, 1999.</a:t>
            </a:r>
          </a:p>
          <a:p>
            <a:pPr marL="457200" indent="-457200">
              <a:buFont typeface="Franklin Gothic Book" pitchFamily="34" charset="0"/>
              <a:buAutoNum type="arabicPeriod"/>
            </a:pPr>
            <a:r>
              <a:rPr lang="en-US" sz="2400" smtClean="0"/>
              <a:t>Sistem Informasi Manajemen atau Management Information System. Galuh Fajar Pratiwi atau Betty Schrampfer. Jakarta, Gramedia, 2002.</a:t>
            </a:r>
          </a:p>
        </p:txBody>
      </p:sp>
    </p:spTree>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858962"/>
          </a:xfrm>
        </p:spPr>
        <p:txBody>
          <a:bodyPr/>
          <a:lstStyle/>
          <a:p>
            <a:r>
              <a:rPr lang="id-ID" dirty="0" smtClean="0"/>
              <a:t>1. Pendahuluan</a:t>
            </a:r>
            <a:endParaRPr lang="id-ID" dirty="0"/>
          </a:p>
        </p:txBody>
      </p:sp>
      <p:sp>
        <p:nvSpPr>
          <p:cNvPr id="3" name="Content Placeholder 2"/>
          <p:cNvSpPr>
            <a:spLocks noGrp="1"/>
          </p:cNvSpPr>
          <p:nvPr>
            <p:ph sz="quarter" idx="1"/>
          </p:nvPr>
        </p:nvSpPr>
        <p:spPr>
          <a:xfrm>
            <a:off x="228600" y="2209800"/>
            <a:ext cx="8915400" cy="4648200"/>
          </a:xfrm>
        </p:spPr>
        <p:txBody>
          <a:bodyPr/>
          <a:lstStyle/>
          <a:p>
            <a:pPr>
              <a:buNone/>
            </a:pPr>
            <a:r>
              <a:rPr lang="id-ID" dirty="0" smtClean="0"/>
              <a:t>		</a:t>
            </a:r>
          </a:p>
          <a:p>
            <a:pPr>
              <a:buNone/>
            </a:pPr>
            <a:r>
              <a:rPr lang="id-ID" dirty="0" smtClean="0"/>
              <a:t>	</a:t>
            </a:r>
            <a:r>
              <a:rPr lang="id-ID" dirty="0" smtClean="0"/>
              <a:t>	Pada saat menulis bab mengenai Kerangka Teoretis, berbagai teori dan konsep yang diajukan oleh para ahli harus dikumpulkan. Teori dan konsep itu menjadi landasan teoretis untuk menelaah data yang sudah dikumpulkan. Teori-teori itu dikumpulkan dari berbagai buku teoretis yang sudah dibaca dan dipahami. Pendapat yang mendukung sudut pandang ayau yang mendukung alasan penulis akan dikutip.</a:t>
            </a:r>
            <a:endParaRPr lang="id-ID" dirty="0"/>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182562"/>
          </a:xfrm>
        </p:spPr>
        <p:txBody>
          <a:bodyPr>
            <a:normAutofit fontScale="90000"/>
          </a:bodyPr>
          <a:lstStyle/>
          <a:p>
            <a:pPr marL="457200" indent="-457200" fontAlgn="auto">
              <a:spcAft>
                <a:spcPts val="0"/>
              </a:spcAft>
              <a:defRPr/>
            </a:pPr>
            <a:r>
              <a:rPr lang="en-US" sz="2400" dirty="0" smtClean="0">
                <a:latin typeface="+mn-lt"/>
              </a:rPr>
              <a:t/>
            </a:r>
            <a:br>
              <a:rPr lang="en-US" sz="2400" dirty="0" smtClean="0">
                <a:latin typeface="+mn-lt"/>
              </a:rPr>
            </a:br>
            <a:endParaRPr lang="en-US" sz="2400" dirty="0">
              <a:latin typeface="+mn-lt"/>
            </a:endParaRPr>
          </a:p>
        </p:txBody>
      </p:sp>
      <p:sp>
        <p:nvSpPr>
          <p:cNvPr id="5" name="Content Placeholder 4"/>
          <p:cNvSpPr>
            <a:spLocks noGrp="1"/>
          </p:cNvSpPr>
          <p:nvPr>
            <p:ph sz="quarter" idx="1"/>
          </p:nvPr>
        </p:nvSpPr>
        <p:spPr>
          <a:xfrm>
            <a:off x="457200" y="762000"/>
            <a:ext cx="8229600" cy="5257800"/>
          </a:xfrm>
        </p:spPr>
        <p:txBody>
          <a:bodyPr>
            <a:noAutofit/>
          </a:bodyPr>
          <a:lstStyle/>
          <a:p>
            <a:pPr marL="457200" indent="-457200" fontAlgn="auto">
              <a:spcBef>
                <a:spcPts val="580"/>
              </a:spcBef>
              <a:spcAft>
                <a:spcPts val="0"/>
              </a:spcAft>
              <a:buFont typeface="+mj-lt"/>
              <a:buAutoNum type="arabicPeriod" startAt="6"/>
              <a:defRPr/>
            </a:pPr>
            <a:r>
              <a:rPr lang="en-US" sz="2400" dirty="0" smtClean="0"/>
              <a:t>Calculating The Return on Training Investment. Morgan F. Anderson. </a:t>
            </a:r>
            <a:r>
              <a:rPr lang="en-US" sz="2400" dirty="0" err="1" smtClean="0"/>
              <a:t>Dalam</a:t>
            </a:r>
            <a:r>
              <a:rPr lang="en-US" sz="2400" dirty="0" smtClean="0"/>
              <a:t> Journal Of Evaluation </a:t>
            </a:r>
            <a:r>
              <a:rPr lang="en-US" sz="2400" dirty="0" err="1" smtClean="0"/>
              <a:t>Practise</a:t>
            </a:r>
            <a:r>
              <a:rPr lang="en-US" sz="2400" dirty="0" smtClean="0"/>
              <a:t>. Vol. 11, No. 3, Oct. 2003: 176-188.</a:t>
            </a:r>
          </a:p>
          <a:p>
            <a:pPr marL="457200" indent="-457200" fontAlgn="auto">
              <a:spcBef>
                <a:spcPts val="580"/>
              </a:spcBef>
              <a:spcAft>
                <a:spcPts val="0"/>
              </a:spcAft>
              <a:buFont typeface="+mj-lt"/>
              <a:buAutoNum type="arabicPeriod" startAt="6"/>
              <a:defRPr/>
            </a:pPr>
            <a:r>
              <a:rPr lang="en-US" sz="2400" dirty="0" err="1" smtClean="0"/>
              <a:t>Struktur</a:t>
            </a:r>
            <a:r>
              <a:rPr lang="en-US" sz="2400" dirty="0" smtClean="0"/>
              <a:t> </a:t>
            </a:r>
            <a:r>
              <a:rPr lang="en-US" sz="2400" dirty="0" err="1" smtClean="0"/>
              <a:t>Ongkos</a:t>
            </a:r>
            <a:r>
              <a:rPr lang="en-US" sz="2400" dirty="0" smtClean="0"/>
              <a:t> Usaha </a:t>
            </a:r>
            <a:r>
              <a:rPr lang="en-US" sz="2400" dirty="0" err="1" smtClean="0"/>
              <a:t>Perakitan</a:t>
            </a:r>
            <a:r>
              <a:rPr lang="en-US" sz="2400" dirty="0" smtClean="0"/>
              <a:t> </a:t>
            </a:r>
            <a:r>
              <a:rPr lang="en-US" sz="2400" dirty="0" err="1" smtClean="0"/>
              <a:t>Komputer</a:t>
            </a:r>
            <a:r>
              <a:rPr lang="en-US" sz="2400" dirty="0" smtClean="0"/>
              <a:t> </a:t>
            </a:r>
            <a:r>
              <a:rPr lang="en-US" sz="2400" dirty="0" err="1" smtClean="0"/>
              <a:t>di</a:t>
            </a:r>
            <a:r>
              <a:rPr lang="en-US" sz="2400" dirty="0" smtClean="0"/>
              <a:t> PT </a:t>
            </a:r>
            <a:r>
              <a:rPr lang="en-US" sz="2400" dirty="0" err="1" smtClean="0"/>
              <a:t>Temoranto</a:t>
            </a:r>
            <a:r>
              <a:rPr lang="en-US" sz="2400" dirty="0" smtClean="0"/>
              <a:t> 1990. Biro </a:t>
            </a:r>
            <a:r>
              <a:rPr lang="en-US" sz="2400" dirty="0" err="1" smtClean="0"/>
              <a:t>Pusat</a:t>
            </a:r>
            <a:r>
              <a:rPr lang="en-US" sz="2400" dirty="0" smtClean="0"/>
              <a:t> </a:t>
            </a:r>
            <a:r>
              <a:rPr lang="en-US" sz="2400" dirty="0" err="1" smtClean="0"/>
              <a:t>Statistik</a:t>
            </a:r>
            <a:r>
              <a:rPr lang="en-US" sz="2400" dirty="0" smtClean="0"/>
              <a:t>. Jakarta, BPS, 2003.</a:t>
            </a:r>
          </a:p>
          <a:p>
            <a:pPr marL="457200" indent="-457200" fontAlgn="auto">
              <a:spcBef>
                <a:spcPts val="580"/>
              </a:spcBef>
              <a:spcAft>
                <a:spcPts val="0"/>
              </a:spcAft>
              <a:buFont typeface="+mj-lt"/>
              <a:buAutoNum type="arabicPeriod" startAt="6"/>
              <a:defRPr/>
            </a:pPr>
            <a:r>
              <a:rPr lang="en-US" sz="2400" dirty="0" smtClean="0"/>
              <a:t>Statistics: A Fresh Approach. D.H. Sanders. Singapore, Mc. </a:t>
            </a:r>
            <a:r>
              <a:rPr lang="en-US" sz="2400" dirty="0" err="1" smtClean="0"/>
              <a:t>Graw</a:t>
            </a:r>
            <a:r>
              <a:rPr lang="en-US" sz="2400" dirty="0" smtClean="0"/>
              <a:t>-Hill, 2007.</a:t>
            </a:r>
          </a:p>
          <a:p>
            <a:pPr marL="457200" indent="-457200" fontAlgn="auto">
              <a:spcBef>
                <a:spcPts val="580"/>
              </a:spcBef>
              <a:spcAft>
                <a:spcPts val="0"/>
              </a:spcAft>
              <a:buFont typeface="+mj-lt"/>
              <a:buAutoNum type="arabicPeriod" startAt="6"/>
              <a:defRPr/>
            </a:pPr>
            <a:r>
              <a:rPr lang="en-US" sz="2400" dirty="0" smtClean="0"/>
              <a:t>MLA-Style Citations of Electronic Sources. </a:t>
            </a:r>
            <a:r>
              <a:rPr lang="en-US" sz="2400" dirty="0" err="1" smtClean="0"/>
              <a:t>Matias</a:t>
            </a:r>
            <a:r>
              <a:rPr lang="en-US" sz="2400" dirty="0" smtClean="0"/>
              <a:t> B. </a:t>
            </a:r>
            <a:r>
              <a:rPr lang="en-US" sz="2400" dirty="0" err="1" smtClean="0"/>
              <a:t>Suratno</a:t>
            </a:r>
            <a:r>
              <a:rPr lang="en-US" sz="2400" dirty="0" smtClean="0"/>
              <a:t>. Style Sheet. Http:/www.cas.usf.edu/english/walker/mla.html (10 Feb. 2001)</a:t>
            </a:r>
          </a:p>
          <a:p>
            <a:pPr marL="457200" indent="-457200" fontAlgn="auto">
              <a:spcBef>
                <a:spcPts val="580"/>
              </a:spcBef>
              <a:spcAft>
                <a:spcPts val="0"/>
              </a:spcAft>
              <a:buFont typeface="+mj-lt"/>
              <a:buAutoNum type="arabicPeriod" startAt="6"/>
              <a:defRPr/>
            </a:pPr>
            <a:r>
              <a:rPr lang="en-US" sz="2400" dirty="0" smtClean="0"/>
              <a:t>Moose Crossing Proposal. </a:t>
            </a:r>
            <a:r>
              <a:rPr lang="en-US" sz="2400" dirty="0" err="1" smtClean="0"/>
              <a:t>Romelah</a:t>
            </a:r>
            <a:r>
              <a:rPr lang="en-US" sz="2400" dirty="0" smtClean="0"/>
              <a:t>. Mediamoo@media.mit.edu (20 Des 2004)</a:t>
            </a:r>
          </a:p>
          <a:p>
            <a:pPr marL="274320" indent="-274320" fontAlgn="auto">
              <a:spcBef>
                <a:spcPts val="580"/>
              </a:spcBef>
              <a:spcAft>
                <a:spcPts val="0"/>
              </a:spcAft>
              <a:buFont typeface="Wingdings 2"/>
              <a:buNone/>
              <a:defRPr/>
            </a:pPr>
            <a:r>
              <a:rPr lang="en-US" sz="2400" dirty="0" smtClean="0"/>
              <a:t>					*****</a:t>
            </a:r>
          </a:p>
          <a:p>
            <a:pPr marL="274320" indent="-274320" fontAlgn="auto">
              <a:spcBef>
                <a:spcPts val="580"/>
              </a:spcBef>
              <a:spcAft>
                <a:spcPts val="0"/>
              </a:spcAft>
              <a:buFont typeface="Wingdings 2"/>
              <a:buNone/>
              <a:defRPr/>
            </a:pPr>
            <a:endParaRPr lang="en-US" sz="2400" dirty="0"/>
          </a:p>
        </p:txBody>
      </p:sp>
    </p:spTree>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400" dirty="0" smtClean="0"/>
              <a:t>Untuk dapat memperoleh intisari mengenai sudut pandang ahli yang pendapatnya menunjang sebuah karya ilmiah, ada beberapa langkah.</a:t>
            </a:r>
            <a:endParaRPr lang="id-ID" sz="2400" dirty="0"/>
          </a:p>
        </p:txBody>
      </p:sp>
      <p:sp>
        <p:nvSpPr>
          <p:cNvPr id="3" name="Content Placeholder 2"/>
          <p:cNvSpPr>
            <a:spLocks noGrp="1"/>
          </p:cNvSpPr>
          <p:nvPr>
            <p:ph sz="quarter" idx="1"/>
          </p:nvPr>
        </p:nvSpPr>
        <p:spPr>
          <a:xfrm>
            <a:off x="0" y="1447800"/>
            <a:ext cx="9144000" cy="4876800"/>
          </a:xfrm>
        </p:spPr>
        <p:txBody>
          <a:bodyPr/>
          <a:lstStyle/>
          <a:p>
            <a:pPr marL="514350" indent="-514350">
              <a:buAutoNum type="arabicPeriod"/>
            </a:pPr>
            <a:r>
              <a:rPr lang="id-ID" dirty="0" smtClean="0"/>
              <a:t>Penulis membuat ringkasan.</a:t>
            </a:r>
          </a:p>
          <a:p>
            <a:pPr marL="514350" indent="-514350">
              <a:buAutoNum type="arabicPeriod"/>
            </a:pPr>
            <a:r>
              <a:rPr lang="id-ID" dirty="0" smtClean="0"/>
              <a:t>Penulis membuat ikhtisar atau abstrak dari ringkasan yang telah dibuatnya.</a:t>
            </a:r>
          </a:p>
          <a:p>
            <a:pPr marL="514350" indent="-514350">
              <a:buAutoNum type="arabicPeriod"/>
            </a:pPr>
            <a:r>
              <a:rPr lang="id-ID" dirty="0" smtClean="0"/>
              <a:t>Penulis menyusun segala pengetahuan dari bacaan dalam sebuah sintesis.</a:t>
            </a:r>
          </a:p>
          <a:p>
            <a:pPr marL="514350" indent="-514350">
              <a:buAutoNum type="arabicPeriod"/>
            </a:pPr>
            <a:endParaRPr lang="id-ID" dirty="0" smtClean="0"/>
          </a:p>
          <a:p>
            <a:pPr marL="514350" indent="-514350">
              <a:buNone/>
            </a:pPr>
            <a:r>
              <a:rPr lang="id-ID" dirty="0" smtClean="0"/>
              <a:t>		Semua kegiatan tersebut disebut kegiatan memproduksi sebuah karya ilmiah. Jadi, reproduksi meliputi kegiatan membuat kutipan, ikhtisar atau ringkasan, dan sintesis.</a:t>
            </a:r>
            <a:endParaRPr lang="id-ID" dirty="0"/>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 Ringkasan</a:t>
            </a:r>
            <a:endParaRPr lang="id-ID" dirty="0"/>
          </a:p>
        </p:txBody>
      </p:sp>
      <p:sp>
        <p:nvSpPr>
          <p:cNvPr id="3" name="Content Placeholder 2"/>
          <p:cNvSpPr>
            <a:spLocks noGrp="1"/>
          </p:cNvSpPr>
          <p:nvPr>
            <p:ph sz="quarter" idx="1"/>
          </p:nvPr>
        </p:nvSpPr>
        <p:spPr>
          <a:xfrm>
            <a:off x="228600" y="1676400"/>
            <a:ext cx="8915400" cy="4876800"/>
          </a:xfrm>
        </p:spPr>
        <p:txBody>
          <a:bodyPr/>
          <a:lstStyle/>
          <a:p>
            <a:pPr>
              <a:buNone/>
            </a:pPr>
            <a:r>
              <a:rPr lang="id-ID" dirty="0" smtClean="0"/>
              <a:t>		Salah satu untuk memahami sebuah teori adalah dengan membuat ringkasan. Ringkasan adalah penyajian karangan atau peristiwa yang panjang dalam bentuk yang singkat dan efektif. Ringkasan adalah sari karangan tanpa hiasan. Ringkasan itu dapat merupakan ringkasan sebuah buku, bab, ataupun artikel.</a:t>
            </a:r>
          </a:p>
          <a:p>
            <a:pPr>
              <a:buNone/>
            </a:pPr>
            <a:endParaRPr lang="id-ID" dirty="0" smtClean="0"/>
          </a:p>
          <a:p>
            <a:pPr>
              <a:buNone/>
            </a:pPr>
            <a:r>
              <a:rPr lang="id-ID" dirty="0" smtClean="0"/>
              <a:t>		Fungsi sebuah ringkasan adalah memahami atau mengetahui sebuah buku atau karangan. Dengan membuat ringkasan, kita mempelajari cara seseorang menyusun pikirannya dalam gagasan-gagasan yang diatur dari gagasan yang besar menuju gagasan penunjang, Melalui ringkasan kita dapat menangkap pokok pikiran dan tujuan penulis.</a:t>
            </a:r>
            <a:endParaRPr lang="id-ID" dirty="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id-ID" sz="2400" dirty="0" smtClean="0"/>
              <a:t>Untuk memperoleh ringkasan yang baik, bagian-bagian yang dihilangkan adalah</a:t>
            </a:r>
            <a:endParaRPr lang="id-ID" sz="2400" dirty="0"/>
          </a:p>
        </p:txBody>
      </p:sp>
      <p:sp>
        <p:nvSpPr>
          <p:cNvPr id="3" name="Content Placeholder 2"/>
          <p:cNvSpPr>
            <a:spLocks noGrp="1"/>
          </p:cNvSpPr>
          <p:nvPr>
            <p:ph sz="quarter" idx="1"/>
          </p:nvPr>
        </p:nvSpPr>
        <p:spPr>
          <a:xfrm>
            <a:off x="228600" y="1447800"/>
            <a:ext cx="8686800" cy="5105400"/>
          </a:xfrm>
        </p:spPr>
        <p:txBody>
          <a:bodyPr/>
          <a:lstStyle/>
          <a:p>
            <a:endParaRPr lang="id-ID" dirty="0" smtClean="0"/>
          </a:p>
          <a:p>
            <a:r>
              <a:rPr lang="id-ID" dirty="0" smtClean="0"/>
              <a:t>keindahan gaya bahasa</a:t>
            </a:r>
          </a:p>
          <a:p>
            <a:r>
              <a:rPr lang="id-ID" dirty="0" smtClean="0"/>
              <a:t>ilustrasi atau contoh</a:t>
            </a:r>
          </a:p>
          <a:p>
            <a:r>
              <a:rPr lang="id-ID" dirty="0" smtClean="0"/>
              <a:t>penjelasan yang terperinci</a:t>
            </a:r>
          </a:p>
          <a:p>
            <a:pPr>
              <a:buNone/>
            </a:pPr>
            <a:endParaRPr lang="id-ID" dirty="0" smtClean="0"/>
          </a:p>
          <a:p>
            <a:pPr>
              <a:buNone/>
            </a:pPr>
            <a:r>
              <a:rPr lang="id-ID" dirty="0" smtClean="0"/>
              <a:t>		Meskipun memiliki bentuk yang ringkas, sebuah ringkasan tetap mempertahankan pola pikiran dan cara pendekatan penulis asli. Jadi, ringkasan tetap disusun dengan suara asli penulis. Ringkasan harus langsung diawali bagian-bagian karangan asli. Ringkasan tidak perlu diawali dengan kalimat pembuka, seperti “Dalam karangannya, pengarang berpendapat bahwa....” </a:t>
            </a:r>
            <a:endParaRPr lang="id-ID" dirty="0"/>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400" dirty="0" smtClean="0"/>
              <a:t>Syarat ringkasan yang baik adalah</a:t>
            </a:r>
            <a:endParaRPr lang="id-ID" sz="2400" dirty="0"/>
          </a:p>
        </p:txBody>
      </p:sp>
      <p:sp>
        <p:nvSpPr>
          <p:cNvPr id="3" name="Content Placeholder 2"/>
          <p:cNvSpPr>
            <a:spLocks noGrp="1"/>
          </p:cNvSpPr>
          <p:nvPr>
            <p:ph sz="quarter" idx="1"/>
          </p:nvPr>
        </p:nvSpPr>
        <p:spPr>
          <a:xfrm>
            <a:off x="914400" y="2057400"/>
            <a:ext cx="7772400" cy="3962400"/>
          </a:xfrm>
        </p:spPr>
        <p:txBody>
          <a:bodyPr/>
          <a:lstStyle/>
          <a:p>
            <a:pPr marL="514350" indent="-514350">
              <a:buAutoNum type="arabicParenR"/>
            </a:pPr>
            <a:r>
              <a:rPr lang="id-ID" dirty="0" smtClean="0"/>
              <a:t>ringkasan tetap mempertahankan urutan pikiran dan pendekatan penulis asli</a:t>
            </a:r>
          </a:p>
          <a:p>
            <a:pPr marL="514350" indent="-514350">
              <a:buAutoNum type="arabicParenR"/>
            </a:pPr>
            <a:r>
              <a:rPr lang="id-ID" dirty="0" smtClean="0"/>
              <a:t>ringkasan tidak boleh mengandung hal baru, pikiran, atau opini dari pembuat ringkasan, baik yang dimasukkan secara sadar maupun tidak sadar.</a:t>
            </a:r>
          </a:p>
          <a:p>
            <a:pPr marL="514350" indent="-514350">
              <a:buAutoNum type="arabicParenR"/>
            </a:pPr>
            <a:r>
              <a:rPr lang="id-ID" dirty="0" smtClean="0"/>
              <a:t>Ringkasan harus disampaikan dengan suara asli penulis, bukan dengan suara pembuat ringkasan.</a:t>
            </a:r>
            <a:endParaRPr lang="id-ID" dirty="0"/>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id-ID" sz="2400" dirty="0" smtClean="0"/>
              <a:t>Untuk dapat membuat sebuah ringkasan yang baik, dibutuhkan langkah-langkah sebagai berikut. </a:t>
            </a:r>
            <a:endParaRPr lang="id-ID" sz="2400" dirty="0"/>
          </a:p>
        </p:txBody>
      </p:sp>
      <p:sp>
        <p:nvSpPr>
          <p:cNvPr id="3" name="Content Placeholder 2"/>
          <p:cNvSpPr>
            <a:spLocks noGrp="1"/>
          </p:cNvSpPr>
          <p:nvPr>
            <p:ph sz="quarter" idx="1"/>
          </p:nvPr>
        </p:nvSpPr>
        <p:spPr>
          <a:xfrm>
            <a:off x="228600" y="1447800"/>
            <a:ext cx="8686800" cy="4953000"/>
          </a:xfrm>
        </p:spPr>
        <p:txBody>
          <a:bodyPr/>
          <a:lstStyle/>
          <a:p>
            <a:pPr marL="514350" indent="-514350">
              <a:buAutoNum type="arabicPeriod"/>
            </a:pPr>
            <a:r>
              <a:rPr lang="id-ID" dirty="0" smtClean="0"/>
              <a:t>Membaca naskah atau teks asli beberapa kali.</a:t>
            </a:r>
          </a:p>
          <a:p>
            <a:pPr marL="514350" indent="-514350">
              <a:buAutoNum type="arabicPeriod"/>
            </a:pPr>
            <a:r>
              <a:rPr lang="id-ID" dirty="0" smtClean="0"/>
              <a:t>Mencatat gagasan utama penulis. Dalam artikel, harus dicatat kalimat topik pada setiap paragraf.</a:t>
            </a:r>
          </a:p>
          <a:p>
            <a:pPr marL="514350" indent="-514350">
              <a:buAutoNum type="arabicPeriod"/>
            </a:pPr>
            <a:r>
              <a:rPr lang="id-ID" dirty="0" smtClean="0"/>
              <a:t>Membuang paragraf yang berisi contoh, deskripsi, atau kutipan.</a:t>
            </a:r>
          </a:p>
          <a:p>
            <a:pPr marL="514350" indent="-514350">
              <a:buAutoNum type="arabicPeriod"/>
            </a:pPr>
            <a:r>
              <a:rPr lang="id-ID" dirty="0" smtClean="0"/>
              <a:t>Membuang berbagai keterangan tambahan yang tidak penting dalam sebuah kalimat.</a:t>
            </a:r>
          </a:p>
          <a:p>
            <a:pPr marL="514350" indent="-514350">
              <a:buAutoNum type="arabicPeriod"/>
            </a:pPr>
            <a:r>
              <a:rPr lang="id-ID" dirty="0" smtClean="0"/>
              <a:t>Mengubah dialog langsung ke dalam bentuk tidak langsung.</a:t>
            </a:r>
          </a:p>
          <a:p>
            <a:pPr marL="514350" indent="-514350">
              <a:buAutoNum type="arabicPeriod"/>
            </a:pPr>
            <a:r>
              <a:rPr lang="id-ID" dirty="0" smtClean="0"/>
              <a:t>Sedapat mungkin menggunakan kalimat tunggal.</a:t>
            </a:r>
          </a:p>
          <a:p>
            <a:pPr marL="514350" indent="-514350">
              <a:buAutoNum type="arabicPeriod"/>
            </a:pPr>
            <a:r>
              <a:rPr lang="id-ID" dirty="0" smtClean="0"/>
              <a:t>Menyusun ringkasan dengan mempertahankan susunan gagasan penulis asli.</a:t>
            </a:r>
            <a:endParaRPr lang="id-ID" dirty="0"/>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lstStyle/>
          <a:p>
            <a:r>
              <a:rPr lang="id-ID" dirty="0" smtClean="0"/>
              <a:t>3. Ikhtisar dan Abstrak</a:t>
            </a:r>
            <a:endParaRPr lang="id-ID" dirty="0"/>
          </a:p>
        </p:txBody>
      </p:sp>
      <p:sp>
        <p:nvSpPr>
          <p:cNvPr id="3" name="Content Placeholder 2"/>
          <p:cNvSpPr>
            <a:spLocks noGrp="1"/>
          </p:cNvSpPr>
          <p:nvPr>
            <p:ph sz="quarter" idx="1"/>
          </p:nvPr>
        </p:nvSpPr>
        <p:spPr>
          <a:xfrm>
            <a:off x="228600" y="2133600"/>
            <a:ext cx="8686800" cy="4343400"/>
          </a:xfrm>
        </p:spPr>
        <p:txBody>
          <a:bodyPr/>
          <a:lstStyle/>
          <a:p>
            <a:pPr>
              <a:buNone/>
            </a:pPr>
            <a:r>
              <a:rPr lang="id-ID" dirty="0" smtClean="0"/>
              <a:t>		Istilah ringkasan acapkali dikacaukan dengan istilah ikhtisar atau Abstrak. Memang, keduanya merupakan intisari dari sebuah teks asli. Akan tetapi, ada perbedaan besar dalam teknis pembuatannya. Sebuah ikhtisar atau abstrak dibuat jika penyusunnya sudah mampu membuat ringkasan dari sebuah teks. Jadi, penyusunan ikhtisar atau abstrak adalah langkah berikutnya setelah sebuah ringkasan disusun.</a:t>
            </a:r>
            <a:endParaRPr lang="id-ID" dirty="0"/>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r>
              <a:rPr lang="id-ID" sz="3200" dirty="0" smtClean="0"/>
              <a:t>A. Ikhtisar</a:t>
            </a:r>
            <a:endParaRPr lang="id-ID" sz="3200" dirty="0"/>
          </a:p>
        </p:txBody>
      </p:sp>
      <p:sp>
        <p:nvSpPr>
          <p:cNvPr id="3" name="Content Placeholder 2"/>
          <p:cNvSpPr>
            <a:spLocks noGrp="1"/>
          </p:cNvSpPr>
          <p:nvPr>
            <p:ph sz="quarter" idx="1"/>
          </p:nvPr>
        </p:nvSpPr>
        <p:spPr>
          <a:xfrm>
            <a:off x="228600" y="1447800"/>
            <a:ext cx="8458200" cy="4572000"/>
          </a:xfrm>
        </p:spPr>
        <p:txBody>
          <a:bodyPr/>
          <a:lstStyle/>
          <a:p>
            <a:pPr>
              <a:buNone/>
            </a:pPr>
            <a:r>
              <a:rPr lang="id-ID" dirty="0" smtClean="0"/>
              <a:t>		Ikhtisar adalah rangkuman gagasan yang dianggap penting oleh penyusun ikhtisar yang digali dari sebuah teks. Penyusun ikhtisar dapat langsung mengemukakan inti atau pokok permasalahan yang berkaitan dengan kepentingan atau perhatiannya. Hal pokok yang membedakan ikhtisar dari rangkuman adalah sebagai berikut.</a:t>
            </a:r>
          </a:p>
          <a:p>
            <a:pPr marL="514350" indent="-514350">
              <a:buAutoNum type="arabicParenR"/>
            </a:pPr>
            <a:r>
              <a:rPr lang="id-ID" dirty="0" smtClean="0"/>
              <a:t>Dalam ikhtisar, urutan dari teks asli tidak perlu dipertahankan.</a:t>
            </a:r>
          </a:p>
          <a:p>
            <a:pPr marL="514350" indent="-514350">
              <a:buAutoNum type="arabicParenR"/>
            </a:pPr>
            <a:r>
              <a:rPr lang="id-ID" dirty="0" smtClean="0"/>
              <a:t>Ikhtisar tidak akan memberikan isi keseluruhan dari karangan asli secara proporsional.</a:t>
            </a:r>
          </a:p>
          <a:p>
            <a:pPr marL="514350" indent="-514350">
              <a:buAutoNum type="arabicParenR"/>
            </a:pPr>
            <a:r>
              <a:rPr lang="id-ID" dirty="0" smtClean="0"/>
              <a:t>Bab-bab atau bagian dari teks asli yang dianggap kurang penting oleh penyusun ikhtisar dapat diabaikan.</a:t>
            </a:r>
            <a:endParaRPr lang="id-ID" dirty="0"/>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373</TotalTime>
  <Words>775</Words>
  <Application>Microsoft Office PowerPoint</Application>
  <PresentationFormat>On-screen Show (4:3)</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REPRODUKSI DAN BIBLIOGRAFI</vt:lpstr>
      <vt:lpstr>1. Pendahuluan</vt:lpstr>
      <vt:lpstr>Untuk dapat memperoleh intisari mengenai sudut pandang ahli yang pendapatnya menunjang sebuah karya ilmiah, ada beberapa langkah.</vt:lpstr>
      <vt:lpstr>2. Ringkasan</vt:lpstr>
      <vt:lpstr>Untuk memperoleh ringkasan yang baik, bagian-bagian yang dihilangkan adalah</vt:lpstr>
      <vt:lpstr>Syarat ringkasan yang baik adalah</vt:lpstr>
      <vt:lpstr>Untuk dapat membuat sebuah ringkasan yang baik, dibutuhkan langkah-langkah sebagai berikut. </vt:lpstr>
      <vt:lpstr>3. Ikhtisar dan Abstrak</vt:lpstr>
      <vt:lpstr>A. Ikhtisar</vt:lpstr>
      <vt:lpstr>Ciri ikhtisar adalah</vt:lpstr>
      <vt:lpstr>Sebuah ikhtisar yang baik disusun berdasarkan 7 langkah berikut ini.</vt:lpstr>
      <vt:lpstr>B. Abstrak</vt:lpstr>
      <vt:lpstr>Untuk tesis atau laporan tugas akhir, format aspek, yang disusun atas 200—250 kata, secara umum meliputi aspek:</vt:lpstr>
      <vt:lpstr>4. Sintesis</vt:lpstr>
      <vt:lpstr>Dalam menyusun sebuah sintesis, ada beberapa hal yang harus diperhatikan oleh penulis. </vt:lpstr>
      <vt:lpstr>     5. Daftar Pustaka (Bibliografi) </vt:lpstr>
      <vt:lpstr>         Daftar ini dapat disusun dengan berbagai format, yakni format Chicago (cara yang direkomendasikan oleh The University of Chicago), format MLA (cara yang direkomendasikan oleh Modern Language Association), format APA (cara yang direkomendasikan oleh The American Psychological Association), dan format lain yang berlaku di selingkung bidang.  Unsur yang harus dicantumkan dalam rujukan ialah</vt:lpstr>
      <vt:lpstr> Teknik penulisan rujukan ialah sebagai berikut. </vt:lpstr>
      <vt:lpstr>Latihan Buatlah bibliografi buku-buku di bawah ini.    No.  Judul  Pengarang  Data Publikasi</vt:lpstr>
      <vt:lpstr> </vt:lpstr>
    </vt:vector>
  </TitlesOfParts>
  <Company>Personal 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Kutipan, Sumber Rujukan, dan Daftar Pustaka</dc:title>
  <dc:creator>Zetty Karyati</dc:creator>
  <cp:lastModifiedBy>dr Agung R</cp:lastModifiedBy>
  <cp:revision>50</cp:revision>
  <dcterms:created xsi:type="dcterms:W3CDTF">2010-05-30T09:07:44Z</dcterms:created>
  <dcterms:modified xsi:type="dcterms:W3CDTF">2010-08-24T08:48:55Z</dcterms:modified>
</cp:coreProperties>
</file>