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8" r:id="rId3"/>
    <p:sldId id="260" r:id="rId4"/>
    <p:sldId id="261" r:id="rId5"/>
    <p:sldId id="262" r:id="rId6"/>
    <p:sldId id="265" r:id="rId7"/>
    <p:sldId id="263" r:id="rId8"/>
    <p:sldId id="264" r:id="rId9"/>
    <p:sldId id="266" r:id="rId1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830"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p>
            <a:fld id="{4ACB7A96-4F68-4962-84C6-6586F3B2D0E2}" type="datetimeFigureOut">
              <a:rPr lang="id-ID" smtClean="0"/>
            </a:fld>
            <a:endParaRPr lang="id-ID"/>
          </a:p>
        </p:txBody>
      </p:sp>
      <p:sp>
        <p:nvSpPr>
          <p:cNvPr id="8" name="Footer Placeholder 7"/>
          <p:cNvSpPr>
            <a:spLocks noGrp="1"/>
          </p:cNvSpPr>
          <p:nvPr>
            <p:ph type="ftr" sz="quarter" idx="11"/>
          </p:nvPr>
        </p:nvSpPr>
        <p:spPr/>
        <p:txBody>
          <a:bodyPr/>
          <a:lstStyle/>
          <a:p>
            <a:endParaRPr lang="id-ID"/>
          </a:p>
        </p:txBody>
      </p:sp>
      <p:sp>
        <p:nvSpPr>
          <p:cNvPr id="11" name="Slide Number Placeholder 10"/>
          <p:cNvSpPr>
            <a:spLocks noGrp="1"/>
          </p:cNvSpPr>
          <p:nvPr>
            <p:ph type="sldNum" sz="quarter" idx="12"/>
          </p:nvPr>
        </p:nvSpPr>
        <p:spPr/>
        <p:txBody>
          <a:bodyPr/>
          <a:lstStyle/>
          <a:p>
            <a:fld id="{CA03A740-9B86-486E-BEE7-9EE7E0316EF7}" type="slidenum">
              <a:rPr lang="id-ID" smtClean="0"/>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CB7A96-4F68-4962-84C6-6586F3B2D0E2}"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A03A740-9B86-486E-BEE7-9EE7E0316EF7}" type="slidenum">
              <a:rPr lang="id-ID" smtClean="0"/>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CB7A96-4F68-4962-84C6-6586F3B2D0E2}"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A03A740-9B86-486E-BEE7-9EE7E0316EF7}" type="slidenum">
              <a:rPr lang="id-ID" smtClean="0"/>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CB7A96-4F68-4962-84C6-6586F3B2D0E2}"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A03A740-9B86-486E-BEE7-9EE7E0316EF7}" type="slidenum">
              <a:rPr lang="id-ID" smtClean="0"/>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830"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4ACB7A96-4F68-4962-84C6-6586F3B2D0E2}"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A03A740-9B86-486E-BEE7-9EE7E0316EF7}" type="slidenum">
              <a:rPr lang="id-ID" smtClean="0"/>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ACB7A96-4F68-4962-84C6-6586F3B2D0E2}" type="datetimeFigureOut">
              <a:rPr lang="id-ID" smtClean="0"/>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A03A740-9B86-486E-BEE7-9EE7E0316EF7}" type="slidenum">
              <a:rPr lang="id-ID" smtClean="0"/>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ACB7A96-4F68-4962-84C6-6586F3B2D0E2}" type="datetimeFigureOut">
              <a:rPr lang="id-ID" smtClean="0"/>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A03A740-9B86-486E-BEE7-9EE7E0316EF7}" type="slidenum">
              <a:rPr lang="id-ID" smtClean="0"/>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ACB7A96-4F68-4962-84C6-6586F3B2D0E2}" type="datetimeFigureOut">
              <a:rPr lang="id-ID" smtClean="0"/>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A03A740-9B86-486E-BEE7-9EE7E0316EF7}" type="slidenum">
              <a:rPr lang="id-ID" smtClean="0"/>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ACB7A96-4F68-4962-84C6-6586F3B2D0E2}" type="datetimeFigureOut">
              <a:rPr lang="id-ID" smtClean="0"/>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A03A740-9B86-486E-BEE7-9EE7E0316EF7}" type="slidenum">
              <a:rPr lang="id-ID" smtClean="0"/>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415" marR="18415"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ACB7A96-4F68-4962-84C6-6586F3B2D0E2}" type="datetimeFigureOut">
              <a:rPr lang="id-ID" smtClean="0"/>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A03A740-9B86-486E-BEE7-9EE7E0316EF7}" type="slidenum">
              <a:rPr lang="id-ID" smtClean="0"/>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ACB7A96-4F68-4962-84C6-6586F3B2D0E2}" type="datetimeFigureOut">
              <a:rPr lang="id-ID" smtClean="0"/>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A03A740-9B86-486E-BEE7-9EE7E0316EF7}" type="slidenum">
              <a:rPr lang="id-ID" smtClean="0"/>
            </a:fld>
            <a:endParaRPr lang="id-ID"/>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lstStyle>
          <a:p>
            <a:fld id="{4ACB7A96-4F68-4962-84C6-6586F3B2D0E2}" type="datetimeFigureOut">
              <a:rPr lang="id-ID" smtClean="0"/>
            </a:fld>
            <a:endParaRPr lang="id-ID"/>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lstStyle>
          <a:p>
            <a:endParaRPr lang="id-ID"/>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lstStyle>
          <a:p>
            <a:fld id="{CA03A740-9B86-486E-BEE7-9EE7E0316EF7}" type="slidenum">
              <a:rPr lang="id-ID" smtClean="0"/>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p:titleStyle>
    <p:bodyStyle>
      <a:lvl1pPr marL="265430" indent="-265430"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295"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130"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255"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345"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53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5"/>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2428868"/>
            <a:ext cx="8183880" cy="1785950"/>
          </a:xfrm>
        </p:spPr>
        <p:txBody>
          <a:bodyPr>
            <a:normAutofit/>
          </a:bodyPr>
          <a:lstStyle/>
          <a:p>
            <a:pPr algn="ctr"/>
            <a:r>
              <a:rPr lang="id-ID" dirty="0" smtClean="0"/>
              <a:t>Pengertian, Kedudukan, </a:t>
            </a:r>
            <a:br>
              <a:rPr lang="id-ID" dirty="0" smtClean="0"/>
            </a:br>
            <a:r>
              <a:rPr lang="id-ID" dirty="0" smtClean="0"/>
              <a:t>dan Fungsi</a:t>
            </a:r>
            <a:br>
              <a:rPr lang="id-ID" dirty="0" smtClean="0"/>
            </a:br>
            <a:r>
              <a:rPr lang="id-ID" dirty="0" smtClean="0"/>
              <a:t>Bahasa Indonesia</a:t>
            </a:r>
            <a:endParaRPr lang="id-ID" dirty="0"/>
          </a:p>
        </p:txBody>
      </p:sp>
    </p:spTree>
  </p:cSld>
  <p:clrMapOvr>
    <a:masterClrMapping/>
  </p:clrMapOvr>
  <p:transition spd="slow">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500042"/>
            <a:ext cx="7772400" cy="1428760"/>
          </a:xfrm>
        </p:spPr>
        <p:txBody>
          <a:bodyPr>
            <a:normAutofit fontScale="90000"/>
          </a:bodyPr>
          <a:lstStyle/>
          <a:p>
            <a:r>
              <a:rPr lang="id-ID" dirty="0" smtClean="0"/>
              <a:t>Pengertian Bahasa</a:t>
            </a:r>
            <a:br>
              <a:rPr lang="id-ID" dirty="0" smtClean="0"/>
            </a:br>
            <a:endParaRPr lang="id-ID" dirty="0"/>
          </a:p>
        </p:txBody>
      </p:sp>
      <p:sp>
        <p:nvSpPr>
          <p:cNvPr id="3" name="Subtitle 2"/>
          <p:cNvSpPr>
            <a:spLocks noGrp="1"/>
          </p:cNvSpPr>
          <p:nvPr>
            <p:ph type="subTitle" idx="1"/>
          </p:nvPr>
        </p:nvSpPr>
        <p:spPr>
          <a:xfrm>
            <a:off x="0" y="1571612"/>
            <a:ext cx="8715404" cy="5286388"/>
          </a:xfrm>
        </p:spPr>
        <p:txBody>
          <a:bodyPr>
            <a:normAutofit/>
          </a:bodyPr>
          <a:lstStyle/>
          <a:p>
            <a:pPr marL="514350" indent="-514350" algn="just"/>
            <a:r>
              <a:rPr lang="id-ID" dirty="0" smtClean="0"/>
              <a:t>	Manusia diciptakan Allah sebagai makhluk yang paling sempurna dengan berbagai macam keistimewaan, dibandingkan dengan makhluk yang lain. Dalam berinteraksi, manusia membutuhkan alat komunikasi. Alat komunikasi tersebut adalah bahasa. Dengan bahasa, kita dapat berkomunikasi dengan sesama dengan cara yang hampir tanpa batas. Semua orang menyadari bahwa interaksi dan segala macam kegiatan dalam masyarakat akan lumpuh tanpa bahasa.</a:t>
            </a:r>
            <a:endParaRPr lang="id-ID" dirty="0" smtClean="0"/>
          </a:p>
          <a:p>
            <a:pPr marL="514350" indent="-514350" algn="just"/>
            <a:endParaRPr lang="id-ID" dirty="0" smtClean="0"/>
          </a:p>
          <a:p>
            <a:pPr marL="514350" indent="-514350" algn="just"/>
            <a:r>
              <a:rPr lang="id-ID" dirty="0" smtClean="0"/>
              <a:t>	Mengingat pentingnya bahasa sebagai alat komunikasi dan memperhatikan wujud bahasa itu sendiri, kita dapat membatasi pengertian bahasa sebagai: bahasa adalah alat komunikasi di antara anggota masyarakat berupa simbol bunyi yang dihasilkan oleh alat ucap manusia.</a:t>
            </a:r>
            <a:endParaRPr lang="id-ID" dirty="0"/>
          </a:p>
        </p:txBody>
      </p:sp>
    </p:spTree>
  </p:cSld>
  <p:clrMapOvr>
    <a:masterClrMapping/>
  </p:clrMapOvr>
  <p:transition spd="slow">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714356"/>
            <a:ext cx="8183880" cy="1714512"/>
          </a:xfrm>
        </p:spPr>
        <p:txBody>
          <a:bodyPr/>
          <a:lstStyle/>
          <a:p>
            <a:r>
              <a:rPr lang="id-ID" dirty="0" smtClean="0"/>
              <a:t>Fungsi Bahasa</a:t>
            </a:r>
            <a:endParaRPr lang="id-ID" dirty="0"/>
          </a:p>
        </p:txBody>
      </p:sp>
      <p:sp>
        <p:nvSpPr>
          <p:cNvPr id="3" name="Content Placeholder 2"/>
          <p:cNvSpPr>
            <a:spLocks noGrp="1"/>
          </p:cNvSpPr>
          <p:nvPr>
            <p:ph idx="1"/>
          </p:nvPr>
        </p:nvSpPr>
        <p:spPr>
          <a:xfrm>
            <a:off x="502920" y="3071810"/>
            <a:ext cx="8183880" cy="3000396"/>
          </a:xfrm>
        </p:spPr>
        <p:txBody>
          <a:bodyPr/>
          <a:lstStyle/>
          <a:p>
            <a:pPr marL="514350" indent="-514350">
              <a:buFont typeface="+mj-lt"/>
              <a:buAutoNum type="alphaLcPeriod"/>
            </a:pPr>
            <a:r>
              <a:rPr lang="id-ID" dirty="0" smtClean="0"/>
              <a:t>Sebagai alat untuk mengekspresikan diri</a:t>
            </a:r>
            <a:endParaRPr lang="id-ID" dirty="0" smtClean="0"/>
          </a:p>
          <a:p>
            <a:pPr marL="514350" indent="-514350">
              <a:buFont typeface="+mj-lt"/>
              <a:buAutoNum type="alphaLcPeriod"/>
            </a:pPr>
            <a:r>
              <a:rPr lang="id-ID" dirty="0" smtClean="0"/>
              <a:t>Sebagai alat komunikasi</a:t>
            </a:r>
            <a:endParaRPr lang="id-ID" dirty="0" smtClean="0"/>
          </a:p>
          <a:p>
            <a:pPr marL="514350" indent="-514350">
              <a:buFont typeface="+mj-lt"/>
              <a:buAutoNum type="alphaLcPeriod"/>
            </a:pPr>
            <a:r>
              <a:rPr lang="id-ID" dirty="0" smtClean="0"/>
              <a:t>Sebagai alat untuk mengadakan integrasi dan adaptasi sosial</a:t>
            </a:r>
            <a:endParaRPr lang="id-ID" dirty="0" smtClean="0"/>
          </a:p>
          <a:p>
            <a:pPr marL="514350" indent="-514350">
              <a:buFont typeface="+mj-lt"/>
              <a:buAutoNum type="alphaLcPeriod"/>
            </a:pPr>
            <a:r>
              <a:rPr lang="id-ID" dirty="0" smtClean="0"/>
              <a:t>Sebagai alat untuk mengadakan kontrol sosial</a:t>
            </a:r>
            <a:endParaRPr lang="id-ID" dirty="0"/>
          </a:p>
        </p:txBody>
      </p:sp>
    </p:spTree>
  </p:cSld>
  <p:clrMapOvr>
    <a:masterClrMapping/>
  </p:clrMapOvr>
  <p:transition spd="slow">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00042"/>
            <a:ext cx="8183880" cy="785818"/>
          </a:xfrm>
        </p:spPr>
        <p:txBody>
          <a:bodyPr/>
          <a:lstStyle/>
          <a:p>
            <a:r>
              <a:rPr lang="id-ID" dirty="0" smtClean="0"/>
              <a:t>Kedudukan Bahasa Indonesia</a:t>
            </a:r>
            <a:endParaRPr lang="id-ID" dirty="0"/>
          </a:p>
        </p:txBody>
      </p:sp>
      <p:sp>
        <p:nvSpPr>
          <p:cNvPr id="3" name="Content Placeholder 2"/>
          <p:cNvSpPr>
            <a:spLocks noGrp="1"/>
          </p:cNvSpPr>
          <p:nvPr>
            <p:ph idx="1"/>
          </p:nvPr>
        </p:nvSpPr>
        <p:spPr>
          <a:xfrm>
            <a:off x="0" y="1428736"/>
            <a:ext cx="8715404" cy="4929222"/>
          </a:xfrm>
        </p:spPr>
        <p:txBody>
          <a:bodyPr>
            <a:normAutofit fontScale="92500" lnSpcReduction="20000"/>
          </a:bodyPr>
          <a:lstStyle/>
          <a:p>
            <a:pPr algn="just">
              <a:buNone/>
            </a:pPr>
            <a:r>
              <a:rPr lang="id-ID" dirty="0" smtClean="0"/>
              <a:t>		Sejak diikrarkan Sumpah Pemuda dalam Kongres Pemuda 28 Oktober 1928, bahasa Indonesia telah menjadi bahasa nasional. Kedudukan bahasa Indonesia sebagai bahasa nasional telah dimungkinkan oleh kenyataan bahwa bahasa Melayu, yang mendasari bahasa Indonesia itu, telah dipakai sebagai </a:t>
            </a:r>
            <a:r>
              <a:rPr lang="id-ID" i="1" dirty="0" smtClean="0"/>
              <a:t>lingua franca</a:t>
            </a:r>
            <a:r>
              <a:rPr lang="id-ID" dirty="0" smtClean="0"/>
              <a:t> selama berabad-abad sebelumnya di seluruh kawasan Nusantara. </a:t>
            </a:r>
            <a:endParaRPr lang="id-ID" dirty="0" smtClean="0"/>
          </a:p>
          <a:p>
            <a:pPr algn="just">
              <a:buNone/>
            </a:pPr>
            <a:r>
              <a:rPr lang="id-ID" dirty="0" smtClean="0"/>
              <a:t>		Selain itu, dengan ditetapkannya bahasa Indonesia sebagai bahasa negara, yang dituangkan di dalam Pasal 36 Undang-Undang Dasar 1945, ia telah menjadi bahasa resmi negara Indonesia.</a:t>
            </a:r>
            <a:endParaRPr lang="id-ID" dirty="0"/>
          </a:p>
        </p:txBody>
      </p:sp>
    </p:spTree>
  </p:cSld>
  <p:clrMapOvr>
    <a:masterClrMapping/>
  </p:clrMapOvr>
  <p:transition spd="slow">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00042"/>
            <a:ext cx="8212484" cy="1071570"/>
          </a:xfrm>
        </p:spPr>
        <p:txBody>
          <a:bodyPr>
            <a:normAutofit fontScale="90000"/>
          </a:bodyPr>
          <a:lstStyle/>
          <a:p>
            <a:r>
              <a:rPr lang="id-ID" dirty="0" smtClean="0"/>
              <a:t>Mengapa bahasa Melayu diangkat menjadi bahasa Indonesia?</a:t>
            </a:r>
            <a:endParaRPr lang="id-ID" dirty="0"/>
          </a:p>
        </p:txBody>
      </p:sp>
      <p:sp>
        <p:nvSpPr>
          <p:cNvPr id="3" name="Content Placeholder 2"/>
          <p:cNvSpPr>
            <a:spLocks noGrp="1"/>
          </p:cNvSpPr>
          <p:nvPr>
            <p:ph idx="1"/>
          </p:nvPr>
        </p:nvSpPr>
        <p:spPr>
          <a:xfrm>
            <a:off x="285720" y="1643050"/>
            <a:ext cx="8572560" cy="5214950"/>
          </a:xfrm>
        </p:spPr>
        <p:txBody>
          <a:bodyPr>
            <a:normAutofit fontScale="92500" lnSpcReduction="10000"/>
          </a:bodyPr>
          <a:lstStyle/>
          <a:p>
            <a:pPr marL="514350" indent="-514350">
              <a:buAutoNum type="arabicPeriod"/>
            </a:pPr>
            <a:r>
              <a:rPr lang="id-ID" dirty="0" smtClean="0"/>
              <a:t>Bahasa Melayu sudah menjadi </a:t>
            </a:r>
            <a:r>
              <a:rPr lang="id-ID" i="1" dirty="0" smtClean="0"/>
              <a:t>lingua franca</a:t>
            </a:r>
            <a:r>
              <a:rPr lang="id-ID" dirty="0" smtClean="0"/>
              <a:t> di Indonesia, bahasa perhubungan, dan bahasa perdagangan.</a:t>
            </a:r>
            <a:endParaRPr lang="id-ID" dirty="0" smtClean="0"/>
          </a:p>
          <a:p>
            <a:pPr marL="514350" indent="-514350">
              <a:buAutoNum type="arabicPeriod"/>
            </a:pPr>
            <a:r>
              <a:rPr lang="id-ID" dirty="0" smtClean="0"/>
              <a:t>Sistem bahasa Melayu sederhana, mudah dipelajari karena dalam bahasa ini tidak dikenal tingkatan bahasa, seperti dalam bahasa Jawa (</a:t>
            </a:r>
            <a:r>
              <a:rPr lang="id-ID" i="1" dirty="0" smtClean="0"/>
              <a:t>ngoko</a:t>
            </a:r>
            <a:r>
              <a:rPr lang="id-ID" dirty="0" smtClean="0"/>
              <a:t> dan </a:t>
            </a:r>
            <a:r>
              <a:rPr lang="id-ID" i="1" dirty="0" smtClean="0"/>
              <a:t>kromo</a:t>
            </a:r>
            <a:r>
              <a:rPr lang="id-ID" dirty="0" smtClean="0"/>
              <a:t>) atau bahasa Sunda (</a:t>
            </a:r>
            <a:r>
              <a:rPr lang="id-ID" i="1" dirty="0" smtClean="0"/>
              <a:t>kasar dan lemes</a:t>
            </a:r>
            <a:r>
              <a:rPr lang="id-ID" dirty="0" smtClean="0"/>
              <a:t>).</a:t>
            </a:r>
            <a:endParaRPr lang="id-ID" dirty="0" smtClean="0"/>
          </a:p>
          <a:p>
            <a:pPr marL="514350" indent="-514350">
              <a:buAutoNum type="arabicPeriod"/>
            </a:pPr>
            <a:r>
              <a:rPr lang="id-ID" dirty="0" smtClean="0"/>
              <a:t>Suku-suku lain sukarela menerima bahasa Melayu menjadi bahasa nasional Indonesia.</a:t>
            </a:r>
            <a:endParaRPr lang="id-ID" dirty="0" smtClean="0"/>
          </a:p>
          <a:p>
            <a:pPr marL="514350" indent="-514350">
              <a:buAutoNum type="arabicPeriod"/>
            </a:pPr>
            <a:r>
              <a:rPr lang="id-ID" dirty="0" smtClean="0"/>
              <a:t>Bahasa Melayu memiliki kesanggupan untuk dipakai sebagai bahasa kebudayaan dalam arti yang luas.</a:t>
            </a:r>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71480"/>
            <a:ext cx="8183880" cy="785818"/>
          </a:xfrm>
        </p:spPr>
        <p:txBody>
          <a:bodyPr/>
          <a:lstStyle/>
          <a:p>
            <a:r>
              <a:rPr lang="id-ID" dirty="0" smtClean="0"/>
              <a:t>Fungsi Bahasa Indonesia</a:t>
            </a:r>
            <a:endParaRPr lang="id-ID" dirty="0"/>
          </a:p>
        </p:txBody>
      </p:sp>
      <p:sp>
        <p:nvSpPr>
          <p:cNvPr id="3" name="Content Placeholder 2"/>
          <p:cNvSpPr>
            <a:spLocks noGrp="1"/>
          </p:cNvSpPr>
          <p:nvPr>
            <p:ph idx="1"/>
          </p:nvPr>
        </p:nvSpPr>
        <p:spPr>
          <a:xfrm>
            <a:off x="285720" y="1428736"/>
            <a:ext cx="8401080" cy="4572032"/>
          </a:xfrm>
        </p:spPr>
        <p:txBody>
          <a:bodyPr>
            <a:normAutofit lnSpcReduction="10000"/>
          </a:bodyPr>
          <a:lstStyle/>
          <a:p>
            <a:pPr>
              <a:buNone/>
            </a:pPr>
            <a:r>
              <a:rPr lang="id-ID" dirty="0" smtClean="0"/>
              <a:t>		Di dalam keputusan Seminar Politik Bahasa </a:t>
            </a:r>
            <a:r>
              <a:rPr lang="en-US" dirty="0" smtClean="0"/>
              <a:t>N</a:t>
            </a:r>
            <a:r>
              <a:rPr lang="id-ID" dirty="0" smtClean="0"/>
              <a:t>asional </a:t>
            </a:r>
            <a:r>
              <a:rPr lang="id-ID" dirty="0" smtClean="0"/>
              <a:t>dinyatakan bahwa sebagai bahasa nasional, bahasa Indonesia berfungsi sebagai</a:t>
            </a:r>
            <a:endParaRPr lang="id-ID" dirty="0" smtClean="0"/>
          </a:p>
          <a:p>
            <a:pPr marL="514350" indent="-514350">
              <a:buFont typeface="+mj-lt"/>
              <a:buAutoNum type="arabicPeriod"/>
            </a:pPr>
            <a:r>
              <a:rPr lang="id-ID" dirty="0" smtClean="0"/>
              <a:t>lambang kebanggaan nasional</a:t>
            </a:r>
            <a:endParaRPr lang="id-ID" dirty="0" smtClean="0"/>
          </a:p>
          <a:p>
            <a:pPr marL="514350" indent="-514350">
              <a:buFont typeface="+mj-lt"/>
              <a:buAutoNum type="arabicPeriod"/>
            </a:pPr>
            <a:r>
              <a:rPr lang="id-ID" dirty="0" smtClean="0"/>
              <a:t>lambang identitas nasional</a:t>
            </a:r>
            <a:endParaRPr lang="id-ID" dirty="0" smtClean="0"/>
          </a:p>
          <a:p>
            <a:pPr marL="514350" indent="-514350">
              <a:buFont typeface="+mj-lt"/>
              <a:buAutoNum type="arabicPeriod"/>
            </a:pPr>
            <a:r>
              <a:rPr lang="id-ID" dirty="0" smtClean="0"/>
              <a:t>alat pemersatu berbagai masyarakat yang berbeda-beda latar belakang sosial budaya dan bahasanya</a:t>
            </a:r>
            <a:endParaRPr lang="id-ID" dirty="0" smtClean="0"/>
          </a:p>
          <a:p>
            <a:pPr marL="514350" indent="-514350">
              <a:buFont typeface="+mj-lt"/>
              <a:buAutoNum type="arabicPeriod"/>
            </a:pPr>
            <a:r>
              <a:rPr lang="id-ID" dirty="0" smtClean="0"/>
              <a:t>alat perhubungan antarbudaya dan antardaerah</a:t>
            </a:r>
            <a:endParaRPr lang="id-ID" dirty="0" smtClean="0"/>
          </a:p>
          <a:p>
            <a:pPr marL="514350" indent="-514350">
              <a:buFont typeface="+mj-lt"/>
              <a:buAutoNum type="arabicPeriod"/>
            </a:pPr>
            <a:endParaRPr lang="id-ID" dirty="0"/>
          </a:p>
        </p:txBody>
      </p:sp>
    </p:spTree>
  </p:cSld>
  <p:clrMapOvr>
    <a:masterClrMapping/>
  </p:clrMapOvr>
  <p:transition spd="slow">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989320"/>
            <a:ext cx="8183880" cy="45719"/>
          </a:xfrm>
        </p:spPr>
        <p:txBody>
          <a:bodyPr>
            <a:normAutofit fontScale="90000"/>
          </a:bodyPr>
          <a:lstStyle/>
          <a:p>
            <a:endParaRPr lang="id-ID" dirty="0"/>
          </a:p>
        </p:txBody>
      </p:sp>
      <p:sp>
        <p:nvSpPr>
          <p:cNvPr id="3" name="Content Placeholder 2"/>
          <p:cNvSpPr>
            <a:spLocks noGrp="1"/>
          </p:cNvSpPr>
          <p:nvPr>
            <p:ph idx="1"/>
          </p:nvPr>
        </p:nvSpPr>
        <p:spPr>
          <a:xfrm>
            <a:off x="357158" y="530352"/>
            <a:ext cx="8329642" cy="4970350"/>
          </a:xfrm>
        </p:spPr>
        <p:txBody>
          <a:bodyPr>
            <a:normAutofit lnSpcReduction="10000"/>
          </a:bodyPr>
          <a:lstStyle/>
          <a:p>
            <a:pPr>
              <a:buNone/>
            </a:pPr>
            <a:r>
              <a:rPr lang="id-ID" dirty="0" smtClean="0"/>
              <a:t>	Adapun sebagai bahasa negara, bahasa Indonesia berfungsi sebagai</a:t>
            </a:r>
            <a:endParaRPr lang="id-ID" dirty="0" smtClean="0"/>
          </a:p>
          <a:p>
            <a:pPr marL="514350" indent="-514350">
              <a:buFont typeface="+mj-lt"/>
              <a:buAutoNum type="arabicPeriod"/>
            </a:pPr>
            <a:r>
              <a:rPr lang="id-ID" dirty="0" smtClean="0"/>
              <a:t>bahasa resmi kenegaraan</a:t>
            </a:r>
            <a:endParaRPr lang="id-ID" dirty="0" smtClean="0"/>
          </a:p>
          <a:p>
            <a:pPr marL="514350" indent="-514350">
              <a:buFont typeface="+mj-lt"/>
              <a:buAutoNum type="arabicPeriod"/>
            </a:pPr>
            <a:r>
              <a:rPr lang="id-ID" dirty="0" smtClean="0"/>
              <a:t>bahasa pengantar resmi di lembaga-lembaga pendidikan</a:t>
            </a:r>
            <a:endParaRPr lang="id-ID" dirty="0" smtClean="0"/>
          </a:p>
          <a:p>
            <a:pPr marL="514350" indent="-514350">
              <a:buFont typeface="+mj-lt"/>
              <a:buAutoNum type="arabicPeriod"/>
            </a:pPr>
            <a:r>
              <a:rPr lang="id-ID" dirty="0" smtClean="0"/>
              <a:t>bahasa resmi di dalam perhubungan pada tingkat nasional untuk kepentingan perencanaan dan pelaksanaan pembangunan serta pemerintahan</a:t>
            </a:r>
            <a:endParaRPr lang="id-ID" dirty="0" smtClean="0"/>
          </a:p>
          <a:p>
            <a:pPr marL="514350" indent="-514350">
              <a:buFont typeface="+mj-lt"/>
              <a:buAutoNum type="arabicPeriod"/>
            </a:pPr>
            <a:r>
              <a:rPr lang="id-ID" dirty="0" smtClean="0"/>
              <a:t>bahasa resmi dalam pengembangan kebudayaan dan pemanfaatan ilmu pengetahuan serta teknologi modern</a:t>
            </a:r>
            <a:endParaRPr lang="id-ID" dirty="0"/>
          </a:p>
        </p:txBody>
      </p:sp>
    </p:spTree>
  </p:cSld>
  <p:clrMapOvr>
    <a:masterClrMapping/>
  </p:clrMapOvr>
  <p:transition spd="slow">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00042"/>
            <a:ext cx="8183880" cy="928694"/>
          </a:xfrm>
        </p:spPr>
        <p:txBody>
          <a:bodyPr/>
          <a:lstStyle/>
          <a:p>
            <a:pPr algn="ctr"/>
            <a:r>
              <a:rPr lang="id-ID" dirty="0" smtClean="0"/>
              <a:t>Latihan I</a:t>
            </a:r>
            <a:endParaRPr lang="id-ID" dirty="0"/>
          </a:p>
        </p:txBody>
      </p:sp>
      <p:sp>
        <p:nvSpPr>
          <p:cNvPr id="3" name="Content Placeholder 2"/>
          <p:cNvSpPr>
            <a:spLocks noGrp="1"/>
          </p:cNvSpPr>
          <p:nvPr>
            <p:ph idx="1"/>
          </p:nvPr>
        </p:nvSpPr>
        <p:spPr>
          <a:xfrm>
            <a:off x="502920" y="1571612"/>
            <a:ext cx="8183880" cy="4857784"/>
          </a:xfrm>
        </p:spPr>
        <p:txBody>
          <a:bodyPr>
            <a:normAutofit lnSpcReduction="10000"/>
          </a:bodyPr>
          <a:lstStyle/>
          <a:p>
            <a:pPr marL="514350" indent="-514350">
              <a:buAutoNum type="arabicPeriod"/>
            </a:pPr>
            <a:r>
              <a:rPr lang="id-ID" dirty="0" smtClean="0"/>
              <a:t>Bahasa Indonesia sekarang jauh berbeda dari bahasa Melayu tahun-tahun pertama Abad XX. Jelaskan apa sebabnya!</a:t>
            </a:r>
            <a:endParaRPr lang="id-ID" dirty="0" smtClean="0"/>
          </a:p>
          <a:p>
            <a:pPr marL="514350" indent="-514350">
              <a:buAutoNum type="arabicPeriod"/>
            </a:pPr>
            <a:r>
              <a:rPr lang="id-ID" dirty="0" smtClean="0"/>
              <a:t>Bagaimana pendapat Anda jika di suatu kantor seseorang asyik </a:t>
            </a:r>
            <a:r>
              <a:rPr lang="id-ID" smtClean="0"/>
              <a:t>berbicara bersama temannya dengan menggunakan bahasa daerah tertentu, padahal banyak karyawan yang berasal dari suku bangsa lain turut mendengarkan pembicaraan tersebut?</a:t>
            </a:r>
            <a:endParaRPr lang="id-ID"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Aspect</Template>
  <TotalTime>0</TotalTime>
  <Words>3088</Words>
  <Application>WPS Presentation</Application>
  <PresentationFormat>On-screen Show (4:3)</PresentationFormat>
  <Paragraphs>47</Paragraphs>
  <Slides>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vt:i4>
      </vt:variant>
    </vt:vector>
  </HeadingPairs>
  <TitlesOfParts>
    <vt:vector size="22" baseType="lpstr">
      <vt:lpstr>Arial</vt:lpstr>
      <vt:lpstr>SimSun</vt:lpstr>
      <vt:lpstr>Wingdings</vt:lpstr>
      <vt:lpstr>Wingdings 2</vt:lpstr>
      <vt:lpstr>Gubbi</vt:lpstr>
      <vt:lpstr>Verdana</vt:lpstr>
      <vt:lpstr>Nimbus Roman No9 L</vt:lpstr>
      <vt:lpstr>Microsoft YaHei</vt:lpstr>
      <vt:lpstr>Droid Sans Fallback</vt:lpstr>
      <vt:lpstr>Arial Unicode MS</vt:lpstr>
      <vt:lpstr>Calibri</vt:lpstr>
      <vt:lpstr>DejaVu Sans</vt:lpstr>
      <vt:lpstr>Verdana</vt:lpstr>
      <vt:lpstr>Aspect</vt:lpstr>
      <vt:lpstr>Pengertian, Kedudukan,  dan Fungsi Bahasa Indonesia</vt:lpstr>
      <vt:lpstr>Pengertian Bahasa </vt:lpstr>
      <vt:lpstr>Fungsi Bahasa</vt:lpstr>
      <vt:lpstr>Kedudukan Bahasa Indonesia</vt:lpstr>
      <vt:lpstr>Mengapa bahasa Melayu diangkat menjadi bahasa Indonesia?</vt:lpstr>
      <vt:lpstr>Fungsi Bahasa Indonesia</vt:lpstr>
      <vt:lpstr>PowerPoint 演示文稿</vt:lpstr>
      <vt:lpstr>Latihan I</vt:lpstr>
    </vt:vector>
  </TitlesOfParts>
  <Company>Personal Use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Pengertian, Kedudukan, dan Fungsi Bahasa Indonesia</dc:title>
  <dc:creator>dr Agung R</dc:creator>
  <cp:lastModifiedBy>ebdesk</cp:lastModifiedBy>
  <cp:revision>18</cp:revision>
  <dcterms:created xsi:type="dcterms:W3CDTF">2022-09-13T17:25:02Z</dcterms:created>
  <dcterms:modified xsi:type="dcterms:W3CDTF">2022-09-13T17:25:02Z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