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080"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fld id="{9F0BBF5E-E042-444E-A810-F09B72BB9545}"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4D272E2-4057-424D-9947-48F210A53698}"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D678134-DECF-419D-B1A7-AE6084ACC65C}"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AC53C91-8590-41F3-AE10-0FDFC7E08AA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4605536-98D7-4FCE-A811-496FA84F2D7F}"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0DA96B1-382A-457D-B9BB-5D32B8E8FF4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9867FD1-7112-497D-A4D3-AA7B456B9D1A}"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EA7AF35-5B98-4ED8-A16D-91400A8537A7}"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25B2359B-E27E-407B-8708-C5B917E1BFB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3D01A8-27CF-4F66-8F07-6CD2B8CD4523}" type="slidenum">
              <a:rPr lang="en-US"/>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7BE663C6-0DA1-4A35-AB94-56A44B4B5B5E}" type="datetimeFigureOut">
              <a:rPr lang="en-US"/>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D86C5F11-39CC-495F-8125-1C9D89D64A09}"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6E1D9861-4EAD-40F5-9140-9E37E4B1E703}" type="datetimeFigureOut">
              <a:rPr lang="en-US"/>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143C5BEA-4359-459C-9F9D-61EEAFAA8A8E}"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36E68EE-2C18-4A74-92F0-7A5EA3618827}" type="datetimeFigureOut">
              <a:rPr lang="en-US"/>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11E1B26A-5872-4B17-8206-F0DBF847F660}"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6883113-279A-4A0B-86D8-F3B64B8F9C54}"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3E79C952-9981-4449-9892-32B7A7DF7ECE}"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96E1AB4-286B-4435-94F3-90C4A27B4D2F}" type="datetimeFigureOut">
              <a:rPr lang="en-US"/>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BAE59FE-C46F-49CA-9F15-7E24242B70F5}"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5" name="Date Placeholder 13"/>
          <p:cNvSpPr>
            <a:spLocks noGrp="1"/>
          </p:cNvSpPr>
          <p:nvPr>
            <p:ph type="dt" sz="half" idx="10"/>
          </p:nvPr>
        </p:nvSpPr>
        <p:spPr/>
        <p:txBody>
          <a:bodyPr/>
          <a:lstStyle>
            <a:lvl1pPr>
              <a:defRPr/>
            </a:lvl1pPr>
          </a:lstStyle>
          <a:p>
            <a:pPr>
              <a:defRPr/>
            </a:pPr>
            <a:fld id="{83F3CE39-06C7-4DC9-9906-B6C8FA427FC6}" type="datetimeFigureOut">
              <a:rPr lang="en-US"/>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5E90A62-003A-40EE-971F-870E1772B3E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bwMode="auto">
          <a:xfrm>
            <a:off x="457200" y="1600200"/>
            <a:ext cx="8229600" cy="4708525"/>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a:solidFill>
                  <a:schemeClr val="tx1">
                    <a:shade val="50000"/>
                  </a:schemeClr>
                </a:solidFill>
                <a:latin typeface="+mn-lt"/>
              </a:defRPr>
            </a:lvl1pPr>
          </a:lstStyle>
          <a:p>
            <a:pPr>
              <a:defRPr/>
            </a:pPr>
            <a:fld id="{1FD0F673-840B-457F-812B-E0446F7380F6}" type="datetimeFigureOut">
              <a:rPr lang="en-US"/>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fontAlgn="auto" latinLnBrk="0" hangingPunct="1">
              <a:spcBef>
                <a:spcPts val="0"/>
              </a:spcBef>
              <a:spcAft>
                <a:spcPts val="0"/>
              </a:spcAft>
              <a:defRPr kumimoji="0" sz="1200">
                <a:solidFill>
                  <a:schemeClr val="tx1">
                    <a:shade val="50000"/>
                  </a:schemeClr>
                </a:solidFill>
                <a:latin typeface="+mn-lt"/>
              </a:defRPr>
            </a:lvl1pPr>
          </a:lstStyle>
          <a:p>
            <a:pPr>
              <a:defRPr/>
            </a:pPr>
            <a:fld id="{5C1CA9B7-30AA-4A2E-BF25-B3EB2F1AB341}" type="slidenum">
              <a:rPr lang="en-US"/>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itchFamily="34" charset="0"/>
        </a:defRPr>
      </a:lvl2pPr>
      <a:lvl3pPr algn="ctr" rtl="0" eaLnBrk="0" fontAlgn="base" hangingPunct="0">
        <a:spcBef>
          <a:spcPct val="0"/>
        </a:spcBef>
        <a:spcAft>
          <a:spcPct val="0"/>
        </a:spcAft>
        <a:defRPr sz="4100" b="1">
          <a:solidFill>
            <a:schemeClr val="tx1"/>
          </a:solidFill>
          <a:latin typeface="Lucida Sans" pitchFamily="34" charset="0"/>
        </a:defRPr>
      </a:lvl3pPr>
      <a:lvl4pPr algn="ctr" rtl="0" eaLnBrk="0" fontAlgn="base" hangingPunct="0">
        <a:spcBef>
          <a:spcPct val="0"/>
        </a:spcBef>
        <a:spcAft>
          <a:spcPct val="0"/>
        </a:spcAft>
        <a:defRPr sz="4100" b="1">
          <a:solidFill>
            <a:schemeClr val="tx1"/>
          </a:solidFill>
          <a:latin typeface="Lucida Sans" pitchFamily="34" charset="0"/>
        </a:defRPr>
      </a:lvl4pPr>
      <a:lvl5pPr algn="ctr" rtl="0" eaLnBrk="0" fontAlgn="base" hangingPunct="0">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8005" indent="-411480" algn="l" rtl="0" eaLnBrk="0" fontAlgn="base" hangingPunct="0">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680" indent="-282575" algn="l" rtl="0" eaLnBrk="0" fontAlgn="base" hangingPunct="0">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880" algn="l" rtl="0" eaLnBrk="0" fontAlgn="base" hangingPunct="0">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955" indent="-182880" algn="l" rtl="0" eaLnBrk="0" fontAlgn="base" hangingPunct="0">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371600"/>
          </a:xfrm>
        </p:spPr>
        <p:txBody>
          <a:bodyPr>
            <a:normAutofit fontScale="90000"/>
          </a:bodyPr>
          <a:lstStyle/>
          <a:p>
            <a:pPr eaLnBrk="1" fontAlgn="auto" hangingPunct="1">
              <a:spcAft>
                <a:spcPts val="0"/>
              </a:spcAft>
              <a:defRPr/>
            </a:pPr>
            <a:r>
              <a:rPr lang="en-US" dirty="0" err="1" smtClean="0"/>
              <a:t>Kalimat</a:t>
            </a:r>
            <a:r>
              <a:rPr lang="en-US" dirty="0" smtClean="0"/>
              <a:t> </a:t>
            </a:r>
            <a:r>
              <a:rPr lang="en-US" dirty="0" err="1" smtClean="0"/>
              <a:t>dalam</a:t>
            </a:r>
            <a:r>
              <a:rPr lang="en-US" dirty="0" smtClean="0"/>
              <a:t> </a:t>
            </a:r>
            <a:r>
              <a:rPr lang="en-US" dirty="0" err="1" smtClean="0"/>
              <a:t>Bahasa</a:t>
            </a:r>
            <a:r>
              <a:rPr lang="en-US" dirty="0" smtClean="0"/>
              <a:t> Indonesia</a:t>
            </a:r>
            <a:endParaRPr lang="en-US" dirty="0"/>
          </a:p>
        </p:txBody>
      </p:sp>
      <p:sp>
        <p:nvSpPr>
          <p:cNvPr id="3075" name="Subtitle 2"/>
          <p:cNvSpPr>
            <a:spLocks noGrp="1"/>
          </p:cNvSpPr>
          <p:nvPr>
            <p:ph type="subTitle" idx="1"/>
          </p:nvPr>
        </p:nvSpPr>
        <p:spPr>
          <a:xfrm>
            <a:off x="533400" y="2286000"/>
            <a:ext cx="8001000" cy="3962400"/>
          </a:xfrm>
        </p:spPr>
        <p:txBody>
          <a:bodyPr/>
          <a:lstStyle/>
          <a:p>
            <a:pPr marL="514350" indent="-514350" algn="l" eaLnBrk="1" hangingPunct="1"/>
            <a:r>
              <a:rPr lang="en-US" sz="2400" smtClean="0">
                <a:solidFill>
                  <a:schemeClr val="bg1"/>
                </a:solidFill>
              </a:rPr>
              <a:t>Manakah yang bisa disebut kalimat?</a:t>
            </a:r>
            <a:endParaRPr lang="en-US" sz="2400" smtClean="0">
              <a:solidFill>
                <a:schemeClr val="bg1"/>
              </a:solidFill>
            </a:endParaRPr>
          </a:p>
          <a:p>
            <a:pPr marL="514350" indent="-514350" algn="l" eaLnBrk="1" hangingPunct="1"/>
            <a:endParaRPr lang="en-US" sz="2400" smtClean="0">
              <a:solidFill>
                <a:schemeClr val="bg1"/>
              </a:solidFill>
            </a:endParaRPr>
          </a:p>
          <a:p>
            <a:pPr marL="514350" indent="-514350" algn="l" eaLnBrk="1" hangingPunct="1">
              <a:buFont typeface="Wingdings 2" pitchFamily="18" charset="2"/>
              <a:buAutoNum type="arabicPeriod"/>
            </a:pPr>
            <a:r>
              <a:rPr lang="en-US" sz="2400" smtClean="0">
                <a:solidFill>
                  <a:schemeClr val="bg1"/>
                </a:solidFill>
              </a:rPr>
              <a:t>Berdiri aku di senja senyap.</a:t>
            </a:r>
            <a:endParaRPr lang="en-US" sz="2400" smtClean="0">
              <a:solidFill>
                <a:schemeClr val="bg1"/>
              </a:solidFill>
            </a:endParaRPr>
          </a:p>
          <a:p>
            <a:pPr marL="514350" indent="-514350" algn="l" eaLnBrk="1" hangingPunct="1">
              <a:buFont typeface="Wingdings 2" pitchFamily="18" charset="2"/>
              <a:buAutoNum type="arabicPeriod"/>
            </a:pPr>
            <a:r>
              <a:rPr lang="en-US" sz="2400" smtClean="0">
                <a:solidFill>
                  <a:schemeClr val="bg1"/>
                </a:solidFill>
              </a:rPr>
              <a:t>Mendirikan pabrik baja di Cilegon.</a:t>
            </a:r>
            <a:endParaRPr lang="en-US" sz="2400" smtClean="0">
              <a:solidFill>
                <a:schemeClr val="bg1"/>
              </a:solidFill>
            </a:endParaRPr>
          </a:p>
          <a:p>
            <a:pPr marL="514350" indent="-514350" algn="l" eaLnBrk="1" hangingPunct="1">
              <a:buFont typeface="Wingdings 2" pitchFamily="18" charset="2"/>
              <a:buAutoNum type="arabicPeriod"/>
            </a:pPr>
            <a:r>
              <a:rPr lang="en-US" sz="2400" smtClean="0">
                <a:solidFill>
                  <a:schemeClr val="bg1"/>
                </a:solidFill>
              </a:rPr>
              <a:t>Berenang itu menyehatkan kita.</a:t>
            </a:r>
            <a:endParaRPr lang="en-US" sz="2400" smtClean="0">
              <a:solidFill>
                <a:schemeClr val="bg1"/>
              </a:solidFill>
            </a:endParaRPr>
          </a:p>
          <a:p>
            <a:pPr marL="514350" indent="-514350" algn="l" eaLnBrk="1" hangingPunct="1">
              <a:buFont typeface="Wingdings 2" pitchFamily="18" charset="2"/>
              <a:buAutoNum type="arabicPeriod"/>
            </a:pPr>
            <a:r>
              <a:rPr lang="en-US" sz="2400" smtClean="0">
                <a:solidFill>
                  <a:schemeClr val="bg1"/>
                </a:solidFill>
              </a:rPr>
              <a:t>Karena perbuatannya sangat tidak manusiawi.</a:t>
            </a:r>
            <a:endParaRPr lang="en-US" sz="240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a:buFont typeface="Wingdings" panose="05000000000000000000" pitchFamily="2" charset="2"/>
              <a:buChar char="v"/>
              <a:defRPr/>
            </a:pP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Majemuk</a:t>
            </a:r>
            <a:r>
              <a:rPr lang="en-US" sz="2400" dirty="0" smtClean="0">
                <a:solidFill>
                  <a:schemeClr val="bg1"/>
                </a:solidFill>
                <a:latin typeface="+mn-lt"/>
              </a:rPr>
              <a:t> </a:t>
            </a:r>
            <a:r>
              <a:rPr lang="en-US" sz="2400" dirty="0" err="1" smtClean="0">
                <a:solidFill>
                  <a:schemeClr val="bg1"/>
                </a:solidFill>
                <a:latin typeface="+mn-lt"/>
              </a:rPr>
              <a:t>Setara</a:t>
            </a:r>
            <a:r>
              <a:rPr lang="en-US" sz="2400" dirty="0" smtClean="0">
                <a:solidFill>
                  <a:schemeClr val="bg1"/>
                </a:solidFill>
                <a:latin typeface="+mn-lt"/>
              </a:rPr>
              <a:t> </a:t>
            </a:r>
            <a:r>
              <a:rPr lang="en-US" sz="2400" dirty="0" err="1" smtClean="0">
                <a:solidFill>
                  <a:schemeClr val="bg1"/>
                </a:solidFill>
                <a:latin typeface="+mn-lt"/>
              </a:rPr>
              <a:t>Pemilihan</a:t>
            </a:r>
            <a:br>
              <a:rPr lang="en-US" sz="2400" dirty="0" smtClean="0">
                <a:solidFill>
                  <a:schemeClr val="bg1"/>
                </a:solidFill>
                <a:latin typeface="+mn-lt"/>
              </a:rPr>
            </a:br>
            <a:endParaRPr lang="en-US" sz="2400" dirty="0">
              <a:solidFill>
                <a:schemeClr val="bg1"/>
              </a:solidFill>
              <a:latin typeface="+mn-lt"/>
            </a:endParaRPr>
          </a:p>
        </p:txBody>
      </p:sp>
      <p:sp>
        <p:nvSpPr>
          <p:cNvPr id="12291" name="Content Placeholder 2"/>
          <p:cNvSpPr>
            <a:spLocks noGrp="1"/>
          </p:cNvSpPr>
          <p:nvPr>
            <p:ph idx="1"/>
          </p:nvPr>
        </p:nvSpPr>
        <p:spPr>
          <a:xfrm>
            <a:off x="457200" y="320675"/>
            <a:ext cx="8229600" cy="4708525"/>
          </a:xfrm>
        </p:spPr>
        <p:txBody>
          <a:bodyPr/>
          <a:lstStyle/>
          <a:p>
            <a:pPr>
              <a:buFont typeface="Wingdings 2" pitchFamily="18" charset="2"/>
              <a:buNone/>
            </a:pPr>
            <a:r>
              <a:rPr lang="en-US" sz="2400" dirty="0" smtClean="0">
                <a:solidFill>
                  <a:schemeClr val="bg1"/>
                </a:solidFill>
              </a:rPr>
              <a:t>	</a:t>
            </a:r>
            <a:endParaRPr lang="en-US" sz="2400" dirty="0" smtClean="0">
              <a:solidFill>
                <a:schemeClr val="bg1"/>
              </a:solidFill>
            </a:endParaRPr>
          </a:p>
          <a:p>
            <a:pPr>
              <a:buFont typeface="Wingdings 2" pitchFamily="18" charset="2"/>
              <a:buNone/>
            </a:pPr>
            <a:endParaRPr lang="en-US" sz="2400" dirty="0" smtClean="0">
              <a:solidFill>
                <a:schemeClr val="bg1"/>
              </a:solidFill>
            </a:endParaRPr>
          </a:p>
          <a:p>
            <a:pPr>
              <a:buFont typeface="Wingdings 2" pitchFamily="18" charset="2"/>
              <a:buNone/>
            </a:pPr>
            <a:r>
              <a:rPr lang="en-US" sz="2400" dirty="0" smtClean="0">
                <a:solidFill>
                  <a:schemeClr val="bg1"/>
                </a:solidFill>
              </a:rPr>
              <a:t>	Kalimat ini merupakan hasil penggabungan dua kalimat tunggal atau lebih yang dihubungkan dengan kata </a:t>
            </a:r>
            <a:r>
              <a:rPr lang="en-US" sz="2400" i="1" dirty="0" smtClean="0">
                <a:solidFill>
                  <a:schemeClr val="bg1"/>
                </a:solidFill>
              </a:rPr>
              <a:t>atau</a:t>
            </a:r>
            <a:r>
              <a:rPr lang="en-US" sz="2400" dirty="0" smtClean="0">
                <a:solidFill>
                  <a:schemeClr val="bg1"/>
                </a:solidFill>
              </a:rPr>
              <a:t> jika kedua kalimat tunggal atau lebih itu menunjukkan pemilihan.</a:t>
            </a:r>
            <a:endParaRPr lang="en-US" sz="2400" dirty="0" smtClean="0">
              <a:solidFill>
                <a:schemeClr val="bg1"/>
              </a:solidFill>
            </a:endParaRPr>
          </a:p>
          <a:p>
            <a:endParaRPr lang="en-US" sz="2400" dirty="0" smtClean="0">
              <a:solidFill>
                <a:schemeClr val="bg1"/>
              </a:solidFill>
            </a:endParaRPr>
          </a:p>
          <a:p>
            <a:pPr>
              <a:buFont typeface="Wingdings 2" pitchFamily="18" charset="2"/>
              <a:buNone/>
            </a:pPr>
            <a:r>
              <a:rPr lang="en-US" sz="2400" dirty="0" smtClean="0">
                <a:solidFill>
                  <a:schemeClr val="bg1"/>
                </a:solidFill>
              </a:rPr>
              <a:t>	Contoh:</a:t>
            </a:r>
            <a:endParaRPr lang="en-US" sz="2400" dirty="0" smtClean="0">
              <a:solidFill>
                <a:schemeClr val="bg1"/>
              </a:solidFill>
            </a:endParaRPr>
          </a:p>
          <a:p>
            <a:pPr>
              <a:buFont typeface="Wingdings 2" pitchFamily="18" charset="2"/>
              <a:buNone/>
            </a:pPr>
            <a:r>
              <a:rPr lang="en-US" sz="2400" i="1" dirty="0" smtClean="0">
                <a:solidFill>
                  <a:schemeClr val="bg1"/>
                </a:solidFill>
              </a:rPr>
              <a:t>	Mereka membayar secara kontan, atau mereka dapat mencicilnya selama tiga tahun.</a:t>
            </a:r>
            <a:endParaRPr lang="en-US" sz="2400" dirty="0" smtClean="0">
              <a:solidFill>
                <a:schemeClr val="bg1"/>
              </a:solidFill>
            </a:endParaRPr>
          </a:p>
          <a:p>
            <a:pPr>
              <a:buFont typeface="Wingdings 2" pitchFamily="18" charset="2"/>
              <a:buNone/>
            </a:pPr>
            <a:endParaRPr lang="en-US" sz="24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057400"/>
          </a:xfrm>
        </p:spPr>
        <p:txBody>
          <a:bodyPr>
            <a:noAutofit/>
          </a:bodyPr>
          <a:lstStyle/>
          <a:p>
            <a:pPr algn="l">
              <a:defRPr/>
            </a:pPr>
            <a:r>
              <a:rPr lang="en-US" sz="2400" dirty="0" err="1" smtClean="0">
                <a:solidFill>
                  <a:schemeClr val="bg1"/>
                </a:solidFill>
                <a:latin typeface="+mn-lt"/>
              </a:rPr>
              <a:t>Selain</a:t>
            </a:r>
            <a:r>
              <a:rPr lang="en-US" sz="2400" dirty="0" smtClean="0">
                <a:solidFill>
                  <a:schemeClr val="bg1"/>
                </a:solidFill>
                <a:latin typeface="+mn-lt"/>
              </a:rPr>
              <a:t> </a:t>
            </a:r>
            <a:r>
              <a:rPr lang="en-US" sz="2400" dirty="0" err="1" smtClean="0">
                <a:solidFill>
                  <a:schemeClr val="bg1"/>
                </a:solidFill>
                <a:latin typeface="+mn-lt"/>
              </a:rPr>
              <a:t>keempat</a:t>
            </a:r>
            <a:r>
              <a:rPr lang="en-US" sz="2400" dirty="0" smtClean="0">
                <a:solidFill>
                  <a:schemeClr val="bg1"/>
                </a:solidFill>
                <a:latin typeface="+mn-lt"/>
              </a:rPr>
              <a:t> </a:t>
            </a:r>
            <a:r>
              <a:rPr lang="en-US" sz="2400" dirty="0" err="1" smtClean="0">
                <a:solidFill>
                  <a:schemeClr val="bg1"/>
                </a:solidFill>
                <a:latin typeface="+mn-lt"/>
              </a:rPr>
              <a:t>jenis</a:t>
            </a: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majemuk</a:t>
            </a:r>
            <a:r>
              <a:rPr lang="en-US" sz="2400" dirty="0" smtClean="0">
                <a:solidFill>
                  <a:schemeClr val="bg1"/>
                </a:solidFill>
                <a:latin typeface="+mn-lt"/>
              </a:rPr>
              <a:t> </a:t>
            </a:r>
            <a:r>
              <a:rPr lang="en-US" sz="2400" dirty="0" err="1" smtClean="0">
                <a:solidFill>
                  <a:schemeClr val="bg1"/>
                </a:solidFill>
                <a:latin typeface="+mn-lt"/>
              </a:rPr>
              <a:t>setara</a:t>
            </a:r>
            <a:r>
              <a:rPr lang="en-US" sz="2400" dirty="0" smtClean="0">
                <a:solidFill>
                  <a:schemeClr val="bg1"/>
                </a:solidFill>
                <a:latin typeface="+mn-lt"/>
              </a:rPr>
              <a:t> </a:t>
            </a:r>
            <a:r>
              <a:rPr lang="en-US" sz="2400" dirty="0" err="1" smtClean="0">
                <a:solidFill>
                  <a:schemeClr val="bg1"/>
                </a:solidFill>
                <a:latin typeface="+mn-lt"/>
              </a:rPr>
              <a:t>di</a:t>
            </a:r>
            <a:r>
              <a:rPr lang="en-US" sz="2400" dirty="0" smtClean="0">
                <a:solidFill>
                  <a:schemeClr val="bg1"/>
                </a:solidFill>
                <a:latin typeface="+mn-lt"/>
              </a:rPr>
              <a:t> </a:t>
            </a:r>
            <a:r>
              <a:rPr lang="en-US" sz="2400" dirty="0" err="1" smtClean="0">
                <a:solidFill>
                  <a:schemeClr val="bg1"/>
                </a:solidFill>
                <a:latin typeface="+mn-lt"/>
              </a:rPr>
              <a:t>atas</a:t>
            </a:r>
            <a:r>
              <a:rPr lang="en-US" sz="2400" dirty="0" smtClean="0">
                <a:solidFill>
                  <a:schemeClr val="bg1"/>
                </a:solidFill>
                <a:latin typeface="+mn-lt"/>
              </a:rPr>
              <a:t>, </a:t>
            </a:r>
            <a:r>
              <a:rPr lang="en-US" sz="2400" dirty="0" err="1" smtClean="0">
                <a:solidFill>
                  <a:schemeClr val="bg1"/>
                </a:solidFill>
                <a:latin typeface="+mn-lt"/>
              </a:rPr>
              <a:t>ada</a:t>
            </a:r>
            <a:r>
              <a:rPr lang="en-US" sz="2400" dirty="0" smtClean="0">
                <a:solidFill>
                  <a:schemeClr val="bg1"/>
                </a:solidFill>
                <a:latin typeface="+mn-lt"/>
              </a:rPr>
              <a:t> pula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majemuk</a:t>
            </a:r>
            <a:r>
              <a:rPr lang="en-US" sz="2400" dirty="0" smtClean="0">
                <a:solidFill>
                  <a:schemeClr val="bg1"/>
                </a:solidFill>
                <a:latin typeface="+mn-lt"/>
              </a:rPr>
              <a:t> </a:t>
            </a:r>
            <a:r>
              <a:rPr lang="en-US" sz="2400" dirty="0" err="1" smtClean="0">
                <a:solidFill>
                  <a:schemeClr val="bg1"/>
                </a:solidFill>
                <a:latin typeface="+mn-lt"/>
              </a:rPr>
              <a:t>setara</a:t>
            </a:r>
            <a:r>
              <a:rPr lang="en-US" sz="2400" dirty="0" smtClean="0">
                <a:solidFill>
                  <a:schemeClr val="bg1"/>
                </a:solidFill>
                <a:latin typeface="+mn-lt"/>
              </a:rPr>
              <a:t> yang </a:t>
            </a:r>
            <a:r>
              <a:rPr lang="en-US" sz="2400" dirty="0" err="1" smtClean="0">
                <a:solidFill>
                  <a:schemeClr val="bg1"/>
                </a:solidFill>
                <a:latin typeface="+mn-lt"/>
              </a:rPr>
              <a:t>berbentuk</a:t>
            </a: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rapatan</a:t>
            </a:r>
            <a:r>
              <a:rPr lang="en-US" sz="2400" dirty="0" smtClean="0">
                <a:solidFill>
                  <a:schemeClr val="bg1"/>
                </a:solidFill>
                <a:latin typeface="+mn-lt"/>
              </a:rPr>
              <a:t>, </a:t>
            </a:r>
            <a:r>
              <a:rPr lang="en-US" sz="2400" dirty="0" err="1" smtClean="0">
                <a:solidFill>
                  <a:schemeClr val="bg1"/>
                </a:solidFill>
                <a:latin typeface="+mn-lt"/>
              </a:rPr>
              <a:t>yaitu</a:t>
            </a:r>
            <a:r>
              <a:rPr lang="en-US" sz="2400" dirty="0" smtClean="0">
                <a:solidFill>
                  <a:schemeClr val="bg1"/>
                </a:solidFill>
                <a:latin typeface="+mn-lt"/>
              </a:rPr>
              <a:t> </a:t>
            </a:r>
            <a:r>
              <a:rPr lang="en-US" sz="2400" dirty="0" err="1" smtClean="0">
                <a:solidFill>
                  <a:schemeClr val="bg1"/>
                </a:solidFill>
                <a:latin typeface="+mn-lt"/>
              </a:rPr>
              <a:t>suatu</a:t>
            </a:r>
            <a:r>
              <a:rPr lang="en-US" sz="2400" dirty="0" smtClean="0">
                <a:solidFill>
                  <a:schemeClr val="bg1"/>
                </a:solidFill>
                <a:latin typeface="+mn-lt"/>
              </a:rPr>
              <a:t> </a:t>
            </a:r>
            <a:r>
              <a:rPr lang="en-US" sz="2400" dirty="0" err="1" smtClean="0">
                <a:solidFill>
                  <a:schemeClr val="bg1"/>
                </a:solidFill>
                <a:latin typeface="+mn-lt"/>
              </a:rPr>
              <a:t>bentuk</a:t>
            </a:r>
            <a:r>
              <a:rPr lang="en-US" sz="2400" dirty="0" smtClean="0">
                <a:solidFill>
                  <a:schemeClr val="bg1"/>
                </a:solidFill>
                <a:latin typeface="+mn-lt"/>
              </a:rPr>
              <a:t> yang </a:t>
            </a:r>
            <a:r>
              <a:rPr lang="en-US" sz="2400" dirty="0" err="1" smtClean="0">
                <a:solidFill>
                  <a:schemeClr val="bg1"/>
                </a:solidFill>
                <a:latin typeface="+mn-lt"/>
              </a:rPr>
              <a:t>merapatkan</a:t>
            </a:r>
            <a:r>
              <a:rPr lang="en-US" sz="2400" dirty="0" smtClean="0">
                <a:solidFill>
                  <a:schemeClr val="bg1"/>
                </a:solidFill>
                <a:latin typeface="+mn-lt"/>
              </a:rPr>
              <a:t> </a:t>
            </a:r>
            <a:r>
              <a:rPr lang="en-US" sz="2400" dirty="0" err="1" smtClean="0">
                <a:solidFill>
                  <a:schemeClr val="bg1"/>
                </a:solidFill>
                <a:latin typeface="+mn-lt"/>
              </a:rPr>
              <a:t>dua</a:t>
            </a: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atau</a:t>
            </a:r>
            <a:r>
              <a:rPr lang="en-US" sz="2400" dirty="0" smtClean="0">
                <a:solidFill>
                  <a:schemeClr val="bg1"/>
                </a:solidFill>
                <a:latin typeface="+mn-lt"/>
              </a:rPr>
              <a:t> </a:t>
            </a:r>
            <a:r>
              <a:rPr lang="en-US" sz="2400" dirty="0" err="1" smtClean="0">
                <a:solidFill>
                  <a:schemeClr val="bg1"/>
                </a:solidFill>
                <a:latin typeface="+mn-lt"/>
              </a:rPr>
              <a:t>lebih</a:t>
            </a: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tunggal</a:t>
            </a:r>
            <a:r>
              <a:rPr lang="en-US" sz="2400" dirty="0" smtClean="0">
                <a:solidFill>
                  <a:schemeClr val="bg1"/>
                </a:solidFill>
                <a:latin typeface="+mn-lt"/>
              </a:rPr>
              <a:t>. Yang </a:t>
            </a:r>
            <a:r>
              <a:rPr lang="en-US" sz="2400" dirty="0" err="1" smtClean="0">
                <a:solidFill>
                  <a:schemeClr val="bg1"/>
                </a:solidFill>
                <a:latin typeface="+mn-lt"/>
              </a:rPr>
              <a:t>dirapatkan</a:t>
            </a:r>
            <a:r>
              <a:rPr lang="en-US" sz="2400" dirty="0" smtClean="0">
                <a:solidFill>
                  <a:schemeClr val="bg1"/>
                </a:solidFill>
                <a:latin typeface="+mn-lt"/>
              </a:rPr>
              <a:t> </a:t>
            </a:r>
            <a:r>
              <a:rPr lang="en-US" sz="2400" dirty="0" err="1" smtClean="0">
                <a:solidFill>
                  <a:schemeClr val="bg1"/>
                </a:solidFill>
                <a:latin typeface="+mn-lt"/>
              </a:rPr>
              <a:t>ialah</a:t>
            </a:r>
            <a:r>
              <a:rPr lang="en-US" sz="2400" dirty="0" smtClean="0">
                <a:solidFill>
                  <a:schemeClr val="bg1"/>
                </a:solidFill>
                <a:latin typeface="+mn-lt"/>
              </a:rPr>
              <a:t> </a:t>
            </a:r>
            <a:r>
              <a:rPr lang="en-US" sz="2400" dirty="0" err="1" smtClean="0">
                <a:solidFill>
                  <a:schemeClr val="bg1"/>
                </a:solidFill>
                <a:latin typeface="+mn-lt"/>
              </a:rPr>
              <a:t>unsur</a:t>
            </a:r>
            <a:r>
              <a:rPr lang="en-US" sz="2400" dirty="0" smtClean="0">
                <a:solidFill>
                  <a:schemeClr val="bg1"/>
                </a:solidFill>
                <a:latin typeface="+mn-lt"/>
              </a:rPr>
              <a:t> </a:t>
            </a:r>
            <a:r>
              <a:rPr lang="en-US" sz="2400" dirty="0" err="1" smtClean="0">
                <a:solidFill>
                  <a:schemeClr val="bg1"/>
                </a:solidFill>
                <a:latin typeface="+mn-lt"/>
              </a:rPr>
              <a:t>subjek</a:t>
            </a:r>
            <a:r>
              <a:rPr lang="en-US" sz="2400" dirty="0" smtClean="0">
                <a:solidFill>
                  <a:schemeClr val="bg1"/>
                </a:solidFill>
                <a:latin typeface="+mn-lt"/>
              </a:rPr>
              <a:t> </a:t>
            </a:r>
            <a:r>
              <a:rPr lang="en-US" sz="2400" dirty="0" err="1" smtClean="0">
                <a:solidFill>
                  <a:schemeClr val="bg1"/>
                </a:solidFill>
                <a:latin typeface="+mn-lt"/>
              </a:rPr>
              <a:t>atau</a:t>
            </a:r>
            <a:r>
              <a:rPr lang="en-US" sz="2400" dirty="0" smtClean="0">
                <a:solidFill>
                  <a:schemeClr val="bg1"/>
                </a:solidFill>
                <a:latin typeface="+mn-lt"/>
              </a:rPr>
              <a:t> </a:t>
            </a:r>
            <a:r>
              <a:rPr lang="en-US" sz="2400" dirty="0" err="1" smtClean="0">
                <a:solidFill>
                  <a:schemeClr val="bg1"/>
                </a:solidFill>
                <a:latin typeface="+mn-lt"/>
              </a:rPr>
              <a:t>unsur</a:t>
            </a:r>
            <a:r>
              <a:rPr lang="en-US" sz="2400" dirty="0" smtClean="0">
                <a:solidFill>
                  <a:schemeClr val="bg1"/>
                </a:solidFill>
                <a:latin typeface="+mn-lt"/>
              </a:rPr>
              <a:t> </a:t>
            </a:r>
            <a:r>
              <a:rPr lang="en-US" sz="2400" dirty="0" err="1" smtClean="0">
                <a:solidFill>
                  <a:schemeClr val="bg1"/>
                </a:solidFill>
                <a:latin typeface="+mn-lt"/>
              </a:rPr>
              <a:t>objek</a:t>
            </a:r>
            <a:r>
              <a:rPr lang="en-US" sz="2400" dirty="0" smtClean="0">
                <a:solidFill>
                  <a:schemeClr val="bg1"/>
                </a:solidFill>
                <a:latin typeface="+mn-lt"/>
              </a:rPr>
              <a:t> yang </a:t>
            </a:r>
            <a:r>
              <a:rPr lang="en-US" sz="2400" dirty="0" err="1" smtClean="0">
                <a:solidFill>
                  <a:schemeClr val="bg1"/>
                </a:solidFill>
                <a:latin typeface="+mn-lt"/>
              </a:rPr>
              <a:t>sama</a:t>
            </a:r>
            <a:r>
              <a:rPr lang="en-US" sz="2400" dirty="0" smtClean="0">
                <a:solidFill>
                  <a:schemeClr val="bg1"/>
                </a:solidFill>
                <a:latin typeface="+mn-lt"/>
              </a:rPr>
              <a:t>.</a:t>
            </a:r>
            <a:br>
              <a:rPr lang="en-US" sz="2400" dirty="0" smtClean="0">
                <a:solidFill>
                  <a:schemeClr val="bg1"/>
                </a:solidFill>
                <a:latin typeface="+mn-lt"/>
              </a:rPr>
            </a:br>
            <a:endParaRPr lang="en-US" sz="2400" dirty="0">
              <a:solidFill>
                <a:schemeClr val="bg1"/>
              </a:solidFill>
              <a:latin typeface="+mn-lt"/>
            </a:endParaRPr>
          </a:p>
        </p:txBody>
      </p:sp>
      <p:sp>
        <p:nvSpPr>
          <p:cNvPr id="13315" name="Content Placeholder 2"/>
          <p:cNvSpPr>
            <a:spLocks noGrp="1"/>
          </p:cNvSpPr>
          <p:nvPr>
            <p:ph idx="1"/>
          </p:nvPr>
        </p:nvSpPr>
        <p:spPr>
          <a:xfrm>
            <a:off x="457200" y="2514600"/>
            <a:ext cx="8229600" cy="4114800"/>
          </a:xfrm>
        </p:spPr>
        <p:txBody>
          <a:bodyPr/>
          <a:lstStyle/>
          <a:p>
            <a:pPr>
              <a:buFont typeface="Wingdings 2" pitchFamily="18" charset="2"/>
              <a:buNone/>
            </a:pPr>
            <a:r>
              <a:rPr lang="en-US" sz="2000" dirty="0" smtClean="0">
                <a:solidFill>
                  <a:schemeClr val="bg1"/>
                </a:solidFill>
              </a:rPr>
              <a:t>	Contoh:</a:t>
            </a:r>
            <a:endParaRPr lang="en-US" sz="2000" dirty="0" smtClean="0">
              <a:solidFill>
                <a:schemeClr val="bg1"/>
              </a:solidFill>
            </a:endParaRPr>
          </a:p>
          <a:p>
            <a:r>
              <a:rPr lang="en-US" sz="2000" i="1" dirty="0" smtClean="0">
                <a:solidFill>
                  <a:schemeClr val="bg1"/>
                </a:solidFill>
              </a:rPr>
              <a:t>Sari datang.</a:t>
            </a:r>
            <a:endParaRPr lang="en-US" sz="2000" dirty="0" smtClean="0">
              <a:solidFill>
                <a:schemeClr val="bg1"/>
              </a:solidFill>
            </a:endParaRPr>
          </a:p>
          <a:p>
            <a:r>
              <a:rPr lang="en-US" sz="2000" i="1" dirty="0" smtClean="0">
                <a:solidFill>
                  <a:schemeClr val="bg1"/>
                </a:solidFill>
              </a:rPr>
              <a:t>Sari melihat-lihat.</a:t>
            </a:r>
            <a:endParaRPr lang="en-US" sz="2000" dirty="0" smtClean="0">
              <a:solidFill>
                <a:schemeClr val="bg1"/>
              </a:solidFill>
            </a:endParaRPr>
          </a:p>
          <a:p>
            <a:r>
              <a:rPr lang="en-US" sz="2000" i="1" dirty="0" smtClean="0">
                <a:solidFill>
                  <a:schemeClr val="bg1"/>
                </a:solidFill>
              </a:rPr>
              <a:t>Sari membeli seperangkat komputer.</a:t>
            </a:r>
            <a:endParaRPr lang="en-US" sz="2000" dirty="0" smtClean="0">
              <a:solidFill>
                <a:schemeClr val="bg1"/>
              </a:solidFill>
            </a:endParaRPr>
          </a:p>
          <a:p>
            <a:r>
              <a:rPr lang="en-US" sz="2000" i="1" dirty="0" smtClean="0">
                <a:solidFill>
                  <a:schemeClr val="bg1"/>
                </a:solidFill>
              </a:rPr>
              <a:t>Sari datang, Sari melihat-lihat, dan Sari membeli seperangkat komputer.</a:t>
            </a:r>
            <a:endParaRPr lang="en-US" sz="2000" dirty="0" smtClean="0">
              <a:solidFill>
                <a:schemeClr val="bg1"/>
              </a:solidFill>
            </a:endParaRPr>
          </a:p>
          <a:p>
            <a:r>
              <a:rPr lang="en-US" sz="2000" i="1" dirty="0" smtClean="0">
                <a:solidFill>
                  <a:schemeClr val="bg1"/>
                </a:solidFill>
              </a:rPr>
              <a:t>Sari datang, melihat-lihat, dan membeli seperangkat komputer.</a:t>
            </a:r>
            <a:endParaRPr lang="en-US" sz="2000" dirty="0" smtClean="0">
              <a:solidFill>
                <a:schemeClr val="bg1"/>
              </a:solidFill>
            </a:endParaRPr>
          </a:p>
          <a:p>
            <a:endParaRPr lang="en-US" sz="2000" i="1" dirty="0" smtClean="0">
              <a:solidFill>
                <a:schemeClr val="bg1"/>
              </a:solidFill>
            </a:endParaRPr>
          </a:p>
          <a:p>
            <a:r>
              <a:rPr lang="en-US" sz="2000" i="1" dirty="0" smtClean="0">
                <a:solidFill>
                  <a:schemeClr val="bg1"/>
                </a:solidFill>
              </a:rPr>
              <a:t>Anton tidak meminta uang Arifin.</a:t>
            </a:r>
            <a:endParaRPr lang="en-US" sz="2000" dirty="0" smtClean="0">
              <a:solidFill>
                <a:schemeClr val="bg1"/>
              </a:solidFill>
            </a:endParaRPr>
          </a:p>
          <a:p>
            <a:r>
              <a:rPr lang="en-US" sz="2000" i="1" dirty="0" smtClean="0">
                <a:solidFill>
                  <a:schemeClr val="bg1"/>
                </a:solidFill>
              </a:rPr>
              <a:t>Anton hanya meminjam uang Arifin.</a:t>
            </a:r>
            <a:endParaRPr lang="en-US" sz="2000" dirty="0" smtClean="0">
              <a:solidFill>
                <a:schemeClr val="bg1"/>
              </a:solidFill>
            </a:endParaRPr>
          </a:p>
          <a:p>
            <a:r>
              <a:rPr lang="en-US" sz="2000" i="1" dirty="0" smtClean="0">
                <a:solidFill>
                  <a:schemeClr val="bg1"/>
                </a:solidFill>
              </a:rPr>
              <a:t>Anton tidak  meminta uang Arifin, tetapi hanya meminjam uang Arifin.</a:t>
            </a:r>
            <a:endParaRPr lang="en-US" sz="2000" dirty="0" smtClean="0">
              <a:solidFill>
                <a:schemeClr val="bg1"/>
              </a:solidFill>
            </a:endParaRPr>
          </a:p>
          <a:p>
            <a:r>
              <a:rPr lang="en-US" sz="2000" i="1" dirty="0" smtClean="0">
                <a:solidFill>
                  <a:schemeClr val="bg1"/>
                </a:solidFill>
              </a:rPr>
              <a:t>Anton tidak meminta, tetapi meminjam uang Arifin.</a:t>
            </a:r>
            <a:endParaRPr lang="en-US" sz="2000" dirty="0" smtClean="0">
              <a:solidFill>
                <a:schemeClr val="bg1"/>
              </a:solidFill>
            </a:endParaRPr>
          </a:p>
          <a:p>
            <a:endParaRPr lang="en-US" sz="20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pitchFamily="2" charset="2"/>
              <a:buChar char="v"/>
              <a:defRPr/>
            </a:pPr>
            <a:r>
              <a:rPr lang="en-US" sz="2800" dirty="0" smtClean="0">
                <a:solidFill>
                  <a:schemeClr val="bg1"/>
                </a:solidFill>
                <a:latin typeface="+mn-lt"/>
              </a:rPr>
              <a:t> </a:t>
            </a:r>
            <a:r>
              <a:rPr lang="en-US" sz="2800" dirty="0" err="1" smtClean="0">
                <a:solidFill>
                  <a:schemeClr val="bg1"/>
                </a:solidFill>
                <a:latin typeface="+mn-lt"/>
              </a:rPr>
              <a:t>Kalimat</a:t>
            </a:r>
            <a:r>
              <a:rPr lang="en-US" sz="2800" dirty="0" smtClean="0">
                <a:solidFill>
                  <a:schemeClr val="bg1"/>
                </a:solidFill>
                <a:latin typeface="+mn-lt"/>
              </a:rPr>
              <a:t> </a:t>
            </a:r>
            <a:r>
              <a:rPr lang="en-US" sz="2800" dirty="0" err="1" smtClean="0">
                <a:solidFill>
                  <a:schemeClr val="bg1"/>
                </a:solidFill>
                <a:latin typeface="+mn-lt"/>
              </a:rPr>
              <a:t>Majemuk</a:t>
            </a:r>
            <a:r>
              <a:rPr lang="en-US" sz="2800" dirty="0" smtClean="0">
                <a:solidFill>
                  <a:schemeClr val="bg1"/>
                </a:solidFill>
                <a:latin typeface="+mn-lt"/>
              </a:rPr>
              <a:t> </a:t>
            </a:r>
            <a:r>
              <a:rPr lang="en-US" sz="2800" dirty="0" err="1" smtClean="0">
                <a:solidFill>
                  <a:schemeClr val="bg1"/>
                </a:solidFill>
                <a:latin typeface="+mn-lt"/>
              </a:rPr>
              <a:t>Tidak</a:t>
            </a:r>
            <a:r>
              <a:rPr lang="en-US" sz="2800" dirty="0" smtClean="0">
                <a:solidFill>
                  <a:schemeClr val="bg1"/>
                </a:solidFill>
                <a:latin typeface="+mn-lt"/>
              </a:rPr>
              <a:t> </a:t>
            </a:r>
            <a:r>
              <a:rPr lang="en-US" sz="2800" dirty="0" err="1" smtClean="0">
                <a:solidFill>
                  <a:schemeClr val="bg1"/>
                </a:solidFill>
                <a:latin typeface="+mn-lt"/>
              </a:rPr>
              <a:t>Setara</a:t>
            </a:r>
            <a:r>
              <a:rPr lang="en-US" sz="2800" dirty="0" smtClean="0">
                <a:solidFill>
                  <a:schemeClr val="bg1"/>
                </a:solidFill>
                <a:latin typeface="+mn-lt"/>
              </a:rPr>
              <a:t> (</a:t>
            </a:r>
            <a:r>
              <a:rPr lang="en-US" sz="2800" dirty="0" err="1" smtClean="0">
                <a:solidFill>
                  <a:schemeClr val="bg1"/>
                </a:solidFill>
                <a:latin typeface="+mn-lt"/>
              </a:rPr>
              <a:t>Bertingkat</a:t>
            </a:r>
            <a:r>
              <a:rPr lang="en-US" sz="2800" dirty="0" smtClean="0">
                <a:solidFill>
                  <a:schemeClr val="bg1"/>
                </a:solidFill>
                <a:latin typeface="+mn-lt"/>
              </a:rPr>
              <a:t>)</a:t>
            </a:r>
            <a:endParaRPr lang="en-US" sz="2800" dirty="0">
              <a:solidFill>
                <a:schemeClr val="bg1"/>
              </a:solidFill>
              <a:latin typeface="+mn-lt"/>
            </a:endParaRPr>
          </a:p>
        </p:txBody>
      </p:sp>
      <p:sp>
        <p:nvSpPr>
          <p:cNvPr id="14339" name="Content Placeholder 2"/>
          <p:cNvSpPr>
            <a:spLocks noGrp="1"/>
          </p:cNvSpPr>
          <p:nvPr>
            <p:ph idx="1"/>
          </p:nvPr>
        </p:nvSpPr>
        <p:spPr/>
        <p:txBody>
          <a:bodyPr/>
          <a:lstStyle/>
          <a:p>
            <a:pPr>
              <a:buFont typeface="Wingdings 2" pitchFamily="18" charset="2"/>
              <a:buNone/>
            </a:pPr>
            <a:r>
              <a:rPr lang="en-US" sz="2400" dirty="0" smtClean="0">
                <a:solidFill>
                  <a:schemeClr val="bg1"/>
                </a:solidFill>
              </a:rPr>
              <a:t>	Kalimat majemuk tidak setara terdiri atas satu suku kalimat yang bebas (klausa bebas) dan satu suku kalimat atau lebih yang tidak bebas (klausa terikat). Jalinan kalimat ini menggambarkan taraf kepentingan yang berbeda-beda di antara unsure gagasan yang majemuk. Inti gagasan dituangkan ke dalam </a:t>
            </a:r>
            <a:r>
              <a:rPr lang="en-US" sz="2400" i="1" dirty="0" smtClean="0">
                <a:solidFill>
                  <a:schemeClr val="bg1"/>
                </a:solidFill>
              </a:rPr>
              <a:t>induk kalimat</a:t>
            </a:r>
            <a:r>
              <a:rPr lang="en-US" sz="2400" dirty="0" smtClean="0">
                <a:solidFill>
                  <a:schemeClr val="bg1"/>
                </a:solidFill>
              </a:rPr>
              <a:t>, sedangkan pertaliannya dari sudut pandangan waktu, sebab, akibat, tujuan, syarat, dan sebagainya dengan aspek gagasan yang lain diungkapkan dalam </a:t>
            </a:r>
            <a:r>
              <a:rPr lang="en-US" sz="2400" i="1" dirty="0" smtClean="0">
                <a:solidFill>
                  <a:schemeClr val="bg1"/>
                </a:solidFill>
              </a:rPr>
              <a:t>anak kalimat</a:t>
            </a:r>
            <a:r>
              <a:rPr lang="en-US" sz="2400" dirty="0" smtClean="0">
                <a:solidFill>
                  <a:schemeClr val="bg1"/>
                </a:solidFill>
              </a:rPr>
              <a:t>.</a:t>
            </a:r>
            <a:endParaRPr lang="en-US" sz="24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pPr algn="l">
              <a:defRPr/>
            </a:pPr>
            <a:r>
              <a:rPr lang="en-US" sz="2400" dirty="0" err="1" smtClean="0">
                <a:solidFill>
                  <a:schemeClr val="bg1"/>
                </a:solidFill>
                <a:latin typeface="+mn-lt"/>
              </a:rPr>
              <a:t>Contoh</a:t>
            </a:r>
            <a:endParaRPr lang="en-US" sz="2400" dirty="0">
              <a:solidFill>
                <a:schemeClr val="bg1"/>
              </a:solidFill>
              <a:latin typeface="+mn-lt"/>
            </a:endParaRPr>
          </a:p>
        </p:txBody>
      </p:sp>
      <p:sp>
        <p:nvSpPr>
          <p:cNvPr id="15363" name="Content Placeholder 2"/>
          <p:cNvSpPr>
            <a:spLocks noGrp="1"/>
          </p:cNvSpPr>
          <p:nvPr>
            <p:ph idx="1"/>
          </p:nvPr>
        </p:nvSpPr>
        <p:spPr/>
        <p:txBody>
          <a:bodyPr/>
          <a:lstStyle/>
          <a:p>
            <a:pPr lvl="1">
              <a:buFont typeface="Wingdings 2" pitchFamily="18" charset="2"/>
              <a:buNone/>
            </a:pPr>
            <a:r>
              <a:rPr lang="en-US" i="1" dirty="0" smtClean="0">
                <a:solidFill>
                  <a:schemeClr val="bg1"/>
                </a:solidFill>
              </a:rPr>
              <a:t>Komputer itu dilengkapi dengan alat-alat modern.</a:t>
            </a:r>
            <a:endParaRPr lang="en-US" dirty="0" smtClean="0">
              <a:solidFill>
                <a:schemeClr val="bg1"/>
              </a:solidFill>
            </a:endParaRPr>
          </a:p>
          <a:p>
            <a:pPr>
              <a:buFont typeface="Wingdings 2" pitchFamily="18" charset="2"/>
              <a:buNone/>
            </a:pPr>
            <a:r>
              <a:rPr lang="en-US" sz="2400" dirty="0" smtClean="0">
                <a:solidFill>
                  <a:schemeClr val="bg1"/>
                </a:solidFill>
              </a:rPr>
              <a:t>	(tunggal)</a:t>
            </a:r>
            <a:endParaRPr lang="en-US" sz="2400" dirty="0" smtClean="0">
              <a:solidFill>
                <a:schemeClr val="bg1"/>
              </a:solidFill>
            </a:endParaRPr>
          </a:p>
          <a:p>
            <a:pPr lvl="1">
              <a:buFont typeface="Wingdings 2" pitchFamily="18" charset="2"/>
              <a:buNone/>
            </a:pPr>
            <a:r>
              <a:rPr lang="en-US" i="1" dirty="0" smtClean="0">
                <a:solidFill>
                  <a:schemeClr val="bg1"/>
                </a:solidFill>
              </a:rPr>
              <a:t>Mereka masih dapat mengacaukan data-data komputer</a:t>
            </a:r>
            <a:r>
              <a:rPr lang="en-US" dirty="0" smtClean="0">
                <a:solidFill>
                  <a:schemeClr val="bg1"/>
                </a:solidFill>
              </a:rPr>
              <a:t>.</a:t>
            </a:r>
            <a:endParaRPr lang="en-US" dirty="0" smtClean="0">
              <a:solidFill>
                <a:schemeClr val="bg1"/>
              </a:solidFill>
            </a:endParaRPr>
          </a:p>
          <a:p>
            <a:pPr>
              <a:buFont typeface="Wingdings 2" pitchFamily="18" charset="2"/>
              <a:buNone/>
            </a:pPr>
            <a:r>
              <a:rPr lang="en-US" sz="2400" dirty="0" smtClean="0">
                <a:solidFill>
                  <a:schemeClr val="bg1"/>
                </a:solidFill>
              </a:rPr>
              <a:t>	(tunggal)</a:t>
            </a:r>
            <a:endParaRPr lang="en-US" sz="2400" dirty="0" smtClean="0">
              <a:solidFill>
                <a:schemeClr val="bg1"/>
              </a:solidFill>
            </a:endParaRPr>
          </a:p>
          <a:p>
            <a:pPr lvl="1"/>
            <a:r>
              <a:rPr lang="en-US" i="1" dirty="0" smtClean="0">
                <a:solidFill>
                  <a:schemeClr val="bg1"/>
                </a:solidFill>
              </a:rPr>
              <a:t>Walaupun komputer itu dilengkapi dengan alat-alat modern, mereka masih dapat mengacaukan data-data komputer</a:t>
            </a:r>
            <a:r>
              <a:rPr lang="en-US" dirty="0" smtClean="0">
                <a:solidFill>
                  <a:schemeClr val="bg1"/>
                </a:solidFill>
              </a:rPr>
              <a:t>.</a:t>
            </a:r>
            <a:endParaRPr lang="en-US" dirty="0" smtClean="0">
              <a:solidFill>
                <a:schemeClr val="bg1"/>
              </a:solidFill>
            </a:endParaRPr>
          </a:p>
          <a:p>
            <a:pPr>
              <a:buFont typeface="Wingdings 2" pitchFamily="18" charset="2"/>
              <a:buNone/>
            </a:pPr>
            <a:r>
              <a:rPr lang="en-US" sz="2400" dirty="0" smtClean="0">
                <a:solidFill>
                  <a:schemeClr val="bg1"/>
                </a:solidFill>
              </a:rPr>
              <a:t>	Anak kalimat: </a:t>
            </a:r>
            <a:endParaRPr lang="en-US" sz="2400" dirty="0" smtClean="0">
              <a:solidFill>
                <a:schemeClr val="bg1"/>
              </a:solidFill>
            </a:endParaRPr>
          </a:p>
          <a:p>
            <a:pPr>
              <a:buFont typeface="Wingdings 2" pitchFamily="18" charset="2"/>
              <a:buNone/>
            </a:pPr>
            <a:r>
              <a:rPr lang="en-US" sz="2400" i="1" dirty="0" smtClean="0">
                <a:solidFill>
                  <a:schemeClr val="bg1"/>
                </a:solidFill>
              </a:rPr>
              <a:t>	Walaupun komputer itu dilengkapi dengan alat-alat modern.</a:t>
            </a:r>
            <a:endParaRPr lang="en-US" sz="2400" dirty="0" smtClean="0">
              <a:solidFill>
                <a:schemeClr val="bg1"/>
              </a:solidFill>
            </a:endParaRPr>
          </a:p>
          <a:p>
            <a:pPr>
              <a:buFont typeface="Wingdings 2" pitchFamily="18" charset="2"/>
              <a:buNone/>
            </a:pPr>
            <a:r>
              <a:rPr lang="en-US" sz="2400" dirty="0" smtClean="0">
                <a:solidFill>
                  <a:schemeClr val="bg1"/>
                </a:solidFill>
              </a:rPr>
              <a:t>	Induk kalimat:</a:t>
            </a:r>
            <a:endParaRPr lang="en-US" sz="2400" dirty="0" smtClean="0">
              <a:solidFill>
                <a:schemeClr val="bg1"/>
              </a:solidFill>
            </a:endParaRPr>
          </a:p>
          <a:p>
            <a:pPr>
              <a:buFont typeface="Wingdings 2" pitchFamily="18" charset="2"/>
              <a:buNone/>
            </a:pPr>
            <a:r>
              <a:rPr lang="en-US" sz="2400" i="1" dirty="0" smtClean="0">
                <a:solidFill>
                  <a:schemeClr val="bg1"/>
                </a:solidFill>
              </a:rPr>
              <a:t>	Mereka masih dapat mengacaukan data-data komputer.</a:t>
            </a:r>
            <a:endParaRPr lang="en-US" sz="2400" dirty="0" smtClean="0">
              <a:solidFill>
                <a:schemeClr val="bg1"/>
              </a:solidFill>
            </a:endParaRPr>
          </a:p>
          <a:p>
            <a:endParaRPr lang="en-US" sz="24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buFont typeface="Wingdings" panose="05000000000000000000" pitchFamily="2" charset="2"/>
              <a:buChar char="v"/>
              <a:defRPr/>
            </a:pP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Majemuk</a:t>
            </a:r>
            <a:r>
              <a:rPr lang="en-US" sz="2400" dirty="0" smtClean="0">
                <a:solidFill>
                  <a:schemeClr val="bg1"/>
                </a:solidFill>
                <a:latin typeface="+mn-lt"/>
              </a:rPr>
              <a:t> </a:t>
            </a:r>
            <a:r>
              <a:rPr lang="en-US" sz="2400" dirty="0" err="1" smtClean="0">
                <a:solidFill>
                  <a:schemeClr val="bg1"/>
                </a:solidFill>
                <a:latin typeface="+mn-lt"/>
              </a:rPr>
              <a:t>Campuran</a:t>
            </a:r>
            <a:endParaRPr lang="en-US" sz="2400" dirty="0">
              <a:solidFill>
                <a:schemeClr val="bg1"/>
              </a:solidFill>
              <a:latin typeface="+mn-lt"/>
            </a:endParaRPr>
          </a:p>
        </p:txBody>
      </p:sp>
      <p:sp>
        <p:nvSpPr>
          <p:cNvPr id="16387" name="Content Placeholder 2"/>
          <p:cNvSpPr>
            <a:spLocks noGrp="1"/>
          </p:cNvSpPr>
          <p:nvPr>
            <p:ph idx="1"/>
          </p:nvPr>
        </p:nvSpPr>
        <p:spPr>
          <a:xfrm>
            <a:off x="457200" y="1143000"/>
            <a:ext cx="8229600" cy="5257800"/>
          </a:xfrm>
        </p:spPr>
        <p:txBody>
          <a:bodyPr/>
          <a:lstStyle/>
          <a:p>
            <a:pPr>
              <a:buFont typeface="Wingdings 2" pitchFamily="18" charset="2"/>
              <a:buNone/>
            </a:pP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jenis</a:t>
            </a:r>
            <a:r>
              <a:rPr lang="en-US" sz="2000" dirty="0" smtClean="0">
                <a:solidFill>
                  <a:schemeClr val="bg1"/>
                </a:solidFill>
              </a:rPr>
              <a:t> </a:t>
            </a:r>
            <a:r>
              <a:rPr lang="en-US" sz="2000" dirty="0" err="1" smtClean="0">
                <a:solidFill>
                  <a:schemeClr val="bg1"/>
                </a:solidFill>
              </a:rPr>
              <a:t>ini</a:t>
            </a:r>
            <a:r>
              <a:rPr lang="en-US" sz="2000" dirty="0" smtClean="0">
                <a:solidFill>
                  <a:schemeClr val="bg1"/>
                </a:solidFill>
              </a:rPr>
              <a:t> </a:t>
            </a:r>
            <a:r>
              <a:rPr lang="en-US" sz="2000" dirty="0" err="1" smtClean="0">
                <a:solidFill>
                  <a:schemeClr val="bg1"/>
                </a:solidFill>
              </a:rPr>
              <a:t>terdiri</a:t>
            </a:r>
            <a:r>
              <a:rPr lang="en-US" sz="2000" dirty="0" smtClean="0">
                <a:solidFill>
                  <a:schemeClr val="bg1"/>
                </a:solidFill>
              </a:rPr>
              <a:t> </a:t>
            </a:r>
            <a:r>
              <a:rPr lang="en-US" sz="2000" dirty="0" err="1" smtClean="0">
                <a:solidFill>
                  <a:schemeClr val="bg1"/>
                </a:solidFill>
              </a:rPr>
              <a:t>atas</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tidak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 (</a:t>
            </a:r>
            <a:r>
              <a:rPr lang="en-US" sz="2000" dirty="0" err="1" smtClean="0">
                <a:solidFill>
                  <a:schemeClr val="bg1"/>
                </a:solidFill>
              </a:rPr>
              <a:t>bertingkat</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 </a:t>
            </a:r>
            <a:r>
              <a:rPr lang="en-US" sz="2000" dirty="0" err="1" smtClean="0">
                <a:solidFill>
                  <a:schemeClr val="bg1"/>
                </a:solidFill>
              </a:rPr>
              <a:t>atau</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tidak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 (</a:t>
            </a:r>
            <a:r>
              <a:rPr lang="en-US" sz="2000" dirty="0" err="1" smtClean="0">
                <a:solidFill>
                  <a:schemeClr val="bg1"/>
                </a:solidFill>
              </a:rPr>
              <a:t>bertingkat</a:t>
            </a:r>
            <a:r>
              <a:rPr lang="en-US" sz="2000" dirty="0" smtClean="0">
                <a:solidFill>
                  <a:schemeClr val="bg1"/>
                </a:solidFill>
              </a:rPr>
              <a:t>).</a:t>
            </a:r>
            <a:endParaRPr lang="en-US" sz="2000" dirty="0" smtClean="0">
              <a:solidFill>
                <a:schemeClr val="bg1"/>
              </a:solidFill>
            </a:endParaRPr>
          </a:p>
          <a:p>
            <a:pPr>
              <a:buFont typeface="Wingdings 2" pitchFamily="18" charset="2"/>
              <a:buNone/>
            </a:pPr>
            <a:r>
              <a:rPr lang="en-US" sz="2000" dirty="0" smtClean="0">
                <a:solidFill>
                  <a:schemeClr val="bg1"/>
                </a:solidFill>
              </a:rPr>
              <a:t> </a:t>
            </a:r>
            <a:endParaRPr lang="en-US" sz="2000" dirty="0" smtClean="0">
              <a:solidFill>
                <a:schemeClr val="bg1"/>
              </a:solidFill>
            </a:endParaRPr>
          </a:p>
          <a:p>
            <a:pPr>
              <a:buFont typeface="Wingdings 2" pitchFamily="18" charset="2"/>
              <a:buNone/>
            </a:pPr>
            <a:r>
              <a:rPr lang="en-US" sz="2000" dirty="0" smtClean="0">
                <a:solidFill>
                  <a:schemeClr val="bg1"/>
                </a:solidFill>
              </a:rPr>
              <a:t>	</a:t>
            </a:r>
            <a:r>
              <a:rPr lang="en-US" sz="2000" dirty="0" err="1" smtClean="0">
                <a:solidFill>
                  <a:schemeClr val="bg1"/>
                </a:solidFill>
              </a:rPr>
              <a:t>Contoh</a:t>
            </a:r>
            <a:r>
              <a:rPr lang="en-US" sz="2000" dirty="0" smtClean="0">
                <a:solidFill>
                  <a:schemeClr val="bg1"/>
                </a:solidFill>
              </a:rPr>
              <a:t>:</a:t>
            </a:r>
            <a:endParaRPr lang="en-US" sz="2000" dirty="0" smtClean="0">
              <a:solidFill>
                <a:schemeClr val="bg1"/>
              </a:solidFill>
            </a:endParaRPr>
          </a:p>
          <a:p>
            <a:pPr>
              <a:buFont typeface="Wingdings 2" pitchFamily="18" charset="2"/>
              <a:buNone/>
            </a:pPr>
            <a:r>
              <a:rPr lang="en-US" sz="2000" i="1" dirty="0" smtClean="0">
                <a:solidFill>
                  <a:schemeClr val="bg1"/>
                </a:solidFill>
              </a:rPr>
              <a:t>	</a:t>
            </a:r>
            <a:r>
              <a:rPr lang="en-US" sz="2000" i="1" dirty="0" err="1" smtClean="0">
                <a:solidFill>
                  <a:schemeClr val="bg1"/>
                </a:solidFill>
              </a:rPr>
              <a:t>Walaupun</a:t>
            </a:r>
            <a:r>
              <a:rPr lang="en-US" sz="2000" i="1" dirty="0" smtClean="0">
                <a:solidFill>
                  <a:schemeClr val="bg1"/>
                </a:solidFill>
              </a:rPr>
              <a:t> </a:t>
            </a:r>
            <a:r>
              <a:rPr lang="en-US" sz="2000" i="1" dirty="0" err="1" smtClean="0">
                <a:solidFill>
                  <a:schemeClr val="bg1"/>
                </a:solidFill>
              </a:rPr>
              <a:t>berbagai</a:t>
            </a:r>
            <a:r>
              <a:rPr lang="en-US" sz="2000" i="1" dirty="0" smtClean="0">
                <a:solidFill>
                  <a:schemeClr val="bg1"/>
                </a:solidFill>
              </a:rPr>
              <a:t> </a:t>
            </a:r>
            <a:r>
              <a:rPr lang="en-US" sz="2000" i="1" dirty="0" err="1" smtClean="0">
                <a:solidFill>
                  <a:schemeClr val="bg1"/>
                </a:solidFill>
              </a:rPr>
              <a:t>tantangan</a:t>
            </a:r>
            <a:r>
              <a:rPr lang="en-US" sz="2000" i="1" dirty="0" smtClean="0">
                <a:solidFill>
                  <a:schemeClr val="bg1"/>
                </a:solidFill>
              </a:rPr>
              <a:t> </a:t>
            </a:r>
            <a:r>
              <a:rPr lang="en-US" sz="2000" i="1" dirty="0" err="1" smtClean="0">
                <a:solidFill>
                  <a:schemeClr val="bg1"/>
                </a:solidFill>
              </a:rPr>
              <a:t>menghadang</a:t>
            </a:r>
            <a:r>
              <a:rPr lang="en-US" sz="2000" i="1" dirty="0" smtClean="0">
                <a:solidFill>
                  <a:schemeClr val="bg1"/>
                </a:solidFill>
              </a:rPr>
              <a:t>, </a:t>
            </a:r>
            <a:r>
              <a:rPr lang="en-US" sz="2000" i="1" dirty="0" err="1" smtClean="0">
                <a:solidFill>
                  <a:schemeClr val="bg1"/>
                </a:solidFill>
              </a:rPr>
              <a:t>mereka</a:t>
            </a:r>
            <a:r>
              <a:rPr lang="en-US" sz="2000" i="1" dirty="0" smtClean="0">
                <a:solidFill>
                  <a:schemeClr val="bg1"/>
                </a:solidFill>
              </a:rPr>
              <a:t> </a:t>
            </a:r>
            <a:r>
              <a:rPr lang="en-US" sz="2000" i="1" dirty="0" err="1" smtClean="0">
                <a:solidFill>
                  <a:schemeClr val="bg1"/>
                </a:solidFill>
              </a:rPr>
              <a:t>berhasil</a:t>
            </a:r>
            <a:r>
              <a:rPr lang="en-US" sz="2000" i="1" dirty="0" smtClean="0">
                <a:solidFill>
                  <a:schemeClr val="bg1"/>
                </a:solidFill>
              </a:rPr>
              <a:t> </a:t>
            </a:r>
            <a:r>
              <a:rPr lang="en-US" sz="2000" i="1" dirty="0" err="1" smtClean="0">
                <a:solidFill>
                  <a:schemeClr val="bg1"/>
                </a:solidFill>
              </a:rPr>
              <a:t>mencapai</a:t>
            </a:r>
            <a:r>
              <a:rPr lang="en-US" sz="2000" i="1" dirty="0" smtClean="0">
                <a:solidFill>
                  <a:schemeClr val="bg1"/>
                </a:solidFill>
              </a:rPr>
              <a:t> </a:t>
            </a:r>
            <a:r>
              <a:rPr lang="en-US" sz="2000" i="1" dirty="0" err="1" smtClean="0">
                <a:solidFill>
                  <a:schemeClr val="bg1"/>
                </a:solidFill>
              </a:rPr>
              <a:t>puncak</a:t>
            </a:r>
            <a:r>
              <a:rPr lang="en-US" sz="2000" i="1" dirty="0" smtClean="0">
                <a:solidFill>
                  <a:schemeClr val="bg1"/>
                </a:solidFill>
              </a:rPr>
              <a:t> </a:t>
            </a:r>
            <a:r>
              <a:rPr lang="en-US" sz="2000" i="1" dirty="0" err="1" smtClean="0">
                <a:solidFill>
                  <a:schemeClr val="bg1"/>
                </a:solidFill>
              </a:rPr>
              <a:t>gunung</a:t>
            </a:r>
            <a:r>
              <a:rPr lang="en-US" sz="2000" i="1" dirty="0" smtClean="0">
                <a:solidFill>
                  <a:schemeClr val="bg1"/>
                </a:solidFill>
              </a:rPr>
              <a:t> </a:t>
            </a:r>
            <a:r>
              <a:rPr lang="en-US" sz="2000" i="1" dirty="0" err="1" smtClean="0">
                <a:solidFill>
                  <a:schemeClr val="bg1"/>
                </a:solidFill>
              </a:rPr>
              <a:t>itu</a:t>
            </a:r>
            <a:r>
              <a:rPr lang="en-US" sz="2000" i="1" dirty="0" smtClean="0">
                <a:solidFill>
                  <a:schemeClr val="bg1"/>
                </a:solidFill>
              </a:rPr>
              <a:t> </a:t>
            </a:r>
            <a:r>
              <a:rPr lang="en-US" sz="2000" i="1" dirty="0" err="1" smtClean="0">
                <a:solidFill>
                  <a:schemeClr val="bg1"/>
                </a:solidFill>
              </a:rPr>
              <a:t>dan</a:t>
            </a:r>
            <a:r>
              <a:rPr lang="en-US" sz="2000" i="1" dirty="0" smtClean="0">
                <a:solidFill>
                  <a:schemeClr val="bg1"/>
                </a:solidFill>
              </a:rPr>
              <a:t> </a:t>
            </a:r>
            <a:r>
              <a:rPr lang="en-US" sz="2000" i="1" dirty="0" err="1" smtClean="0">
                <a:solidFill>
                  <a:schemeClr val="bg1"/>
                </a:solidFill>
              </a:rPr>
              <a:t>bisa</a:t>
            </a:r>
            <a:r>
              <a:rPr lang="en-US" sz="2000" i="1" dirty="0" smtClean="0">
                <a:solidFill>
                  <a:schemeClr val="bg1"/>
                </a:solidFill>
              </a:rPr>
              <a:t> </a:t>
            </a:r>
            <a:r>
              <a:rPr lang="en-US" sz="2000" i="1" dirty="0" err="1" smtClean="0">
                <a:solidFill>
                  <a:schemeClr val="bg1"/>
                </a:solidFill>
              </a:rPr>
              <a:t>menancapkan</a:t>
            </a:r>
            <a:r>
              <a:rPr lang="en-US" sz="2000" i="1" dirty="0" smtClean="0">
                <a:solidFill>
                  <a:schemeClr val="bg1"/>
                </a:solidFill>
              </a:rPr>
              <a:t> </a:t>
            </a:r>
            <a:r>
              <a:rPr lang="en-US" sz="2000" i="1" dirty="0" err="1" smtClean="0">
                <a:solidFill>
                  <a:schemeClr val="bg1"/>
                </a:solidFill>
              </a:rPr>
              <a:t>bendera</a:t>
            </a:r>
            <a:r>
              <a:rPr lang="en-US" sz="2000" i="1" dirty="0" smtClean="0">
                <a:solidFill>
                  <a:schemeClr val="bg1"/>
                </a:solidFill>
              </a:rPr>
              <a:t> </a:t>
            </a:r>
            <a:r>
              <a:rPr lang="en-US" sz="2000" i="1" dirty="0" err="1" smtClean="0">
                <a:solidFill>
                  <a:schemeClr val="bg1"/>
                </a:solidFill>
              </a:rPr>
              <a:t>merah</a:t>
            </a:r>
            <a:r>
              <a:rPr lang="en-US" sz="2000" i="1" dirty="0" smtClean="0">
                <a:solidFill>
                  <a:schemeClr val="bg1"/>
                </a:solidFill>
              </a:rPr>
              <a:t> </a:t>
            </a:r>
            <a:r>
              <a:rPr lang="en-US" sz="2000" i="1" dirty="0" err="1" smtClean="0">
                <a:solidFill>
                  <a:schemeClr val="bg1"/>
                </a:solidFill>
              </a:rPr>
              <a:t>putih</a:t>
            </a:r>
            <a:r>
              <a:rPr lang="en-US" sz="2000" i="1" dirty="0" smtClean="0">
                <a:solidFill>
                  <a:schemeClr val="bg1"/>
                </a:solidFill>
              </a:rPr>
              <a:t> </a:t>
            </a:r>
            <a:r>
              <a:rPr lang="en-US" sz="2000" i="1" dirty="0" err="1" smtClean="0">
                <a:solidFill>
                  <a:schemeClr val="bg1"/>
                </a:solidFill>
              </a:rPr>
              <a:t>di</a:t>
            </a:r>
            <a:r>
              <a:rPr lang="en-US" sz="2000" i="1" dirty="0" smtClean="0">
                <a:solidFill>
                  <a:schemeClr val="bg1"/>
                </a:solidFill>
              </a:rPr>
              <a:t> </a:t>
            </a:r>
            <a:r>
              <a:rPr lang="en-US" sz="2000" i="1" dirty="0" err="1" smtClean="0">
                <a:solidFill>
                  <a:schemeClr val="bg1"/>
                </a:solidFill>
              </a:rPr>
              <a:t>sana</a:t>
            </a:r>
            <a:r>
              <a:rPr lang="en-US" sz="2000" dirty="0" smtClean="0">
                <a:solidFill>
                  <a:schemeClr val="bg1"/>
                </a:solidFill>
              </a:rPr>
              <a:t>.</a:t>
            </a:r>
            <a:endParaRPr lang="en-US" sz="2000" dirty="0" smtClean="0">
              <a:solidFill>
                <a:schemeClr val="bg1"/>
              </a:solidFill>
            </a:endParaRPr>
          </a:p>
          <a:p>
            <a:pPr>
              <a:buFont typeface="Wingdings 2" pitchFamily="18" charset="2"/>
              <a:buNone/>
            </a:pP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tidak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a:t>
            </a:r>
            <a:endParaRPr lang="en-US" sz="2000" dirty="0" smtClean="0">
              <a:solidFill>
                <a:schemeClr val="bg1"/>
              </a:solidFill>
            </a:endParaRPr>
          </a:p>
          <a:p>
            <a:pPr>
              <a:buFont typeface="Wingdings 2" pitchFamily="18" charset="2"/>
              <a:buNone/>
            </a:pPr>
            <a:endParaRPr lang="en-US" sz="2000" i="1" dirty="0" smtClean="0">
              <a:solidFill>
                <a:schemeClr val="bg1"/>
              </a:solidFill>
            </a:endParaRPr>
          </a:p>
          <a:p>
            <a:pPr>
              <a:buFont typeface="Wingdings 2" pitchFamily="18" charset="2"/>
              <a:buNone/>
            </a:pPr>
            <a:r>
              <a:rPr lang="en-US" sz="2000" i="1" dirty="0" smtClean="0">
                <a:solidFill>
                  <a:schemeClr val="bg1"/>
                </a:solidFill>
              </a:rPr>
              <a:t>	</a:t>
            </a:r>
            <a:r>
              <a:rPr lang="en-US" sz="2000" i="1" dirty="0" err="1" smtClean="0">
                <a:solidFill>
                  <a:schemeClr val="bg1"/>
                </a:solidFill>
              </a:rPr>
              <a:t>Tugas</a:t>
            </a:r>
            <a:r>
              <a:rPr lang="en-US" sz="2000" i="1" dirty="0" smtClean="0">
                <a:solidFill>
                  <a:schemeClr val="bg1"/>
                </a:solidFill>
              </a:rPr>
              <a:t> yang </a:t>
            </a:r>
            <a:r>
              <a:rPr lang="en-US" sz="2000" i="1" dirty="0" err="1" smtClean="0">
                <a:solidFill>
                  <a:schemeClr val="bg1"/>
                </a:solidFill>
              </a:rPr>
              <a:t>sederhana</a:t>
            </a:r>
            <a:r>
              <a:rPr lang="en-US" sz="2000" i="1" dirty="0" smtClean="0">
                <a:solidFill>
                  <a:schemeClr val="bg1"/>
                </a:solidFill>
              </a:rPr>
              <a:t> </a:t>
            </a:r>
            <a:r>
              <a:rPr lang="en-US" sz="2000" i="1" dirty="0" err="1" smtClean="0">
                <a:solidFill>
                  <a:schemeClr val="bg1"/>
                </a:solidFill>
              </a:rPr>
              <a:t>itu</a:t>
            </a:r>
            <a:r>
              <a:rPr lang="en-US" sz="2000" i="1" dirty="0" smtClean="0">
                <a:solidFill>
                  <a:schemeClr val="bg1"/>
                </a:solidFill>
              </a:rPr>
              <a:t> </a:t>
            </a:r>
            <a:r>
              <a:rPr lang="en-US" sz="2000" i="1" dirty="0" err="1" smtClean="0">
                <a:solidFill>
                  <a:schemeClr val="bg1"/>
                </a:solidFill>
              </a:rPr>
              <a:t>telah</a:t>
            </a:r>
            <a:r>
              <a:rPr lang="en-US" sz="2000" i="1" dirty="0" smtClean="0">
                <a:solidFill>
                  <a:schemeClr val="bg1"/>
                </a:solidFill>
              </a:rPr>
              <a:t> </a:t>
            </a:r>
            <a:r>
              <a:rPr lang="en-US" sz="2000" i="1" dirty="0" err="1" smtClean="0">
                <a:solidFill>
                  <a:schemeClr val="bg1"/>
                </a:solidFill>
              </a:rPr>
              <a:t>dia</a:t>
            </a:r>
            <a:r>
              <a:rPr lang="en-US" sz="2000" i="1" dirty="0" smtClean="0">
                <a:solidFill>
                  <a:schemeClr val="bg1"/>
                </a:solidFill>
              </a:rPr>
              <a:t> </a:t>
            </a:r>
            <a:r>
              <a:rPr lang="en-US" sz="2000" i="1" dirty="0" err="1" smtClean="0">
                <a:solidFill>
                  <a:schemeClr val="bg1"/>
                </a:solidFill>
              </a:rPr>
              <a:t>selesaikan</a:t>
            </a:r>
            <a:r>
              <a:rPr lang="en-US" sz="2000" i="1" dirty="0" smtClean="0">
                <a:solidFill>
                  <a:schemeClr val="bg1"/>
                </a:solidFill>
              </a:rPr>
              <a:t> </a:t>
            </a:r>
            <a:r>
              <a:rPr lang="en-US" sz="2000" i="1" dirty="0" err="1" smtClean="0">
                <a:solidFill>
                  <a:schemeClr val="bg1"/>
                </a:solidFill>
              </a:rPr>
              <a:t>dengan</a:t>
            </a:r>
            <a:r>
              <a:rPr lang="en-US" sz="2000" i="1" dirty="0" smtClean="0">
                <a:solidFill>
                  <a:schemeClr val="bg1"/>
                </a:solidFill>
              </a:rPr>
              <a:t> </a:t>
            </a:r>
            <a:r>
              <a:rPr lang="en-US" sz="2000" i="1" dirty="0" err="1" smtClean="0">
                <a:solidFill>
                  <a:schemeClr val="bg1"/>
                </a:solidFill>
              </a:rPr>
              <a:t>mudah</a:t>
            </a:r>
            <a:r>
              <a:rPr lang="en-US" sz="2000" i="1" dirty="0" smtClean="0">
                <a:solidFill>
                  <a:schemeClr val="bg1"/>
                </a:solidFill>
              </a:rPr>
              <a:t>, </a:t>
            </a:r>
            <a:r>
              <a:rPr lang="en-US" sz="2000" i="1" dirty="0" err="1" smtClean="0">
                <a:solidFill>
                  <a:schemeClr val="bg1"/>
                </a:solidFill>
              </a:rPr>
              <a:t>sedangkan</a:t>
            </a:r>
            <a:r>
              <a:rPr lang="en-US" sz="2000" i="1" dirty="0" smtClean="0">
                <a:solidFill>
                  <a:schemeClr val="bg1"/>
                </a:solidFill>
              </a:rPr>
              <a:t> </a:t>
            </a:r>
            <a:r>
              <a:rPr lang="en-US" sz="2000" i="1" dirty="0" err="1" smtClean="0">
                <a:solidFill>
                  <a:schemeClr val="bg1"/>
                </a:solidFill>
              </a:rPr>
              <a:t>saya</a:t>
            </a:r>
            <a:r>
              <a:rPr lang="en-US" sz="2000" i="1" dirty="0" smtClean="0">
                <a:solidFill>
                  <a:schemeClr val="bg1"/>
                </a:solidFill>
              </a:rPr>
              <a:t> </a:t>
            </a:r>
            <a:r>
              <a:rPr lang="en-US" sz="2000" i="1" dirty="0" err="1" smtClean="0">
                <a:solidFill>
                  <a:schemeClr val="bg1"/>
                </a:solidFill>
              </a:rPr>
              <a:t>mengalami</a:t>
            </a:r>
            <a:r>
              <a:rPr lang="en-US" sz="2000" i="1" dirty="0" smtClean="0">
                <a:solidFill>
                  <a:schemeClr val="bg1"/>
                </a:solidFill>
              </a:rPr>
              <a:t> </a:t>
            </a:r>
            <a:r>
              <a:rPr lang="en-US" sz="2000" i="1" dirty="0" err="1" smtClean="0">
                <a:solidFill>
                  <a:schemeClr val="bg1"/>
                </a:solidFill>
              </a:rPr>
              <a:t>kegagalan</a:t>
            </a:r>
            <a:r>
              <a:rPr lang="en-US" sz="2000" i="1" dirty="0" smtClean="0">
                <a:solidFill>
                  <a:schemeClr val="bg1"/>
                </a:solidFill>
              </a:rPr>
              <a:t> </a:t>
            </a:r>
            <a:r>
              <a:rPr lang="en-US" sz="2000" i="1" dirty="0" err="1" smtClean="0">
                <a:solidFill>
                  <a:schemeClr val="bg1"/>
                </a:solidFill>
              </a:rPr>
              <a:t>karena</a:t>
            </a:r>
            <a:r>
              <a:rPr lang="en-US" sz="2000" i="1" dirty="0" smtClean="0">
                <a:solidFill>
                  <a:schemeClr val="bg1"/>
                </a:solidFill>
              </a:rPr>
              <a:t> </a:t>
            </a:r>
            <a:r>
              <a:rPr lang="en-US" sz="2000" i="1" dirty="0" err="1" smtClean="0">
                <a:solidFill>
                  <a:schemeClr val="bg1"/>
                </a:solidFill>
              </a:rPr>
              <a:t>saya</a:t>
            </a:r>
            <a:r>
              <a:rPr lang="en-US" sz="2000" i="1" dirty="0" smtClean="0">
                <a:solidFill>
                  <a:schemeClr val="bg1"/>
                </a:solidFill>
              </a:rPr>
              <a:t> </a:t>
            </a:r>
            <a:r>
              <a:rPr lang="en-US" sz="2000" i="1" dirty="0" err="1" smtClean="0">
                <a:solidFill>
                  <a:schemeClr val="bg1"/>
                </a:solidFill>
              </a:rPr>
              <a:t>melalaikan</a:t>
            </a:r>
            <a:r>
              <a:rPr lang="en-US" sz="2000" i="1" dirty="0" smtClean="0">
                <a:solidFill>
                  <a:schemeClr val="bg1"/>
                </a:solidFill>
              </a:rPr>
              <a:t> </a:t>
            </a:r>
            <a:r>
              <a:rPr lang="en-US" sz="2000" i="1" dirty="0" err="1" smtClean="0">
                <a:solidFill>
                  <a:schemeClr val="bg1"/>
                </a:solidFill>
              </a:rPr>
              <a:t>cara-cara</a:t>
            </a:r>
            <a:r>
              <a:rPr lang="en-US" sz="2000" i="1" dirty="0" smtClean="0">
                <a:solidFill>
                  <a:schemeClr val="bg1"/>
                </a:solidFill>
              </a:rPr>
              <a:t> </a:t>
            </a:r>
            <a:r>
              <a:rPr lang="en-US" sz="2000" i="1" dirty="0" err="1" smtClean="0">
                <a:solidFill>
                  <a:schemeClr val="bg1"/>
                </a:solidFill>
              </a:rPr>
              <a:t>mengerjakannya</a:t>
            </a:r>
            <a:r>
              <a:rPr lang="en-US" sz="2000" dirty="0" smtClean="0">
                <a:solidFill>
                  <a:schemeClr val="bg1"/>
                </a:solidFill>
              </a:rPr>
              <a:t>.</a:t>
            </a:r>
            <a:endParaRPr lang="en-US" sz="2000" dirty="0" smtClean="0">
              <a:solidFill>
                <a:schemeClr val="bg1"/>
              </a:solidFill>
            </a:endParaRPr>
          </a:p>
          <a:p>
            <a:pPr>
              <a:buFont typeface="Wingdings 2" pitchFamily="18" charset="2"/>
              <a:buNone/>
            </a:pP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tidak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a:t>
            </a:r>
            <a:endParaRPr lang="en-US" sz="2000" dirty="0" smtClean="0">
              <a:solidFill>
                <a:schemeClr val="bg1"/>
              </a:solidFill>
            </a:endParaRPr>
          </a:p>
          <a:p>
            <a:pPr algn="ctr">
              <a:buFont typeface="Wingdings 2" pitchFamily="18" charset="2"/>
              <a:buNone/>
            </a:pPr>
            <a:endParaRPr lang="en-US" dirty="0" smtClean="0">
              <a:solidFill>
                <a:schemeClr val="bg1"/>
              </a:solidFill>
            </a:endParaRPr>
          </a:p>
          <a:p>
            <a:pPr algn="ctr">
              <a:buFont typeface="Wingdings 2" pitchFamily="18" charset="2"/>
              <a:buNone/>
            </a:pPr>
            <a:r>
              <a:rPr lang="en-US" dirty="0" smtClean="0">
                <a:solidFill>
                  <a:schemeClr val="bg1"/>
                </a:solidFill>
              </a:rPr>
              <a:t>*********</a:t>
            </a:r>
            <a:endParaRPr lang="en-US"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id-ID" dirty="0"/>
          </a:p>
        </p:txBody>
      </p:sp>
      <p:sp>
        <p:nvSpPr>
          <p:cNvPr id="3" name="Content Placeholder 2"/>
          <p:cNvSpPr>
            <a:spLocks noGrp="1"/>
          </p:cNvSpPr>
          <p:nvPr>
            <p:ph idx="1"/>
          </p:nvPr>
        </p:nvSpPr>
        <p:spPr>
          <a:xfrm>
            <a:off x="457200" y="762000"/>
            <a:ext cx="8229600" cy="4708525"/>
          </a:xfrm>
        </p:spPr>
        <p:txBody>
          <a:bodyPr/>
          <a:lstStyle/>
          <a:p>
            <a:pPr>
              <a:buNone/>
            </a:pPr>
            <a:r>
              <a:rPr lang="id-ID" dirty="0" smtClean="0"/>
              <a:t>	</a:t>
            </a:r>
            <a:endParaRPr lang="id-ID" dirty="0" smtClean="0"/>
          </a:p>
          <a:p>
            <a:pPr>
              <a:buNone/>
            </a:pPr>
            <a:r>
              <a:rPr lang="id-ID" dirty="0" smtClean="0"/>
              <a:t>	</a:t>
            </a:r>
            <a:r>
              <a:rPr lang="en-US" dirty="0" err="1" smtClean="0"/>
              <a:t>Buatlah</a:t>
            </a:r>
            <a:r>
              <a:rPr lang="en-US" dirty="0" smtClean="0"/>
              <a:t> 5 </a:t>
            </a:r>
            <a:r>
              <a:rPr lang="en-US" dirty="0" err="1" smtClean="0"/>
              <a:t>kalimat</a:t>
            </a:r>
            <a:r>
              <a:rPr lang="en-US" dirty="0" smtClean="0"/>
              <a:t> </a:t>
            </a:r>
            <a:r>
              <a:rPr lang="en-US" dirty="0" err="1" smtClean="0"/>
              <a:t>tunggal</a:t>
            </a:r>
            <a:r>
              <a:rPr lang="en-US" dirty="0" smtClean="0"/>
              <a:t>, 5 </a:t>
            </a:r>
            <a:r>
              <a:rPr lang="en-US" dirty="0" err="1" smtClean="0"/>
              <a:t>kalimat</a:t>
            </a:r>
            <a:r>
              <a:rPr lang="en-US" dirty="0" smtClean="0"/>
              <a:t> </a:t>
            </a:r>
            <a:r>
              <a:rPr lang="en-US" dirty="0" err="1" smtClean="0"/>
              <a:t>majemuk</a:t>
            </a:r>
            <a:r>
              <a:rPr lang="en-US" dirty="0" smtClean="0"/>
              <a:t> </a:t>
            </a:r>
            <a:r>
              <a:rPr lang="en-US" dirty="0" err="1" smtClean="0"/>
              <a:t>setara</a:t>
            </a:r>
            <a:r>
              <a:rPr lang="en-US" dirty="0" smtClean="0"/>
              <a:t>, 5 </a:t>
            </a:r>
            <a:r>
              <a:rPr lang="en-US" dirty="0" err="1" smtClean="0"/>
              <a:t>kalimat</a:t>
            </a:r>
            <a:r>
              <a:rPr lang="en-US" dirty="0" smtClean="0"/>
              <a:t> </a:t>
            </a:r>
            <a:r>
              <a:rPr lang="en-US" dirty="0" err="1" smtClean="0"/>
              <a:t>majemuk</a:t>
            </a:r>
            <a:r>
              <a:rPr lang="en-US" dirty="0" smtClean="0"/>
              <a:t> </a:t>
            </a:r>
            <a:r>
              <a:rPr lang="en-US" dirty="0" err="1" smtClean="0"/>
              <a:t>tidak</a:t>
            </a:r>
            <a:r>
              <a:rPr lang="en-US" dirty="0" smtClean="0"/>
              <a:t> </a:t>
            </a:r>
            <a:r>
              <a:rPr lang="en-US" dirty="0" err="1" smtClean="0"/>
              <a:t>setara</a:t>
            </a:r>
            <a:r>
              <a:rPr lang="en-US" dirty="0" smtClean="0"/>
              <a:t>, </a:t>
            </a:r>
            <a:r>
              <a:rPr lang="en-US" dirty="0" err="1" smtClean="0"/>
              <a:t>dan</a:t>
            </a:r>
            <a:r>
              <a:rPr lang="en-US" dirty="0" smtClean="0"/>
              <a:t> 5 </a:t>
            </a:r>
            <a:r>
              <a:rPr lang="en-US" dirty="0" err="1" smtClean="0"/>
              <a:t>kalimat</a:t>
            </a:r>
            <a:r>
              <a:rPr lang="en-US" dirty="0" smtClean="0"/>
              <a:t> </a:t>
            </a:r>
            <a:r>
              <a:rPr lang="en-US" dirty="0" err="1" smtClean="0"/>
              <a:t>majemuk</a:t>
            </a:r>
            <a:r>
              <a:rPr lang="en-US" dirty="0" smtClean="0"/>
              <a:t> </a:t>
            </a:r>
            <a:r>
              <a:rPr lang="en-US" dirty="0" err="1" smtClean="0"/>
              <a:t>campuran</a:t>
            </a:r>
            <a:r>
              <a:rPr lang="en-US" dirty="0" smtClean="0"/>
              <a:t>. </a:t>
            </a:r>
            <a:endParaRPr lang="id-ID" dirty="0" smtClean="0"/>
          </a:p>
          <a:p>
            <a:pPr>
              <a:buNone/>
            </a:pPr>
            <a:r>
              <a:rPr lang="id-ID" dirty="0" smtClean="0"/>
              <a:t>	</a:t>
            </a:r>
            <a:r>
              <a:rPr lang="en-US" dirty="0" smtClean="0"/>
              <a:t>Kalimat yang dibuat harus mengunakan laras bahasa bidang studi yang tengah Anda tekuni.</a:t>
            </a:r>
            <a:endParaRPr lang="id-ID" dirty="0" smtClean="0"/>
          </a:p>
          <a:p>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solidFill>
                  <a:schemeClr val="bg1"/>
                </a:solidFill>
              </a:rPr>
              <a:t>Pengertian</a:t>
            </a:r>
            <a:r>
              <a:rPr lang="en-US" dirty="0" smtClean="0">
                <a:solidFill>
                  <a:schemeClr val="bg1"/>
                </a:solidFill>
              </a:rPr>
              <a:t> </a:t>
            </a:r>
            <a:r>
              <a:rPr lang="en-US" dirty="0" err="1" smtClean="0">
                <a:solidFill>
                  <a:schemeClr val="bg1"/>
                </a:solidFill>
              </a:rPr>
              <a:t>Kalimat</a:t>
            </a:r>
            <a:endParaRPr lang="en-US" dirty="0">
              <a:solidFill>
                <a:schemeClr val="bg1"/>
              </a:solidFill>
            </a:endParaRPr>
          </a:p>
        </p:txBody>
      </p:sp>
      <p:sp>
        <p:nvSpPr>
          <p:cNvPr id="4099" name="Content Placeholder 2"/>
          <p:cNvSpPr>
            <a:spLocks noGrp="1"/>
          </p:cNvSpPr>
          <p:nvPr>
            <p:ph idx="1"/>
          </p:nvPr>
        </p:nvSpPr>
        <p:spPr/>
        <p:txBody>
          <a:bodyPr/>
          <a:lstStyle/>
          <a:p>
            <a:pPr eaLnBrk="1" hangingPunct="1">
              <a:buFont typeface="Wingdings 2" pitchFamily="18" charset="2"/>
              <a:buNone/>
            </a:pPr>
            <a:r>
              <a:rPr lang="en-US" sz="2400" dirty="0" smtClean="0">
                <a:solidFill>
                  <a:schemeClr val="bg1"/>
                </a:solidFill>
              </a:rPr>
              <a:t>	Yang dimaksud dengan kalimat adalah susunan kata yang mengungkapkan pikiran yang utuh. Kalimat, baik lisan maupun tulisan, sekurangnya harus memiliki subjek (S) dan predikat (P). Jika tidak memiliki unsur S atau P, pernyataan itu tidak bisa disebut kalimat. Susunan kata yang seperti itu ialah frasa.</a:t>
            </a:r>
            <a:endParaRPr lang="en-US" sz="2400" dirty="0" smtClean="0">
              <a:solidFill>
                <a:schemeClr val="bg1"/>
              </a:solidFill>
            </a:endParaRPr>
          </a:p>
          <a:p>
            <a:pPr eaLnBrk="1" hangingPunct="1">
              <a:buFont typeface="Wingdings 2" pitchFamily="18" charset="2"/>
              <a:buNone/>
            </a:pPr>
            <a:r>
              <a:rPr lang="en-US" sz="2400" dirty="0" smtClean="0">
                <a:solidFill>
                  <a:schemeClr val="bg1"/>
                </a:solidFill>
              </a:rPr>
              <a:t>	Jika dilihat dari predikatnya, kalimat-kalimat dalam bahasa Indonesia dapat digolongkan menjadi dua macam, yaitu</a:t>
            </a:r>
            <a:endParaRPr lang="en-US" sz="2400" dirty="0" smtClean="0">
              <a:solidFill>
                <a:schemeClr val="bg1"/>
              </a:solidFill>
            </a:endParaRPr>
          </a:p>
          <a:p>
            <a:pPr eaLnBrk="1" hangingPunct="1">
              <a:buFont typeface="Wingdings 2" pitchFamily="18" charset="2"/>
              <a:buNone/>
            </a:pPr>
            <a:r>
              <a:rPr lang="en-US" sz="2400" dirty="0" smtClean="0">
                <a:solidFill>
                  <a:schemeClr val="bg1"/>
                </a:solidFill>
              </a:rPr>
              <a:t>	a.  kalimat-kalimat yang berpredikat kata kerja dan</a:t>
            </a:r>
            <a:endParaRPr lang="en-US" sz="2400" dirty="0" smtClean="0">
              <a:solidFill>
                <a:schemeClr val="bg1"/>
              </a:solidFill>
            </a:endParaRPr>
          </a:p>
          <a:p>
            <a:pPr eaLnBrk="1" hangingPunct="1">
              <a:buFont typeface="Wingdings 2" pitchFamily="18" charset="2"/>
              <a:buNone/>
            </a:pPr>
            <a:r>
              <a:rPr lang="en-US" sz="2400" dirty="0" smtClean="0">
                <a:solidFill>
                  <a:schemeClr val="bg1"/>
                </a:solidFill>
              </a:rPr>
              <a:t>	b.  kalimat-kalimat yang berpredikat selain kata kerja </a:t>
            </a:r>
            <a:endParaRPr lang="en-US" sz="2400" dirty="0" smtClean="0">
              <a:solidFill>
                <a:schemeClr val="bg1"/>
              </a:solidFill>
            </a:endParaRPr>
          </a:p>
          <a:p>
            <a:pPr eaLnBrk="1" hangingPunct="1"/>
            <a:endParaRPr lang="en-US"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algn="l" eaLnBrk="1" hangingPunct="1">
              <a:defRPr/>
            </a:pPr>
            <a:r>
              <a:rPr lang="en-US" sz="2000" dirty="0" err="1" smtClean="0">
                <a:solidFill>
                  <a:schemeClr val="bg1"/>
                </a:solidFill>
                <a:latin typeface="+mn-lt"/>
              </a:rPr>
              <a:t>Namun</a:t>
            </a:r>
            <a:r>
              <a:rPr lang="en-US" sz="2000" dirty="0" smtClean="0">
                <a:solidFill>
                  <a:schemeClr val="bg1"/>
                </a:solidFill>
                <a:latin typeface="+mn-lt"/>
              </a:rPr>
              <a:t>, </a:t>
            </a:r>
            <a:r>
              <a:rPr lang="en-US" sz="2000" dirty="0" err="1" smtClean="0">
                <a:solidFill>
                  <a:schemeClr val="bg1"/>
                </a:solidFill>
                <a:latin typeface="+mn-lt"/>
              </a:rPr>
              <a:t>dalam</a:t>
            </a:r>
            <a:r>
              <a:rPr lang="en-US" sz="2000" dirty="0" smtClean="0">
                <a:solidFill>
                  <a:schemeClr val="bg1"/>
                </a:solidFill>
                <a:latin typeface="+mn-lt"/>
              </a:rPr>
              <a:t> </a:t>
            </a:r>
            <a:r>
              <a:rPr lang="en-US" sz="2000" dirty="0" err="1" smtClean="0">
                <a:solidFill>
                  <a:schemeClr val="bg1"/>
                </a:solidFill>
                <a:latin typeface="+mn-lt"/>
              </a:rPr>
              <a:t>pemakaian</a:t>
            </a:r>
            <a:r>
              <a:rPr lang="en-US" sz="2000" dirty="0" smtClean="0">
                <a:solidFill>
                  <a:schemeClr val="bg1"/>
                </a:solidFill>
                <a:latin typeface="+mn-lt"/>
              </a:rPr>
              <a:t> </a:t>
            </a:r>
            <a:r>
              <a:rPr lang="en-US" sz="2000" dirty="0" err="1" smtClean="0">
                <a:solidFill>
                  <a:schemeClr val="bg1"/>
                </a:solidFill>
                <a:latin typeface="+mn-lt"/>
              </a:rPr>
              <a:t>sehari-hari</a:t>
            </a:r>
            <a:r>
              <a:rPr lang="en-US" sz="2000" dirty="0" smtClean="0">
                <a:solidFill>
                  <a:schemeClr val="bg1"/>
                </a:solidFill>
                <a:latin typeface="+mn-lt"/>
              </a:rPr>
              <a:t>, </a:t>
            </a:r>
            <a:r>
              <a:rPr lang="en-US" sz="2000" dirty="0" err="1" smtClean="0">
                <a:solidFill>
                  <a:schemeClr val="bg1"/>
                </a:solidFill>
                <a:latin typeface="+mn-lt"/>
              </a:rPr>
              <a:t>jumlah</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yang </a:t>
            </a:r>
            <a:r>
              <a:rPr lang="en-US" sz="2000" dirty="0" err="1" smtClean="0">
                <a:solidFill>
                  <a:schemeClr val="bg1"/>
                </a:solidFill>
                <a:latin typeface="+mn-lt"/>
              </a:rPr>
              <a:t>berpredikat</a:t>
            </a:r>
            <a:r>
              <a:rPr lang="en-US" sz="2000" dirty="0" smtClean="0">
                <a:solidFill>
                  <a:schemeClr val="bg1"/>
                </a:solidFill>
                <a:latin typeface="+mn-lt"/>
              </a:rPr>
              <a:t> </a:t>
            </a:r>
            <a:r>
              <a:rPr lang="en-US" sz="2000" dirty="0" err="1" smtClean="0">
                <a:solidFill>
                  <a:schemeClr val="bg1"/>
                </a:solidFill>
                <a:latin typeface="+mn-lt"/>
              </a:rPr>
              <a:t>kata</a:t>
            </a:r>
            <a:r>
              <a:rPr lang="en-US" sz="2000" dirty="0" smtClean="0">
                <a:solidFill>
                  <a:schemeClr val="bg1"/>
                </a:solidFill>
                <a:latin typeface="+mn-lt"/>
              </a:rPr>
              <a:t> </a:t>
            </a:r>
            <a:r>
              <a:rPr lang="en-US" sz="2000" dirty="0" err="1" smtClean="0">
                <a:solidFill>
                  <a:schemeClr val="bg1"/>
                </a:solidFill>
                <a:latin typeface="+mn-lt"/>
              </a:rPr>
              <a:t>kerja</a:t>
            </a:r>
            <a:r>
              <a:rPr lang="en-US" sz="2000" dirty="0" smtClean="0">
                <a:solidFill>
                  <a:schemeClr val="bg1"/>
                </a:solidFill>
                <a:latin typeface="+mn-lt"/>
              </a:rPr>
              <a:t> </a:t>
            </a:r>
            <a:r>
              <a:rPr lang="en-US" sz="2000" dirty="0" err="1" smtClean="0">
                <a:solidFill>
                  <a:schemeClr val="bg1"/>
                </a:solidFill>
                <a:latin typeface="+mn-lt"/>
              </a:rPr>
              <a:t>lebih</a:t>
            </a:r>
            <a:r>
              <a:rPr lang="en-US" sz="2000" dirty="0" smtClean="0">
                <a:solidFill>
                  <a:schemeClr val="bg1"/>
                </a:solidFill>
                <a:latin typeface="+mn-lt"/>
              </a:rPr>
              <a:t> </a:t>
            </a:r>
            <a:r>
              <a:rPr lang="en-US" sz="2000" dirty="0" err="1" smtClean="0">
                <a:solidFill>
                  <a:schemeClr val="bg1"/>
                </a:solidFill>
                <a:latin typeface="+mn-lt"/>
              </a:rPr>
              <a:t>besar</a:t>
            </a:r>
            <a:r>
              <a:rPr lang="en-US" sz="2000" dirty="0" smtClean="0">
                <a:solidFill>
                  <a:schemeClr val="bg1"/>
                </a:solidFill>
                <a:latin typeface="+mn-lt"/>
              </a:rPr>
              <a:t> </a:t>
            </a:r>
            <a:r>
              <a:rPr lang="en-US" sz="2000" dirty="0" err="1" smtClean="0">
                <a:solidFill>
                  <a:schemeClr val="bg1"/>
                </a:solidFill>
                <a:latin typeface="+mn-lt"/>
              </a:rPr>
              <a:t>daripada</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yang </a:t>
            </a:r>
            <a:r>
              <a:rPr lang="en-US" sz="2000" dirty="0" err="1" smtClean="0">
                <a:solidFill>
                  <a:schemeClr val="bg1"/>
                </a:solidFill>
                <a:latin typeface="+mn-lt"/>
              </a:rPr>
              <a:t>berpredikat</a:t>
            </a:r>
            <a:r>
              <a:rPr lang="en-US" sz="2000" dirty="0" smtClean="0">
                <a:solidFill>
                  <a:schemeClr val="bg1"/>
                </a:solidFill>
                <a:latin typeface="+mn-lt"/>
              </a:rPr>
              <a:t> </a:t>
            </a:r>
            <a:r>
              <a:rPr lang="en-US" sz="2000" dirty="0" err="1" smtClean="0">
                <a:solidFill>
                  <a:schemeClr val="bg1"/>
                </a:solidFill>
                <a:latin typeface="+mn-lt"/>
              </a:rPr>
              <a:t>selain</a:t>
            </a:r>
            <a:r>
              <a:rPr lang="en-US" sz="2000" dirty="0" smtClean="0">
                <a:solidFill>
                  <a:schemeClr val="bg1"/>
                </a:solidFill>
                <a:latin typeface="+mn-lt"/>
              </a:rPr>
              <a:t> </a:t>
            </a:r>
            <a:r>
              <a:rPr lang="en-US" sz="2000" dirty="0" err="1" smtClean="0">
                <a:solidFill>
                  <a:schemeClr val="bg1"/>
                </a:solidFill>
                <a:latin typeface="+mn-lt"/>
              </a:rPr>
              <a:t>kata</a:t>
            </a:r>
            <a:r>
              <a:rPr lang="en-US" sz="2000" dirty="0" smtClean="0">
                <a:solidFill>
                  <a:schemeClr val="bg1"/>
                </a:solidFill>
                <a:latin typeface="+mn-lt"/>
              </a:rPr>
              <a:t> </a:t>
            </a:r>
            <a:r>
              <a:rPr lang="en-US" sz="2000" dirty="0" err="1" smtClean="0">
                <a:solidFill>
                  <a:schemeClr val="bg1"/>
                </a:solidFill>
                <a:latin typeface="+mn-lt"/>
              </a:rPr>
              <a:t>kerja</a:t>
            </a:r>
            <a:r>
              <a:rPr lang="en-US" sz="2000" dirty="0" smtClean="0">
                <a:solidFill>
                  <a:schemeClr val="bg1"/>
                </a:solidFill>
                <a:latin typeface="+mn-lt"/>
              </a:rPr>
              <a:t>. Hal </a:t>
            </a:r>
            <a:r>
              <a:rPr lang="en-US" sz="2000" dirty="0" err="1" smtClean="0">
                <a:solidFill>
                  <a:schemeClr val="bg1"/>
                </a:solidFill>
                <a:latin typeface="+mn-lt"/>
              </a:rPr>
              <a:t>itu</a:t>
            </a:r>
            <a:r>
              <a:rPr lang="en-US" sz="2000" dirty="0" smtClean="0">
                <a:solidFill>
                  <a:schemeClr val="bg1"/>
                </a:solidFill>
                <a:latin typeface="+mn-lt"/>
              </a:rPr>
              <a:t> </a:t>
            </a:r>
            <a:r>
              <a:rPr lang="en-US" sz="2000" dirty="0" err="1" smtClean="0">
                <a:solidFill>
                  <a:schemeClr val="bg1"/>
                </a:solidFill>
                <a:latin typeface="+mn-lt"/>
              </a:rPr>
              <a:t>memudahkan</a:t>
            </a:r>
            <a:r>
              <a:rPr lang="en-US" sz="2000" dirty="0" smtClean="0">
                <a:solidFill>
                  <a:schemeClr val="bg1"/>
                </a:solidFill>
                <a:latin typeface="+mn-lt"/>
              </a:rPr>
              <a:t> </a:t>
            </a:r>
            <a:r>
              <a:rPr lang="en-US" sz="2000" dirty="0" err="1" smtClean="0">
                <a:solidFill>
                  <a:schemeClr val="bg1"/>
                </a:solidFill>
                <a:latin typeface="+mn-lt"/>
              </a:rPr>
              <a:t>kita</a:t>
            </a:r>
            <a:r>
              <a:rPr lang="en-US" sz="2000" dirty="0" smtClean="0">
                <a:solidFill>
                  <a:schemeClr val="bg1"/>
                </a:solidFill>
                <a:latin typeface="+mn-lt"/>
              </a:rPr>
              <a:t> </a:t>
            </a:r>
            <a:r>
              <a:rPr lang="en-US" sz="2000" dirty="0" err="1" smtClean="0">
                <a:solidFill>
                  <a:schemeClr val="bg1"/>
                </a:solidFill>
                <a:latin typeface="+mn-lt"/>
              </a:rPr>
              <a:t>dalam</a:t>
            </a:r>
            <a:r>
              <a:rPr lang="en-US" sz="2000" dirty="0" smtClean="0">
                <a:solidFill>
                  <a:schemeClr val="bg1"/>
                </a:solidFill>
                <a:latin typeface="+mn-lt"/>
              </a:rPr>
              <a:t> </a:t>
            </a:r>
            <a:r>
              <a:rPr lang="en-US" sz="2000" dirty="0" err="1" smtClean="0">
                <a:solidFill>
                  <a:schemeClr val="bg1"/>
                </a:solidFill>
                <a:latin typeface="+mn-lt"/>
              </a:rPr>
              <a:t>menentukan</a:t>
            </a:r>
            <a:r>
              <a:rPr lang="en-US" sz="2000" dirty="0" smtClean="0">
                <a:solidFill>
                  <a:schemeClr val="bg1"/>
                </a:solidFill>
                <a:latin typeface="+mn-lt"/>
              </a:rPr>
              <a:t> </a:t>
            </a:r>
            <a:r>
              <a:rPr lang="en-US" sz="2000" dirty="0" err="1" smtClean="0">
                <a:solidFill>
                  <a:schemeClr val="bg1"/>
                </a:solidFill>
                <a:latin typeface="+mn-lt"/>
              </a:rPr>
              <a:t>predikat</a:t>
            </a:r>
            <a:r>
              <a:rPr lang="en-US" sz="2000" dirty="0" smtClean="0">
                <a:solidFill>
                  <a:schemeClr val="bg1"/>
                </a:solidFill>
                <a:latin typeface="+mn-lt"/>
              </a:rPr>
              <a:t> </a:t>
            </a:r>
            <a:r>
              <a:rPr lang="en-US" sz="2000" dirty="0" err="1" smtClean="0">
                <a:solidFill>
                  <a:schemeClr val="bg1"/>
                </a:solidFill>
                <a:latin typeface="+mn-lt"/>
              </a:rPr>
              <a:t>sebuah</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Misalnya</a:t>
            </a:r>
            <a:r>
              <a:rPr lang="en-US" sz="2000" dirty="0" smtClean="0">
                <a:solidFill>
                  <a:schemeClr val="bg1"/>
                </a:solidFill>
                <a:latin typeface="+mn-lt"/>
              </a:rPr>
              <a:t>, </a:t>
            </a:r>
            <a:r>
              <a:rPr lang="en-US" sz="2000" dirty="0" err="1" smtClean="0">
                <a:solidFill>
                  <a:schemeClr val="bg1"/>
                </a:solidFill>
                <a:latin typeface="+mn-lt"/>
              </a:rPr>
              <a:t>jika</a:t>
            </a:r>
            <a:r>
              <a:rPr lang="en-US" sz="2000" dirty="0" smtClean="0">
                <a:solidFill>
                  <a:schemeClr val="bg1"/>
                </a:solidFill>
                <a:latin typeface="+mn-lt"/>
              </a:rPr>
              <a:t> </a:t>
            </a:r>
            <a:r>
              <a:rPr lang="en-US" sz="2000" dirty="0" err="1" smtClean="0">
                <a:solidFill>
                  <a:schemeClr val="bg1"/>
                </a:solidFill>
                <a:latin typeface="+mn-lt"/>
              </a:rPr>
              <a:t>ada</a:t>
            </a:r>
            <a:r>
              <a:rPr lang="en-US" sz="2000" dirty="0" smtClean="0">
                <a:solidFill>
                  <a:schemeClr val="bg1"/>
                </a:solidFill>
                <a:latin typeface="+mn-lt"/>
              </a:rPr>
              <a:t> </a:t>
            </a:r>
            <a:r>
              <a:rPr lang="en-US" sz="2000" dirty="0" err="1" smtClean="0">
                <a:solidFill>
                  <a:schemeClr val="bg1"/>
                </a:solidFill>
                <a:latin typeface="+mn-lt"/>
              </a:rPr>
              <a:t>kata</a:t>
            </a:r>
            <a:r>
              <a:rPr lang="en-US" sz="2000" dirty="0" smtClean="0">
                <a:solidFill>
                  <a:schemeClr val="bg1"/>
                </a:solidFill>
                <a:latin typeface="+mn-lt"/>
              </a:rPr>
              <a:t> </a:t>
            </a:r>
            <a:r>
              <a:rPr lang="en-US" sz="2000" dirty="0" err="1" smtClean="0">
                <a:solidFill>
                  <a:schemeClr val="bg1"/>
                </a:solidFill>
                <a:latin typeface="+mn-lt"/>
              </a:rPr>
              <a:t>kerja</a:t>
            </a:r>
            <a:r>
              <a:rPr lang="en-US" sz="2000" dirty="0" smtClean="0">
                <a:solidFill>
                  <a:schemeClr val="bg1"/>
                </a:solidFill>
                <a:latin typeface="+mn-lt"/>
              </a:rPr>
              <a:t> </a:t>
            </a:r>
            <a:r>
              <a:rPr lang="en-US" sz="2000" dirty="0" err="1" smtClean="0">
                <a:solidFill>
                  <a:schemeClr val="bg1"/>
                </a:solidFill>
                <a:latin typeface="+mn-lt"/>
              </a:rPr>
              <a:t>dalam</a:t>
            </a:r>
            <a:r>
              <a:rPr lang="en-US" sz="2000" dirty="0" smtClean="0">
                <a:solidFill>
                  <a:schemeClr val="bg1"/>
                </a:solidFill>
                <a:latin typeface="+mn-lt"/>
              </a:rPr>
              <a:t> </a:t>
            </a:r>
            <a:r>
              <a:rPr lang="en-US" sz="2000" dirty="0" err="1" smtClean="0">
                <a:solidFill>
                  <a:schemeClr val="bg1"/>
                </a:solidFill>
                <a:latin typeface="+mn-lt"/>
              </a:rPr>
              <a:t>susunan</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kata</a:t>
            </a:r>
            <a:r>
              <a:rPr lang="en-US" sz="2000" dirty="0" smtClean="0">
                <a:solidFill>
                  <a:schemeClr val="bg1"/>
                </a:solidFill>
                <a:latin typeface="+mn-lt"/>
              </a:rPr>
              <a:t> </a:t>
            </a:r>
            <a:r>
              <a:rPr lang="en-US" sz="2000" dirty="0" err="1" smtClean="0">
                <a:solidFill>
                  <a:schemeClr val="bg1"/>
                </a:solidFill>
                <a:latin typeface="+mn-lt"/>
              </a:rPr>
              <a:t>kerja</a:t>
            </a:r>
            <a:r>
              <a:rPr lang="en-US" sz="2000" dirty="0" smtClean="0">
                <a:solidFill>
                  <a:schemeClr val="bg1"/>
                </a:solidFill>
                <a:latin typeface="+mn-lt"/>
              </a:rPr>
              <a:t> </a:t>
            </a:r>
            <a:r>
              <a:rPr lang="en-US" sz="2000" dirty="0" err="1" smtClean="0">
                <a:solidFill>
                  <a:schemeClr val="bg1"/>
                </a:solidFill>
                <a:latin typeface="+mn-lt"/>
              </a:rPr>
              <a:t>itulah</a:t>
            </a:r>
            <a:r>
              <a:rPr lang="en-US" sz="2000" dirty="0" smtClean="0">
                <a:solidFill>
                  <a:schemeClr val="bg1"/>
                </a:solidFill>
                <a:latin typeface="+mn-lt"/>
              </a:rPr>
              <a:t> yang </a:t>
            </a:r>
            <a:r>
              <a:rPr lang="en-US" sz="2000" dirty="0" err="1" smtClean="0">
                <a:solidFill>
                  <a:schemeClr val="bg1"/>
                </a:solidFill>
                <a:latin typeface="+mn-lt"/>
              </a:rPr>
              <a:t>kita</a:t>
            </a:r>
            <a:r>
              <a:rPr lang="en-US" sz="2000" dirty="0" smtClean="0">
                <a:solidFill>
                  <a:schemeClr val="bg1"/>
                </a:solidFill>
                <a:latin typeface="+mn-lt"/>
              </a:rPr>
              <a:t> </a:t>
            </a:r>
            <a:r>
              <a:rPr lang="en-US" sz="2000" dirty="0" err="1" smtClean="0">
                <a:solidFill>
                  <a:schemeClr val="bg1"/>
                </a:solidFill>
                <a:latin typeface="+mn-lt"/>
              </a:rPr>
              <a:t>cadangkan</a:t>
            </a:r>
            <a:r>
              <a:rPr lang="en-US" sz="2000" dirty="0" smtClean="0">
                <a:solidFill>
                  <a:schemeClr val="bg1"/>
                </a:solidFill>
                <a:latin typeface="+mn-lt"/>
              </a:rPr>
              <a:t> </a:t>
            </a:r>
            <a:r>
              <a:rPr lang="en-US" sz="2000" dirty="0" err="1" smtClean="0">
                <a:solidFill>
                  <a:schemeClr val="bg1"/>
                </a:solidFill>
                <a:latin typeface="+mn-lt"/>
              </a:rPr>
              <a:t>sebagai</a:t>
            </a:r>
            <a:r>
              <a:rPr lang="en-US" sz="2000" dirty="0" smtClean="0">
                <a:solidFill>
                  <a:schemeClr val="bg1"/>
                </a:solidFill>
                <a:latin typeface="+mn-lt"/>
              </a:rPr>
              <a:t> </a:t>
            </a:r>
            <a:r>
              <a:rPr lang="en-US" sz="2000" dirty="0" err="1" smtClean="0">
                <a:solidFill>
                  <a:schemeClr val="bg1"/>
                </a:solidFill>
                <a:latin typeface="+mn-lt"/>
              </a:rPr>
              <a:t>predikat</a:t>
            </a:r>
            <a:r>
              <a:rPr lang="en-US" sz="2000" dirty="0" smtClean="0">
                <a:solidFill>
                  <a:schemeClr val="bg1"/>
                </a:solidFill>
                <a:latin typeface="+mn-lt"/>
              </a:rPr>
              <a:t> </a:t>
            </a:r>
            <a:r>
              <a:rPr lang="en-US" sz="2000" dirty="0" err="1" smtClean="0">
                <a:solidFill>
                  <a:schemeClr val="bg1"/>
                </a:solidFill>
                <a:latin typeface="+mn-lt"/>
              </a:rPr>
              <a:t>dalam</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itu</a:t>
            </a:r>
            <a:r>
              <a:rPr lang="en-US" sz="2000" dirty="0" smtClean="0">
                <a:solidFill>
                  <a:schemeClr val="bg1"/>
                </a:solidFill>
                <a:latin typeface="+mn-lt"/>
              </a:rPr>
              <a:t>.</a:t>
            </a:r>
            <a:br>
              <a:rPr lang="en-US" sz="2000" dirty="0" smtClean="0">
                <a:solidFill>
                  <a:schemeClr val="bg1"/>
                </a:solidFill>
                <a:latin typeface="+mn-lt"/>
              </a:rPr>
            </a:br>
            <a:endParaRPr lang="en-US" sz="2000" dirty="0">
              <a:solidFill>
                <a:schemeClr val="bg1"/>
              </a:solidFill>
              <a:latin typeface="+mn-lt"/>
            </a:endParaRPr>
          </a:p>
        </p:txBody>
      </p:sp>
      <p:sp>
        <p:nvSpPr>
          <p:cNvPr id="5123" name="Content Placeholder 2"/>
          <p:cNvSpPr>
            <a:spLocks noGrp="1"/>
          </p:cNvSpPr>
          <p:nvPr>
            <p:ph idx="1"/>
          </p:nvPr>
        </p:nvSpPr>
        <p:spPr>
          <a:xfrm>
            <a:off x="457200" y="2057400"/>
            <a:ext cx="8229600" cy="4251325"/>
          </a:xfrm>
        </p:spPr>
        <p:txBody>
          <a:bodyPr/>
          <a:lstStyle/>
          <a:p>
            <a:pPr>
              <a:buFont typeface="Wingdings 2" pitchFamily="18" charset="2"/>
              <a:buNone/>
            </a:pPr>
            <a:r>
              <a:rPr lang="en-US" sz="2000" dirty="0" smtClean="0">
                <a:solidFill>
                  <a:schemeClr val="bg1"/>
                </a:solidFill>
              </a:rPr>
              <a:t>Contoh:</a:t>
            </a:r>
            <a:endParaRPr lang="en-US" sz="2000" dirty="0" smtClean="0">
              <a:solidFill>
                <a:schemeClr val="bg1"/>
              </a:solidFill>
            </a:endParaRPr>
          </a:p>
          <a:p>
            <a:pPr>
              <a:buFont typeface="Wingdings 2" pitchFamily="18" charset="2"/>
              <a:buNone/>
            </a:pPr>
            <a:r>
              <a:rPr lang="en-US" sz="2000" i="1" dirty="0" smtClean="0">
                <a:solidFill>
                  <a:schemeClr val="bg1"/>
                </a:solidFill>
              </a:rPr>
              <a:t>	Proyek raksasa itu dikerjakan oleh para mahasiswa FTI UBL.</a:t>
            </a:r>
            <a:endParaRPr lang="en-US" sz="2000" dirty="0" smtClean="0">
              <a:solidFill>
                <a:schemeClr val="bg1"/>
              </a:solidFill>
            </a:endParaRPr>
          </a:p>
          <a:p>
            <a:pPr>
              <a:buFont typeface="Wingdings 2" pitchFamily="18" charset="2"/>
              <a:buNone/>
            </a:pPr>
            <a:r>
              <a:rPr lang="en-US" sz="2000" dirty="0" smtClean="0">
                <a:solidFill>
                  <a:schemeClr val="bg1"/>
                </a:solidFill>
              </a:rPr>
              <a:t>	Kata kerja dalam kalimat itu ialah </a:t>
            </a:r>
            <a:r>
              <a:rPr lang="en-US" sz="2000" i="1" dirty="0" smtClean="0">
                <a:solidFill>
                  <a:schemeClr val="bg1"/>
                </a:solidFill>
              </a:rPr>
              <a:t>dikerjakan</a:t>
            </a:r>
            <a:r>
              <a:rPr lang="en-US" sz="2000" dirty="0" smtClean="0">
                <a:solidFill>
                  <a:schemeClr val="bg1"/>
                </a:solidFill>
              </a:rPr>
              <a:t>. Kata </a:t>
            </a:r>
            <a:r>
              <a:rPr lang="en-US" sz="2000" i="1" dirty="0" smtClean="0">
                <a:solidFill>
                  <a:schemeClr val="bg1"/>
                </a:solidFill>
              </a:rPr>
              <a:t>dikerjakan </a:t>
            </a:r>
            <a:r>
              <a:rPr lang="en-US" sz="2000" dirty="0" smtClean="0">
                <a:solidFill>
                  <a:schemeClr val="bg1"/>
                </a:solidFill>
              </a:rPr>
              <a:t>merupakan predikat dalam kalimat itu. Setelah menemukan predikat, kita dapat menentukan subjek dengan cara bertanya dengan menggunakan predikat, seperti berikut ini.</a:t>
            </a:r>
            <a:endParaRPr lang="en-US" sz="2000" dirty="0" smtClean="0">
              <a:solidFill>
                <a:schemeClr val="bg1"/>
              </a:solidFill>
            </a:endParaRPr>
          </a:p>
          <a:p>
            <a:pPr>
              <a:buFont typeface="Wingdings 2" pitchFamily="18" charset="2"/>
              <a:buNone/>
            </a:pPr>
            <a:r>
              <a:rPr lang="en-US" sz="2000" i="1" dirty="0" smtClean="0">
                <a:solidFill>
                  <a:schemeClr val="bg1"/>
                </a:solidFill>
              </a:rPr>
              <a:t>	Apa</a:t>
            </a:r>
            <a:r>
              <a:rPr lang="en-US" sz="2000" dirty="0" smtClean="0">
                <a:solidFill>
                  <a:schemeClr val="bg1"/>
                </a:solidFill>
              </a:rPr>
              <a:t> yang </a:t>
            </a:r>
            <a:r>
              <a:rPr lang="en-US" sz="2000" i="1" dirty="0" smtClean="0">
                <a:solidFill>
                  <a:schemeClr val="bg1"/>
                </a:solidFill>
              </a:rPr>
              <a:t>dikerjakan</a:t>
            </a:r>
            <a:r>
              <a:rPr lang="en-US" sz="2000" dirty="0" smtClean="0">
                <a:solidFill>
                  <a:schemeClr val="bg1"/>
                </a:solidFill>
              </a:rPr>
              <a:t> oleh para mahasiswa FTI Universitas Merah Putih?</a:t>
            </a:r>
            <a:endParaRPr lang="en-US" sz="2000" dirty="0" smtClean="0">
              <a:solidFill>
                <a:schemeClr val="bg1"/>
              </a:solidFill>
            </a:endParaRPr>
          </a:p>
          <a:p>
            <a:pPr>
              <a:buFont typeface="Wingdings 2" pitchFamily="18" charset="2"/>
              <a:buNone/>
            </a:pPr>
            <a:r>
              <a:rPr lang="en-US" sz="2000" dirty="0" smtClean="0">
                <a:solidFill>
                  <a:schemeClr val="bg1"/>
                </a:solidFill>
              </a:rPr>
              <a:t>	Jawaban pertanyaan itu ialah </a:t>
            </a:r>
            <a:r>
              <a:rPr lang="en-US" sz="2000" i="1" dirty="0" smtClean="0">
                <a:solidFill>
                  <a:schemeClr val="bg1"/>
                </a:solidFill>
              </a:rPr>
              <a:t>proyek saksasa itu</a:t>
            </a:r>
            <a:r>
              <a:rPr lang="en-US" sz="2000" dirty="0" smtClean="0">
                <a:solidFill>
                  <a:schemeClr val="bg1"/>
                </a:solidFill>
              </a:rPr>
              <a:t>. Deretan kata </a:t>
            </a:r>
            <a:r>
              <a:rPr lang="en-US" sz="2000" i="1" dirty="0" smtClean="0">
                <a:solidFill>
                  <a:schemeClr val="bg1"/>
                </a:solidFill>
              </a:rPr>
              <a:t>proyek saksasa itu</a:t>
            </a:r>
            <a:r>
              <a:rPr lang="en-US" sz="2000" dirty="0" smtClean="0">
                <a:solidFill>
                  <a:schemeClr val="bg1"/>
                </a:solidFill>
              </a:rPr>
              <a:t> merupakan subjek kalimat tersebut. Jadi, susunan kata </a:t>
            </a:r>
            <a:r>
              <a:rPr lang="en-US" sz="2000" i="1" dirty="0" smtClean="0">
                <a:solidFill>
                  <a:schemeClr val="bg1"/>
                </a:solidFill>
              </a:rPr>
              <a:t>Proyek raksasa itu dikerjakan oleh para mahasiswa FTI Universitas Merah Putih</a:t>
            </a:r>
            <a:r>
              <a:rPr lang="en-US" sz="2000" dirty="0" smtClean="0">
                <a:solidFill>
                  <a:schemeClr val="bg1"/>
                </a:solidFill>
              </a:rPr>
              <a:t> bisa dikatakan sebagai kalimat karena memiliki subjek dan predikat.</a:t>
            </a:r>
            <a:endParaRPr lang="en-US" sz="2000" dirty="0" smtClean="0">
              <a:solidFill>
                <a:schemeClr val="bg1"/>
              </a:solidFill>
            </a:endParaRPr>
          </a:p>
          <a:p>
            <a:pPr eaLnBrk="1" hangingPunct="1"/>
            <a:endParaRPr lang="en-US" sz="20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Autofit/>
          </a:bodyPr>
          <a:lstStyle/>
          <a:p>
            <a:pPr algn="l">
              <a:defRPr/>
            </a:pPr>
            <a:r>
              <a:rPr lang="en-US" sz="2000" dirty="0" err="1" smtClean="0">
                <a:solidFill>
                  <a:schemeClr val="bg1"/>
                </a:solidFill>
                <a:latin typeface="+mn-lt"/>
              </a:rPr>
              <a:t>Perhatikan</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berikut</a:t>
            </a:r>
            <a:r>
              <a:rPr lang="en-US" sz="2000" dirty="0" smtClean="0">
                <a:solidFill>
                  <a:schemeClr val="bg1"/>
                </a:solidFill>
                <a:latin typeface="+mn-lt"/>
              </a:rPr>
              <a:t> </a:t>
            </a:r>
            <a:r>
              <a:rPr lang="en-US" sz="2000" dirty="0" err="1" smtClean="0">
                <a:solidFill>
                  <a:schemeClr val="bg1"/>
                </a:solidFill>
                <a:latin typeface="+mn-lt"/>
              </a:rPr>
              <a:t>ini</a:t>
            </a:r>
            <a:r>
              <a:rPr lang="en-US" sz="2000" dirty="0" smtClean="0">
                <a:solidFill>
                  <a:schemeClr val="bg1"/>
                </a:solidFill>
                <a:latin typeface="+mn-lt"/>
              </a:rPr>
              <a:t>.</a:t>
            </a:r>
            <a:br>
              <a:rPr lang="en-US" sz="2000" dirty="0" smtClean="0">
                <a:solidFill>
                  <a:schemeClr val="bg1"/>
                </a:solidFill>
                <a:latin typeface="+mn-lt"/>
              </a:rPr>
            </a:br>
            <a:br>
              <a:rPr lang="en-US" sz="2000" dirty="0" smtClean="0">
                <a:solidFill>
                  <a:schemeClr val="bg1"/>
                </a:solidFill>
                <a:latin typeface="+mn-lt"/>
              </a:rPr>
            </a:br>
            <a:r>
              <a:rPr lang="en-US" sz="2000" dirty="0" smtClean="0">
                <a:solidFill>
                  <a:schemeClr val="bg1"/>
                </a:solidFill>
                <a:latin typeface="+mn-lt"/>
              </a:rPr>
              <a:t>	</a:t>
            </a:r>
            <a:r>
              <a:rPr lang="en-US" sz="2000" i="1" dirty="0" err="1" smtClean="0">
                <a:solidFill>
                  <a:schemeClr val="bg1"/>
                </a:solidFill>
                <a:latin typeface="+mn-lt"/>
              </a:rPr>
              <a:t>Harga</a:t>
            </a:r>
            <a:r>
              <a:rPr lang="en-US" sz="2000" i="1" dirty="0" smtClean="0">
                <a:solidFill>
                  <a:schemeClr val="bg1"/>
                </a:solidFill>
                <a:latin typeface="+mn-lt"/>
              </a:rPr>
              <a:t> </a:t>
            </a:r>
            <a:r>
              <a:rPr lang="en-US" sz="2000" i="1" dirty="0" err="1" smtClean="0">
                <a:solidFill>
                  <a:schemeClr val="bg1"/>
                </a:solidFill>
                <a:latin typeface="+mn-lt"/>
              </a:rPr>
              <a:t>buku</a:t>
            </a:r>
            <a:r>
              <a:rPr lang="en-US" sz="2000" i="1" dirty="0" smtClean="0">
                <a:solidFill>
                  <a:schemeClr val="bg1"/>
                </a:solidFill>
                <a:latin typeface="+mn-lt"/>
              </a:rPr>
              <a:t> </a:t>
            </a:r>
            <a:r>
              <a:rPr lang="en-US" sz="2000" i="1" dirty="0" err="1" smtClean="0">
                <a:solidFill>
                  <a:schemeClr val="bg1"/>
                </a:solidFill>
                <a:latin typeface="+mn-lt"/>
              </a:rPr>
              <a:t>itu</a:t>
            </a:r>
            <a:r>
              <a:rPr lang="en-US" sz="2000" i="1" dirty="0" smtClean="0">
                <a:solidFill>
                  <a:schemeClr val="bg1"/>
                </a:solidFill>
                <a:latin typeface="+mn-lt"/>
              </a:rPr>
              <a:t> </a:t>
            </a:r>
            <a:r>
              <a:rPr lang="en-US" sz="2000" i="1" dirty="0" err="1" smtClean="0">
                <a:solidFill>
                  <a:schemeClr val="bg1"/>
                </a:solidFill>
                <a:latin typeface="+mn-lt"/>
              </a:rPr>
              <a:t>dua</a:t>
            </a:r>
            <a:r>
              <a:rPr lang="en-US" sz="2000" i="1" dirty="0" smtClean="0">
                <a:solidFill>
                  <a:schemeClr val="bg1"/>
                </a:solidFill>
                <a:latin typeface="+mn-lt"/>
              </a:rPr>
              <a:t> </a:t>
            </a:r>
            <a:r>
              <a:rPr lang="en-US" sz="2000" i="1" dirty="0" err="1" smtClean="0">
                <a:solidFill>
                  <a:schemeClr val="bg1"/>
                </a:solidFill>
                <a:latin typeface="+mn-lt"/>
              </a:rPr>
              <a:t>puluh</a:t>
            </a:r>
            <a:r>
              <a:rPr lang="en-US" sz="2000" i="1" dirty="0" smtClean="0">
                <a:solidFill>
                  <a:schemeClr val="bg1"/>
                </a:solidFill>
                <a:latin typeface="+mn-lt"/>
              </a:rPr>
              <a:t> </a:t>
            </a:r>
            <a:r>
              <a:rPr lang="en-US" sz="2000" i="1" dirty="0" err="1" smtClean="0">
                <a:solidFill>
                  <a:schemeClr val="bg1"/>
                </a:solidFill>
                <a:latin typeface="+mn-lt"/>
              </a:rPr>
              <a:t>ribu</a:t>
            </a:r>
            <a:r>
              <a:rPr lang="en-US" sz="2000" i="1" dirty="0" smtClean="0">
                <a:solidFill>
                  <a:schemeClr val="bg1"/>
                </a:solidFill>
                <a:latin typeface="+mn-lt"/>
              </a:rPr>
              <a:t> rupiah</a:t>
            </a:r>
            <a:r>
              <a:rPr lang="en-US" sz="2000" dirty="0" smtClean="0">
                <a:solidFill>
                  <a:schemeClr val="bg1"/>
                </a:solidFill>
                <a:latin typeface="+mn-lt"/>
              </a:rPr>
              <a:t>.</a:t>
            </a:r>
            <a:br>
              <a:rPr lang="en-US" sz="2000" dirty="0" smtClean="0">
                <a:solidFill>
                  <a:schemeClr val="bg1"/>
                </a:solidFill>
                <a:latin typeface="+mn-lt"/>
              </a:rPr>
            </a:br>
            <a:r>
              <a:rPr lang="en-US" sz="2000" dirty="0" smtClean="0">
                <a:solidFill>
                  <a:schemeClr val="bg1"/>
                </a:solidFill>
                <a:latin typeface="+mn-lt"/>
              </a:rPr>
              <a:t>	</a:t>
            </a:r>
            <a:r>
              <a:rPr lang="en-US" sz="2000" i="1" dirty="0" err="1" smtClean="0">
                <a:solidFill>
                  <a:schemeClr val="bg1"/>
                </a:solidFill>
                <a:latin typeface="+mn-lt"/>
              </a:rPr>
              <a:t>Komputer</a:t>
            </a:r>
            <a:r>
              <a:rPr lang="en-US" sz="2000" i="1" dirty="0" smtClean="0">
                <a:solidFill>
                  <a:schemeClr val="bg1"/>
                </a:solidFill>
                <a:latin typeface="+mn-lt"/>
              </a:rPr>
              <a:t> </a:t>
            </a:r>
            <a:r>
              <a:rPr lang="en-US" sz="2000" i="1" dirty="0" err="1" smtClean="0">
                <a:solidFill>
                  <a:schemeClr val="bg1"/>
                </a:solidFill>
                <a:latin typeface="+mn-lt"/>
              </a:rPr>
              <a:t>itu</a:t>
            </a:r>
            <a:r>
              <a:rPr lang="en-US" sz="2000" i="1" dirty="0" smtClean="0">
                <a:solidFill>
                  <a:schemeClr val="bg1"/>
                </a:solidFill>
                <a:latin typeface="+mn-lt"/>
              </a:rPr>
              <a:t> </a:t>
            </a:r>
            <a:r>
              <a:rPr lang="en-US" sz="2000" i="1" dirty="0" err="1" smtClean="0">
                <a:solidFill>
                  <a:schemeClr val="bg1"/>
                </a:solidFill>
                <a:latin typeface="+mn-lt"/>
              </a:rPr>
              <a:t>rusak</a:t>
            </a:r>
            <a:r>
              <a:rPr lang="en-US" sz="2000" dirty="0" smtClean="0">
                <a:solidFill>
                  <a:schemeClr val="bg1"/>
                </a:solidFill>
                <a:latin typeface="+mn-lt"/>
              </a:rPr>
              <a:t>.</a:t>
            </a:r>
            <a:br>
              <a:rPr lang="en-US" sz="2000" dirty="0" smtClean="0">
                <a:solidFill>
                  <a:schemeClr val="bg1"/>
                </a:solidFill>
                <a:latin typeface="+mn-lt"/>
              </a:rPr>
            </a:br>
            <a:r>
              <a:rPr lang="en-US" sz="2000" dirty="0" smtClean="0">
                <a:solidFill>
                  <a:schemeClr val="bg1"/>
                </a:solidFill>
                <a:latin typeface="+mn-lt"/>
              </a:rPr>
              <a:t>	</a:t>
            </a:r>
            <a:r>
              <a:rPr lang="en-US" sz="2000" i="1" dirty="0" err="1" smtClean="0">
                <a:solidFill>
                  <a:schemeClr val="bg1"/>
                </a:solidFill>
                <a:latin typeface="+mn-lt"/>
              </a:rPr>
              <a:t>Ayahku</a:t>
            </a:r>
            <a:r>
              <a:rPr lang="en-US" sz="2000" i="1" dirty="0" smtClean="0">
                <a:solidFill>
                  <a:schemeClr val="bg1"/>
                </a:solidFill>
                <a:latin typeface="+mn-lt"/>
              </a:rPr>
              <a:t> </a:t>
            </a:r>
            <a:r>
              <a:rPr lang="en-US" sz="2000" i="1" dirty="0" err="1" smtClean="0">
                <a:solidFill>
                  <a:schemeClr val="bg1"/>
                </a:solidFill>
                <a:latin typeface="+mn-lt"/>
              </a:rPr>
              <a:t>dokter</a:t>
            </a:r>
            <a:r>
              <a:rPr lang="en-US" sz="2000" dirty="0" smtClean="0">
                <a:solidFill>
                  <a:schemeClr val="bg1"/>
                </a:solidFill>
                <a:latin typeface="+mn-lt"/>
              </a:rPr>
              <a:t>.</a:t>
            </a:r>
            <a:endParaRPr lang="en-US" sz="2000" dirty="0">
              <a:solidFill>
                <a:schemeClr val="bg1"/>
              </a:solidFill>
              <a:latin typeface="+mn-lt"/>
            </a:endParaRPr>
          </a:p>
        </p:txBody>
      </p:sp>
      <p:sp>
        <p:nvSpPr>
          <p:cNvPr id="6147" name="Content Placeholder 2"/>
          <p:cNvSpPr>
            <a:spLocks noGrp="1"/>
          </p:cNvSpPr>
          <p:nvPr>
            <p:ph idx="1"/>
          </p:nvPr>
        </p:nvSpPr>
        <p:spPr>
          <a:xfrm>
            <a:off x="457200" y="2667000"/>
            <a:ext cx="8229600" cy="3641725"/>
          </a:xfrm>
        </p:spPr>
        <p:txBody>
          <a:bodyPr/>
          <a:lstStyle/>
          <a:p>
            <a:pPr>
              <a:buFont typeface="Wingdings 2" pitchFamily="18" charset="2"/>
              <a:buNone/>
            </a:pPr>
            <a:r>
              <a:rPr lang="en-US" sz="2000" dirty="0" smtClean="0">
                <a:solidFill>
                  <a:schemeClr val="bg1"/>
                </a:solidFill>
              </a:rPr>
              <a:t>	</a:t>
            </a:r>
            <a:endParaRPr lang="en-US" sz="2000" dirty="0" smtClean="0">
              <a:solidFill>
                <a:schemeClr val="bg1"/>
              </a:solidFill>
            </a:endParaRPr>
          </a:p>
          <a:p>
            <a:pPr>
              <a:buFont typeface="Wingdings 2" pitchFamily="18" charset="2"/>
              <a:buNone/>
            </a:pPr>
            <a:r>
              <a:rPr lang="en-US" sz="2000" dirty="0" smtClean="0">
                <a:solidFill>
                  <a:schemeClr val="bg1"/>
                </a:solidFill>
              </a:rPr>
              <a:t>	Ketiga kalimat di atas merupakan contoh kalimat yang berpredikat selain kata kerja.</a:t>
            </a:r>
            <a:endParaRPr lang="en-US" sz="2000" dirty="0" smtClean="0">
              <a:solidFill>
                <a:schemeClr val="bg1"/>
              </a:solidFill>
            </a:endParaRPr>
          </a:p>
          <a:p>
            <a:pPr>
              <a:buFont typeface="Wingdings 2" pitchFamily="18" charset="2"/>
              <a:buNone/>
            </a:pPr>
            <a:endParaRPr lang="en-US" sz="2000" i="1" dirty="0" smtClean="0">
              <a:solidFill>
                <a:schemeClr val="bg1"/>
              </a:solidFill>
            </a:endParaRPr>
          </a:p>
          <a:p>
            <a:pPr>
              <a:buFont typeface="Wingdings 2" pitchFamily="18" charset="2"/>
              <a:buNone/>
            </a:pPr>
            <a:r>
              <a:rPr lang="en-US" sz="2000" i="1" dirty="0" smtClean="0">
                <a:solidFill>
                  <a:schemeClr val="bg1"/>
                </a:solidFill>
              </a:rPr>
              <a:t>	Harga buku itu / dua puluh ribu rupiah</a:t>
            </a:r>
            <a:r>
              <a:rPr lang="en-US" sz="2000" dirty="0" smtClean="0">
                <a:solidFill>
                  <a:schemeClr val="bg1"/>
                </a:solidFill>
              </a:rPr>
              <a:t>.</a:t>
            </a:r>
            <a:endParaRPr lang="en-US" sz="2000" dirty="0" smtClean="0">
              <a:solidFill>
                <a:schemeClr val="bg1"/>
              </a:solidFill>
            </a:endParaRPr>
          </a:p>
          <a:p>
            <a:pPr>
              <a:buFont typeface="Wingdings 2" pitchFamily="18" charset="2"/>
              <a:buNone/>
            </a:pPr>
            <a:r>
              <a:rPr lang="en-US" sz="2000" i="1" dirty="0" smtClean="0">
                <a:solidFill>
                  <a:schemeClr val="bg1"/>
                </a:solidFill>
              </a:rPr>
              <a:t>          	</a:t>
            </a:r>
            <a:r>
              <a:rPr lang="en-US" sz="2000" dirty="0" smtClean="0">
                <a:solidFill>
                  <a:schemeClr val="bg1"/>
                </a:solidFill>
              </a:rPr>
              <a:t>S		P (K.Bil.)</a:t>
            </a:r>
            <a:endParaRPr lang="en-US" sz="2000" dirty="0" smtClean="0">
              <a:solidFill>
                <a:schemeClr val="bg1"/>
              </a:solidFill>
            </a:endParaRPr>
          </a:p>
          <a:p>
            <a:pPr>
              <a:buFont typeface="Wingdings 2" pitchFamily="18" charset="2"/>
              <a:buNone/>
            </a:pPr>
            <a:r>
              <a:rPr lang="en-US" sz="2000" i="1" dirty="0" smtClean="0">
                <a:solidFill>
                  <a:schemeClr val="bg1"/>
                </a:solidFill>
              </a:rPr>
              <a:t>	Komputer itu / rusak</a:t>
            </a:r>
            <a:r>
              <a:rPr lang="en-US" sz="2000" dirty="0" smtClean="0">
                <a:solidFill>
                  <a:schemeClr val="bg1"/>
                </a:solidFill>
              </a:rPr>
              <a:t>.</a:t>
            </a:r>
            <a:endParaRPr lang="en-US" sz="2000" dirty="0" smtClean="0">
              <a:solidFill>
                <a:schemeClr val="bg1"/>
              </a:solidFill>
            </a:endParaRPr>
          </a:p>
          <a:p>
            <a:pPr>
              <a:buFont typeface="Wingdings 2" pitchFamily="18" charset="2"/>
              <a:buNone/>
            </a:pPr>
            <a:r>
              <a:rPr lang="en-US" sz="2000" dirty="0" smtClean="0">
                <a:solidFill>
                  <a:schemeClr val="bg1"/>
                </a:solidFill>
              </a:rPr>
              <a:t>		S	    P (KS)</a:t>
            </a:r>
            <a:endParaRPr lang="en-US" sz="2000" dirty="0" smtClean="0">
              <a:solidFill>
                <a:schemeClr val="bg1"/>
              </a:solidFill>
            </a:endParaRPr>
          </a:p>
          <a:p>
            <a:pPr>
              <a:buFont typeface="Wingdings 2" pitchFamily="18" charset="2"/>
              <a:buNone/>
            </a:pPr>
            <a:r>
              <a:rPr lang="en-US" sz="2000" i="1" dirty="0" smtClean="0">
                <a:solidFill>
                  <a:schemeClr val="bg1"/>
                </a:solidFill>
              </a:rPr>
              <a:t>	Ayahku / dokter</a:t>
            </a:r>
            <a:endParaRPr lang="en-US" sz="2000" dirty="0" smtClean="0">
              <a:solidFill>
                <a:schemeClr val="bg1"/>
              </a:solidFill>
            </a:endParaRPr>
          </a:p>
          <a:p>
            <a:pPr>
              <a:buFont typeface="Wingdings 2" pitchFamily="18" charset="2"/>
              <a:buNone/>
            </a:pPr>
            <a:r>
              <a:rPr lang="en-US" sz="2000" dirty="0" smtClean="0">
                <a:solidFill>
                  <a:schemeClr val="bg1"/>
                </a:solidFill>
              </a:rPr>
              <a:t>		 S      P (KB)</a:t>
            </a:r>
            <a:endParaRPr lang="en-US" sz="2000" dirty="0" smtClean="0">
              <a:solidFill>
                <a:schemeClr val="bg1"/>
              </a:solidFill>
            </a:endParaRPr>
          </a:p>
          <a:p>
            <a:pPr>
              <a:buFont typeface="Wingdings 2" pitchFamily="18" charset="2"/>
              <a:buNone/>
            </a:pPr>
            <a:endParaRPr lang="en-US" sz="20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err="1" smtClean="0">
                <a:solidFill>
                  <a:schemeClr val="bg1"/>
                </a:solidFill>
              </a:rPr>
              <a:t>Pola</a:t>
            </a:r>
            <a:r>
              <a:rPr lang="en-US" dirty="0" smtClean="0">
                <a:solidFill>
                  <a:schemeClr val="bg1"/>
                </a:solidFill>
              </a:rPr>
              <a:t> </a:t>
            </a:r>
            <a:r>
              <a:rPr lang="en-US" dirty="0" err="1" smtClean="0">
                <a:solidFill>
                  <a:schemeClr val="bg1"/>
                </a:solidFill>
              </a:rPr>
              <a:t>Kalimat</a:t>
            </a:r>
            <a:r>
              <a:rPr lang="en-US" dirty="0" smtClean="0">
                <a:solidFill>
                  <a:schemeClr val="bg1"/>
                </a:solidFill>
              </a:rPr>
              <a:t> </a:t>
            </a:r>
            <a:r>
              <a:rPr lang="en-US" dirty="0" err="1" smtClean="0">
                <a:solidFill>
                  <a:schemeClr val="bg1"/>
                </a:solidFill>
              </a:rPr>
              <a:t>Dasar</a:t>
            </a:r>
            <a:endParaRPr lang="en-US" dirty="0">
              <a:solidFill>
                <a:schemeClr val="bg1"/>
              </a:solidFill>
            </a:endParaRPr>
          </a:p>
        </p:txBody>
      </p:sp>
      <p:sp>
        <p:nvSpPr>
          <p:cNvPr id="3" name="Content Placeholder 2"/>
          <p:cNvSpPr>
            <a:spLocks noGrp="1"/>
          </p:cNvSpPr>
          <p:nvPr>
            <p:ph idx="1"/>
          </p:nvPr>
        </p:nvSpPr>
        <p:spPr/>
        <p:txBody>
          <a:bodyPr/>
          <a:lstStyle/>
          <a:p>
            <a:pPr>
              <a:buFont typeface="Wingdings 2" pitchFamily="18" charset="2"/>
              <a:buNone/>
              <a:defRPr/>
            </a:pPr>
            <a:r>
              <a:rPr lang="en-US" sz="2000" dirty="0" smtClean="0">
                <a:solidFill>
                  <a:schemeClr val="bg1"/>
                </a:solidFill>
              </a:rPr>
              <a:t>	</a:t>
            </a:r>
            <a:r>
              <a:rPr lang="en-US" sz="2000" dirty="0" err="1" smtClean="0">
                <a:solidFill>
                  <a:schemeClr val="bg1"/>
                </a:solidFill>
              </a:rPr>
              <a:t>Berdasarkan</a:t>
            </a:r>
            <a:r>
              <a:rPr lang="en-US" sz="2000" dirty="0" smtClean="0">
                <a:solidFill>
                  <a:schemeClr val="bg1"/>
                </a:solidFill>
              </a:rPr>
              <a:t> </a:t>
            </a:r>
            <a:r>
              <a:rPr lang="en-US" sz="2000" dirty="0" err="1" smtClean="0">
                <a:solidFill>
                  <a:schemeClr val="bg1"/>
                </a:solidFill>
              </a:rPr>
              <a:t>penelitian</a:t>
            </a:r>
            <a:r>
              <a:rPr lang="en-US" sz="2000" dirty="0" smtClean="0">
                <a:solidFill>
                  <a:schemeClr val="bg1"/>
                </a:solidFill>
              </a:rPr>
              <a:t> </a:t>
            </a:r>
            <a:r>
              <a:rPr lang="en-US" sz="2000" dirty="0" err="1" smtClean="0">
                <a:solidFill>
                  <a:schemeClr val="bg1"/>
                </a:solidFill>
              </a:rPr>
              <a:t>para</a:t>
            </a:r>
            <a:r>
              <a:rPr lang="en-US" sz="2000" dirty="0" smtClean="0">
                <a:solidFill>
                  <a:schemeClr val="bg1"/>
                </a:solidFill>
              </a:rPr>
              <a:t> </a:t>
            </a:r>
            <a:r>
              <a:rPr lang="en-US" sz="2000" dirty="0" err="1" smtClean="0">
                <a:solidFill>
                  <a:schemeClr val="bg1"/>
                </a:solidFill>
              </a:rPr>
              <a:t>ahli</a:t>
            </a:r>
            <a:r>
              <a:rPr lang="en-US" sz="2000" dirty="0" smtClean="0">
                <a:solidFill>
                  <a:schemeClr val="bg1"/>
                </a:solidFill>
              </a:rPr>
              <a:t>, </a:t>
            </a:r>
            <a:r>
              <a:rPr lang="en-US" sz="2000" dirty="0" err="1" smtClean="0">
                <a:solidFill>
                  <a:schemeClr val="bg1"/>
                </a:solidFill>
              </a:rPr>
              <a:t>pola</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dasar</a:t>
            </a:r>
            <a:r>
              <a:rPr lang="en-US" sz="2000" dirty="0" smtClean="0">
                <a:solidFill>
                  <a:schemeClr val="bg1"/>
                </a:solidFill>
              </a:rPr>
              <a:t> </a:t>
            </a:r>
            <a:r>
              <a:rPr lang="en-US" sz="2000" dirty="0" err="1" smtClean="0">
                <a:solidFill>
                  <a:schemeClr val="bg1"/>
                </a:solidFill>
              </a:rPr>
              <a:t>dalam</a:t>
            </a:r>
            <a:r>
              <a:rPr lang="en-US" sz="2000" dirty="0" smtClean="0">
                <a:solidFill>
                  <a:schemeClr val="bg1"/>
                </a:solidFill>
              </a:rPr>
              <a:t> </a:t>
            </a:r>
            <a:r>
              <a:rPr lang="en-US" sz="2000" dirty="0" err="1" smtClean="0">
                <a:solidFill>
                  <a:schemeClr val="bg1"/>
                </a:solidFill>
              </a:rPr>
              <a:t>bahasa</a:t>
            </a:r>
            <a:r>
              <a:rPr lang="en-US" sz="2000" dirty="0" smtClean="0">
                <a:solidFill>
                  <a:schemeClr val="bg1"/>
                </a:solidFill>
              </a:rPr>
              <a:t> Indonesia </a:t>
            </a:r>
            <a:r>
              <a:rPr lang="en-US" sz="2000" dirty="0" err="1" smtClean="0">
                <a:solidFill>
                  <a:schemeClr val="bg1"/>
                </a:solidFill>
              </a:rPr>
              <a:t>ialah</a:t>
            </a:r>
            <a:r>
              <a:rPr lang="en-US" sz="2000" dirty="0" smtClean="0">
                <a:solidFill>
                  <a:schemeClr val="bg1"/>
                </a:solidFill>
              </a:rPr>
              <a:t> </a:t>
            </a:r>
            <a:r>
              <a:rPr lang="en-US" sz="2000" dirty="0" err="1" smtClean="0">
                <a:solidFill>
                  <a:schemeClr val="bg1"/>
                </a:solidFill>
              </a:rPr>
              <a:t>sebagai</a:t>
            </a:r>
            <a:r>
              <a:rPr lang="en-US" sz="2000" dirty="0" smtClean="0">
                <a:solidFill>
                  <a:schemeClr val="bg1"/>
                </a:solidFill>
              </a:rPr>
              <a:t> </a:t>
            </a:r>
            <a:r>
              <a:rPr lang="en-US" sz="2000" dirty="0" err="1" smtClean="0">
                <a:solidFill>
                  <a:schemeClr val="bg1"/>
                </a:solidFill>
              </a:rPr>
              <a:t>berikut</a:t>
            </a:r>
            <a:r>
              <a:rPr lang="en-US" sz="2000" dirty="0" smtClean="0">
                <a:solidFill>
                  <a:schemeClr val="bg1"/>
                </a:solidFill>
              </a:rPr>
              <a:t>.</a:t>
            </a:r>
            <a:endParaRPr lang="en-US" sz="2000" dirty="0" smtClean="0">
              <a:solidFill>
                <a:schemeClr val="bg1"/>
              </a:solidFill>
            </a:endParaRPr>
          </a:p>
          <a:p>
            <a:pPr>
              <a:buFont typeface="Wingdings 2" pitchFamily="18" charset="2"/>
              <a:buNone/>
              <a:defRPr/>
            </a:pPr>
            <a:r>
              <a:rPr lang="en-US" sz="2000" dirty="0" smtClean="0">
                <a:solidFill>
                  <a:schemeClr val="bg1"/>
                </a:solidFill>
              </a:rPr>
              <a:t>	</a:t>
            </a:r>
            <a:endParaRPr lang="en-US" sz="2000" dirty="0" smtClean="0">
              <a:solidFill>
                <a:schemeClr val="bg1"/>
              </a:solidFill>
            </a:endParaRPr>
          </a:p>
          <a:p>
            <a:pPr marL="593725" indent="-457200">
              <a:buFont typeface="Wingdings 2" pitchFamily="18" charset="2"/>
              <a:buAutoNum type="arabicPeriod"/>
              <a:defRPr/>
            </a:pPr>
            <a:r>
              <a:rPr lang="en-US" sz="2000" dirty="0" smtClean="0">
                <a:solidFill>
                  <a:schemeClr val="bg1"/>
                </a:solidFill>
              </a:rPr>
              <a:t>KB + KK			: Virus </a:t>
            </a:r>
            <a:r>
              <a:rPr lang="en-US" sz="2000" dirty="0" err="1" smtClean="0">
                <a:solidFill>
                  <a:schemeClr val="bg1"/>
                </a:solidFill>
              </a:rPr>
              <a:t>menyebar</a:t>
            </a:r>
            <a:r>
              <a:rPr lang="en-US" sz="2000" dirty="0" smtClean="0">
                <a:solidFill>
                  <a:schemeClr val="bg1"/>
                </a:solidFill>
              </a:rPr>
              <a:t>. </a:t>
            </a:r>
            <a:endParaRPr lang="en-US" sz="2000" dirty="0" smtClean="0">
              <a:solidFill>
                <a:schemeClr val="bg1"/>
              </a:solidFill>
            </a:endParaRPr>
          </a:p>
          <a:p>
            <a:pPr marL="593725" indent="-457200">
              <a:buFont typeface="Wingdings 2" pitchFamily="18" charset="2"/>
              <a:buAutoNum type="arabicPeriod"/>
              <a:defRPr/>
            </a:pPr>
            <a:r>
              <a:rPr lang="en-US" sz="2000" dirty="0" smtClean="0">
                <a:solidFill>
                  <a:schemeClr val="bg1"/>
                </a:solidFill>
              </a:rPr>
              <a:t>KB + KS			: </a:t>
            </a:r>
            <a:r>
              <a:rPr lang="en-US" sz="2000" dirty="0" err="1" smtClean="0">
                <a:solidFill>
                  <a:schemeClr val="bg1"/>
                </a:solidFill>
              </a:rPr>
              <a:t>Komputer</a:t>
            </a:r>
            <a:r>
              <a:rPr lang="en-US" sz="2000" dirty="0" smtClean="0">
                <a:solidFill>
                  <a:schemeClr val="bg1"/>
                </a:solidFill>
              </a:rPr>
              <a:t> </a:t>
            </a:r>
            <a:r>
              <a:rPr lang="en-US" sz="2000" dirty="0" err="1" smtClean="0">
                <a:solidFill>
                  <a:schemeClr val="bg1"/>
                </a:solidFill>
              </a:rPr>
              <a:t>itu</a:t>
            </a:r>
            <a:r>
              <a:rPr lang="en-US" sz="2000" dirty="0" smtClean="0">
                <a:solidFill>
                  <a:schemeClr val="bg1"/>
                </a:solidFill>
              </a:rPr>
              <a:t> </a:t>
            </a:r>
            <a:r>
              <a:rPr lang="en-US" sz="2000" dirty="0" err="1" smtClean="0">
                <a:solidFill>
                  <a:schemeClr val="bg1"/>
                </a:solidFill>
              </a:rPr>
              <a:t>rusak</a:t>
            </a:r>
            <a:r>
              <a:rPr lang="en-US" sz="2000" dirty="0" smtClean="0">
                <a:solidFill>
                  <a:schemeClr val="bg1"/>
                </a:solidFill>
              </a:rPr>
              <a:t>.</a:t>
            </a:r>
            <a:endParaRPr lang="en-US" sz="2000" dirty="0" smtClean="0">
              <a:solidFill>
                <a:schemeClr val="bg1"/>
              </a:solidFill>
            </a:endParaRPr>
          </a:p>
          <a:p>
            <a:pPr marL="593725" indent="-457200">
              <a:buFont typeface="Wingdings 2" pitchFamily="18" charset="2"/>
              <a:buAutoNum type="arabicPeriod"/>
              <a:defRPr/>
            </a:pPr>
            <a:r>
              <a:rPr lang="en-US" sz="2000" dirty="0" smtClean="0">
                <a:solidFill>
                  <a:schemeClr val="bg1"/>
                </a:solidFill>
              </a:rPr>
              <a:t>KB + </a:t>
            </a:r>
            <a:r>
              <a:rPr lang="en-US" sz="2000" dirty="0" err="1" smtClean="0">
                <a:solidFill>
                  <a:schemeClr val="bg1"/>
                </a:solidFill>
              </a:rPr>
              <a:t>KBil</a:t>
            </a:r>
            <a:r>
              <a:rPr lang="en-US" sz="2000" dirty="0" smtClean="0">
                <a:solidFill>
                  <a:schemeClr val="bg1"/>
                </a:solidFill>
              </a:rPr>
              <a:t>			: </a:t>
            </a:r>
            <a:r>
              <a:rPr lang="en-US" sz="2000" dirty="0" err="1" smtClean="0">
                <a:solidFill>
                  <a:schemeClr val="bg1"/>
                </a:solidFill>
              </a:rPr>
              <a:t>Nilainya</a:t>
            </a:r>
            <a:r>
              <a:rPr lang="en-US" sz="2000" dirty="0" smtClean="0">
                <a:solidFill>
                  <a:schemeClr val="bg1"/>
                </a:solidFill>
              </a:rPr>
              <a:t> </a:t>
            </a:r>
            <a:r>
              <a:rPr lang="en-US" sz="2000" dirty="0" err="1" smtClean="0">
                <a:solidFill>
                  <a:schemeClr val="bg1"/>
                </a:solidFill>
              </a:rPr>
              <a:t>seratus</a:t>
            </a:r>
            <a:r>
              <a:rPr lang="en-US" sz="2000" dirty="0" smtClean="0">
                <a:solidFill>
                  <a:schemeClr val="bg1"/>
                </a:solidFill>
              </a:rPr>
              <a:t>.</a:t>
            </a:r>
            <a:endParaRPr lang="en-US" sz="2000" dirty="0" smtClean="0">
              <a:solidFill>
                <a:schemeClr val="bg1"/>
              </a:solidFill>
            </a:endParaRPr>
          </a:p>
          <a:p>
            <a:pPr marL="593725" indent="-457200">
              <a:buFont typeface="Wingdings 2" pitchFamily="18" charset="2"/>
              <a:buAutoNum type="arabicPeriod"/>
              <a:defRPr/>
            </a:pPr>
            <a:r>
              <a:rPr lang="en-US" sz="2000" dirty="0" smtClean="0">
                <a:solidFill>
                  <a:schemeClr val="bg1"/>
                </a:solidFill>
              </a:rPr>
              <a:t>KB1 + KK + KB2		: Neutron </a:t>
            </a:r>
            <a:r>
              <a:rPr lang="en-US" sz="2000" dirty="0" err="1" smtClean="0">
                <a:solidFill>
                  <a:schemeClr val="bg1"/>
                </a:solidFill>
              </a:rPr>
              <a:t>membeli</a:t>
            </a:r>
            <a:r>
              <a:rPr lang="en-US" sz="2000" dirty="0" smtClean="0">
                <a:solidFill>
                  <a:schemeClr val="bg1"/>
                </a:solidFill>
              </a:rPr>
              <a:t> </a:t>
            </a:r>
            <a:r>
              <a:rPr lang="en-US" sz="2000" dirty="0" err="1" smtClean="0">
                <a:solidFill>
                  <a:schemeClr val="bg1"/>
                </a:solidFill>
              </a:rPr>
              <a:t>roti</a:t>
            </a:r>
            <a:r>
              <a:rPr lang="en-US" sz="2000" dirty="0" smtClean="0">
                <a:solidFill>
                  <a:schemeClr val="bg1"/>
                </a:solidFill>
              </a:rPr>
              <a:t>.</a:t>
            </a:r>
            <a:endParaRPr lang="en-US" sz="2000" dirty="0" smtClean="0">
              <a:solidFill>
                <a:schemeClr val="bg1"/>
              </a:solidFill>
            </a:endParaRPr>
          </a:p>
          <a:p>
            <a:pPr marL="593725" indent="-457200">
              <a:buFont typeface="Wingdings 2" pitchFamily="18" charset="2"/>
              <a:buAutoNum type="arabicPeriod"/>
              <a:defRPr/>
            </a:pPr>
            <a:r>
              <a:rPr lang="en-US" sz="2000" dirty="0" smtClean="0">
                <a:solidFill>
                  <a:schemeClr val="bg1"/>
                </a:solidFill>
              </a:rPr>
              <a:t>KB1 + KK + KB2 + KB3	: </a:t>
            </a:r>
            <a:r>
              <a:rPr lang="en-US" sz="2000" dirty="0" err="1" smtClean="0">
                <a:solidFill>
                  <a:schemeClr val="bg1"/>
                </a:solidFill>
              </a:rPr>
              <a:t>Agus</a:t>
            </a:r>
            <a:r>
              <a:rPr lang="en-US" sz="2000" dirty="0" smtClean="0">
                <a:solidFill>
                  <a:schemeClr val="bg1"/>
                </a:solidFill>
              </a:rPr>
              <a:t> </a:t>
            </a:r>
            <a:r>
              <a:rPr lang="en-US" sz="2000" dirty="0" err="1" smtClean="0">
                <a:solidFill>
                  <a:schemeClr val="bg1"/>
                </a:solidFill>
              </a:rPr>
              <a:t>membawakan</a:t>
            </a:r>
            <a:r>
              <a:rPr lang="en-US" sz="2000" dirty="0" smtClean="0">
                <a:solidFill>
                  <a:schemeClr val="bg1"/>
                </a:solidFill>
              </a:rPr>
              <a:t> </a:t>
            </a:r>
            <a:r>
              <a:rPr lang="en-US" sz="2000" dirty="0" err="1" smtClean="0">
                <a:solidFill>
                  <a:schemeClr val="bg1"/>
                </a:solidFill>
              </a:rPr>
              <a:t>Noris</a:t>
            </a:r>
            <a:r>
              <a:rPr lang="en-US" sz="2000" dirty="0" smtClean="0">
                <a:solidFill>
                  <a:schemeClr val="bg1"/>
                </a:solidFill>
              </a:rPr>
              <a:t> </a:t>
            </a:r>
            <a:r>
              <a:rPr lang="en-US" sz="2000" dirty="0" err="1" smtClean="0">
                <a:solidFill>
                  <a:schemeClr val="bg1"/>
                </a:solidFill>
              </a:rPr>
              <a:t>buku</a:t>
            </a:r>
            <a:r>
              <a:rPr lang="en-US" sz="2000" dirty="0" smtClean="0">
                <a:solidFill>
                  <a:schemeClr val="bg1"/>
                </a:solidFill>
              </a:rPr>
              <a:t>.</a:t>
            </a:r>
            <a:endParaRPr lang="en-US" sz="2000" dirty="0" smtClean="0">
              <a:solidFill>
                <a:schemeClr val="bg1"/>
              </a:solidFill>
            </a:endParaRPr>
          </a:p>
          <a:p>
            <a:pPr marL="593725" indent="-457200">
              <a:buFont typeface="Wingdings 2" pitchFamily="18" charset="2"/>
              <a:buAutoNum type="arabicPeriod"/>
              <a:defRPr/>
            </a:pPr>
            <a:r>
              <a:rPr lang="en-US" sz="2000" dirty="0" smtClean="0">
                <a:solidFill>
                  <a:schemeClr val="bg1"/>
                </a:solidFill>
              </a:rPr>
              <a:t>KB1 + KB2			: Reza </a:t>
            </a:r>
            <a:r>
              <a:rPr lang="en-US" sz="2000" dirty="0" err="1" smtClean="0">
                <a:solidFill>
                  <a:schemeClr val="bg1"/>
                </a:solidFill>
              </a:rPr>
              <a:t>petani</a:t>
            </a:r>
            <a:r>
              <a:rPr lang="en-US" sz="2000" dirty="0" smtClean="0">
                <a:solidFill>
                  <a:schemeClr val="bg1"/>
                </a:solidFill>
              </a:rPr>
              <a:t>.</a:t>
            </a:r>
            <a:endParaRPr lang="en-US" sz="2000" dirty="0" smtClean="0">
              <a:solidFill>
                <a:schemeClr val="bg1"/>
              </a:solidFill>
            </a:endParaRPr>
          </a:p>
          <a:p>
            <a:pPr>
              <a:buFont typeface="Wingdings 2" pitchFamily="18" charset="2"/>
              <a:buNone/>
              <a:defRPr/>
            </a:pPr>
            <a:r>
              <a:rPr lang="en-US" sz="2000" dirty="0" smtClean="0">
                <a:solidFill>
                  <a:schemeClr val="bg1"/>
                </a:solidFill>
              </a:rPr>
              <a:t> </a:t>
            </a:r>
            <a:endParaRPr lang="en-US" sz="2000" dirty="0" smtClean="0">
              <a:solidFill>
                <a:schemeClr val="bg1"/>
              </a:solidFill>
            </a:endParaRPr>
          </a:p>
          <a:p>
            <a:pPr>
              <a:buFont typeface="Wingdings 2" pitchFamily="18" charset="2"/>
              <a:buNone/>
              <a:defRPr/>
            </a:pPr>
            <a:r>
              <a:rPr lang="en-US" sz="2000" dirty="0" smtClean="0">
                <a:solidFill>
                  <a:schemeClr val="bg1"/>
                </a:solidFill>
              </a:rPr>
              <a:t>	</a:t>
            </a:r>
            <a:r>
              <a:rPr lang="en-US" sz="2000" dirty="0" err="1" smtClean="0">
                <a:solidFill>
                  <a:schemeClr val="bg1"/>
                </a:solidFill>
              </a:rPr>
              <a:t>Keenam</a:t>
            </a:r>
            <a:r>
              <a:rPr lang="en-US" sz="2000" dirty="0" smtClean="0">
                <a:solidFill>
                  <a:schemeClr val="bg1"/>
                </a:solidFill>
              </a:rPr>
              <a:t> </a:t>
            </a:r>
            <a:r>
              <a:rPr lang="en-US" sz="2000" dirty="0" err="1" smtClean="0">
                <a:solidFill>
                  <a:schemeClr val="bg1"/>
                </a:solidFill>
              </a:rPr>
              <a:t>pola</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dasar</a:t>
            </a:r>
            <a:r>
              <a:rPr lang="en-US" sz="2000" dirty="0" smtClean="0">
                <a:solidFill>
                  <a:schemeClr val="bg1"/>
                </a:solidFill>
              </a:rPr>
              <a:t> </a:t>
            </a:r>
            <a:r>
              <a:rPr lang="en-US" sz="2000" dirty="0" err="1" smtClean="0">
                <a:solidFill>
                  <a:schemeClr val="bg1"/>
                </a:solidFill>
              </a:rPr>
              <a:t>iu</a:t>
            </a:r>
            <a:r>
              <a:rPr lang="en-US" sz="2000" dirty="0" smtClean="0">
                <a:solidFill>
                  <a:schemeClr val="bg1"/>
                </a:solidFill>
              </a:rPr>
              <a:t> </a:t>
            </a:r>
            <a:r>
              <a:rPr lang="en-US" sz="2000" dirty="0" err="1" smtClean="0">
                <a:solidFill>
                  <a:schemeClr val="bg1"/>
                </a:solidFill>
              </a:rPr>
              <a:t>dapat</a:t>
            </a:r>
            <a:r>
              <a:rPr lang="en-US" sz="2000" dirty="0" smtClean="0">
                <a:solidFill>
                  <a:schemeClr val="bg1"/>
                </a:solidFill>
              </a:rPr>
              <a:t> </a:t>
            </a:r>
            <a:r>
              <a:rPr lang="en-US" sz="2000" dirty="0" err="1" smtClean="0">
                <a:solidFill>
                  <a:schemeClr val="bg1"/>
                </a:solidFill>
              </a:rPr>
              <a:t>diperluas</a:t>
            </a:r>
            <a:r>
              <a:rPr lang="en-US" sz="2000" dirty="0" smtClean="0">
                <a:solidFill>
                  <a:schemeClr val="bg1"/>
                </a:solidFill>
              </a:rPr>
              <a:t> </a:t>
            </a:r>
            <a:r>
              <a:rPr lang="en-US" sz="2000" dirty="0" err="1" smtClean="0">
                <a:solidFill>
                  <a:schemeClr val="bg1"/>
                </a:solidFill>
              </a:rPr>
              <a:t>dengan</a:t>
            </a:r>
            <a:r>
              <a:rPr lang="en-US" sz="2000" dirty="0" smtClean="0">
                <a:solidFill>
                  <a:schemeClr val="bg1"/>
                </a:solidFill>
              </a:rPr>
              <a:t> </a:t>
            </a:r>
            <a:r>
              <a:rPr lang="en-US" sz="2000" dirty="0" err="1" smtClean="0">
                <a:solidFill>
                  <a:schemeClr val="bg1"/>
                </a:solidFill>
              </a:rPr>
              <a:t>berbagai</a:t>
            </a:r>
            <a:r>
              <a:rPr lang="en-US" sz="2000" dirty="0" smtClean="0">
                <a:solidFill>
                  <a:schemeClr val="bg1"/>
                </a:solidFill>
              </a:rPr>
              <a:t> </a:t>
            </a:r>
            <a:r>
              <a:rPr lang="en-US" sz="2000" dirty="0" err="1" smtClean="0">
                <a:solidFill>
                  <a:schemeClr val="bg1"/>
                </a:solidFill>
              </a:rPr>
              <a:t>keterangan</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dapat</a:t>
            </a:r>
            <a:r>
              <a:rPr lang="en-US" sz="2000" dirty="0" smtClean="0">
                <a:solidFill>
                  <a:schemeClr val="bg1"/>
                </a:solidFill>
              </a:rPr>
              <a:t> pula </a:t>
            </a:r>
            <a:r>
              <a:rPr lang="en-US" sz="2000" dirty="0" err="1" smtClean="0">
                <a:solidFill>
                  <a:schemeClr val="bg1"/>
                </a:solidFill>
              </a:rPr>
              <a:t>pola-pola</a:t>
            </a:r>
            <a:r>
              <a:rPr lang="en-US" sz="2000" dirty="0" smtClean="0">
                <a:solidFill>
                  <a:schemeClr val="bg1"/>
                </a:solidFill>
              </a:rPr>
              <a:t> </a:t>
            </a:r>
            <a:r>
              <a:rPr lang="en-US" sz="2000" dirty="0" err="1" smtClean="0">
                <a:solidFill>
                  <a:schemeClr val="bg1"/>
                </a:solidFill>
              </a:rPr>
              <a:t>dasar</a:t>
            </a:r>
            <a:r>
              <a:rPr lang="en-US" sz="2000" dirty="0" smtClean="0">
                <a:solidFill>
                  <a:schemeClr val="bg1"/>
                </a:solidFill>
              </a:rPr>
              <a:t> </a:t>
            </a:r>
            <a:r>
              <a:rPr lang="en-US" sz="2000" dirty="0" err="1" smtClean="0">
                <a:solidFill>
                  <a:schemeClr val="bg1"/>
                </a:solidFill>
              </a:rPr>
              <a:t>itu</a:t>
            </a:r>
            <a:r>
              <a:rPr lang="en-US" sz="2000" dirty="0" smtClean="0">
                <a:solidFill>
                  <a:schemeClr val="bg1"/>
                </a:solidFill>
              </a:rPr>
              <a:t> </a:t>
            </a:r>
            <a:r>
              <a:rPr lang="en-US" sz="2000" dirty="0" err="1" smtClean="0">
                <a:solidFill>
                  <a:schemeClr val="bg1"/>
                </a:solidFill>
              </a:rPr>
              <a:t>digabung-gabungkan</a:t>
            </a:r>
            <a:r>
              <a:rPr lang="en-US" sz="2000" dirty="0" smtClean="0">
                <a:solidFill>
                  <a:schemeClr val="bg1"/>
                </a:solidFill>
              </a:rPr>
              <a:t> </a:t>
            </a:r>
            <a:r>
              <a:rPr lang="en-US" sz="2000" dirty="0" err="1" smtClean="0">
                <a:solidFill>
                  <a:schemeClr val="bg1"/>
                </a:solidFill>
              </a:rPr>
              <a:t>sehingga</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menjadi</a:t>
            </a:r>
            <a:r>
              <a:rPr lang="en-US" sz="2000" dirty="0" smtClean="0">
                <a:solidFill>
                  <a:schemeClr val="bg1"/>
                </a:solidFill>
              </a:rPr>
              <a:t> </a:t>
            </a:r>
            <a:r>
              <a:rPr lang="en-US" sz="2000" dirty="0" err="1" smtClean="0">
                <a:solidFill>
                  <a:schemeClr val="bg1"/>
                </a:solidFill>
              </a:rPr>
              <a:t>luas</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kompleks</a:t>
            </a:r>
            <a:r>
              <a:rPr lang="en-US" sz="2000" dirty="0" smtClean="0">
                <a:solidFill>
                  <a:schemeClr val="bg1"/>
                </a:solidFill>
              </a:rPr>
              <a:t>.</a:t>
            </a:r>
            <a:endParaRPr lang="en-US" sz="2000" dirty="0" smtClean="0">
              <a:solidFill>
                <a:schemeClr val="bg1"/>
              </a:solidFill>
            </a:endParaRPr>
          </a:p>
          <a:p>
            <a:pPr>
              <a:defRPr/>
            </a:pPr>
            <a:endParaRPr lang="en-US" sz="2000" dirty="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sz="2400" dirty="0" err="1" smtClean="0">
                <a:solidFill>
                  <a:schemeClr val="bg1"/>
                </a:solidFill>
                <a:latin typeface="+mn-lt"/>
              </a:rPr>
              <a:t>Jenis</a:t>
            </a: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Menurut</a:t>
            </a:r>
            <a:r>
              <a:rPr lang="en-US" sz="2400" dirty="0" smtClean="0">
                <a:solidFill>
                  <a:schemeClr val="bg1"/>
                </a:solidFill>
                <a:latin typeface="+mn-lt"/>
              </a:rPr>
              <a:t> </a:t>
            </a:r>
            <a:r>
              <a:rPr lang="en-US" sz="2400" dirty="0" err="1" smtClean="0">
                <a:solidFill>
                  <a:schemeClr val="bg1"/>
                </a:solidFill>
                <a:latin typeface="+mn-lt"/>
              </a:rPr>
              <a:t>Struktur</a:t>
            </a:r>
            <a:r>
              <a:rPr lang="en-US" sz="2400" dirty="0" smtClean="0">
                <a:solidFill>
                  <a:schemeClr val="bg1"/>
                </a:solidFill>
                <a:latin typeface="+mn-lt"/>
              </a:rPr>
              <a:t> </a:t>
            </a:r>
            <a:r>
              <a:rPr lang="en-US" sz="2400" dirty="0" err="1" smtClean="0">
                <a:solidFill>
                  <a:schemeClr val="bg1"/>
                </a:solidFill>
                <a:latin typeface="+mn-lt"/>
              </a:rPr>
              <a:t>Gramatikalnya</a:t>
            </a:r>
            <a:br>
              <a:rPr lang="en-US" sz="2400" dirty="0" smtClean="0">
                <a:solidFill>
                  <a:schemeClr val="bg1"/>
                </a:solidFill>
                <a:latin typeface="+mn-lt"/>
              </a:rPr>
            </a:br>
            <a:endParaRPr lang="en-US" sz="2400" dirty="0">
              <a:solidFill>
                <a:schemeClr val="bg1"/>
              </a:solidFill>
              <a:latin typeface="+mn-lt"/>
            </a:endParaRPr>
          </a:p>
        </p:txBody>
      </p:sp>
      <p:sp>
        <p:nvSpPr>
          <p:cNvPr id="8195" name="Content Placeholder 2"/>
          <p:cNvSpPr>
            <a:spLocks noGrp="1"/>
          </p:cNvSpPr>
          <p:nvPr>
            <p:ph idx="1"/>
          </p:nvPr>
        </p:nvSpPr>
        <p:spPr>
          <a:xfrm>
            <a:off x="457200" y="1371600"/>
            <a:ext cx="8229600" cy="4937125"/>
          </a:xfrm>
        </p:spPr>
        <p:txBody>
          <a:bodyPr/>
          <a:lstStyle/>
          <a:p>
            <a:r>
              <a:rPr lang="en-US" sz="2000" dirty="0" smtClean="0">
                <a:solidFill>
                  <a:schemeClr val="bg1"/>
                </a:solidFill>
              </a:rPr>
              <a:t>Menurut strukturnya, kalimat dapat digolongkan atas kalimat tunggal dan kalimat majemuk. Kalimat tunggal memiliki satu gagasan, sedangkan kalimat majemuk memiliki gagasan yang bersegi-segi. Kalimat majemuk dapat bersifat setara, tidak setara (bertingkat), dan campuran.</a:t>
            </a:r>
            <a:endParaRPr lang="en-US" sz="2000" dirty="0" smtClean="0">
              <a:solidFill>
                <a:schemeClr val="bg1"/>
              </a:solidFill>
            </a:endParaRPr>
          </a:p>
          <a:p>
            <a:pPr>
              <a:buFont typeface="Wingdings 2" pitchFamily="18" charset="2"/>
              <a:buNone/>
            </a:pPr>
            <a:endParaRPr lang="en-US" sz="2000" dirty="0" smtClean="0">
              <a:solidFill>
                <a:schemeClr val="bg1"/>
              </a:solidFill>
            </a:endParaRPr>
          </a:p>
          <a:p>
            <a:r>
              <a:rPr lang="en-US" sz="2000" b="1" dirty="0" smtClean="0">
                <a:solidFill>
                  <a:schemeClr val="bg1"/>
                </a:solidFill>
              </a:rPr>
              <a:t>Kalimat Tunggal </a:t>
            </a:r>
            <a:endParaRPr lang="en-US" sz="2000" dirty="0" smtClean="0">
              <a:solidFill>
                <a:schemeClr val="bg1"/>
              </a:solidFill>
            </a:endParaRPr>
          </a:p>
          <a:p>
            <a:r>
              <a:rPr lang="en-US" sz="2000" dirty="0" smtClean="0">
                <a:solidFill>
                  <a:schemeClr val="bg1"/>
                </a:solidFill>
              </a:rPr>
              <a:t>Kalimat tunggal adalah kalimat yang terdiri atas satu subjek dan satu predikat. Meskipun hanya terdiri atas satu subjek dan satu predikat, bukan berarti bahwa kalimat tunggal selalu merupakan kalimat yang pendek. Kalimat-kalimat yang panjang pun dapat dikembalikan kepada kalimat-kalimat dasar yang sederhana. Kalimat-kalimat tunggal yang sederhana itu terdiri atas satu subjek dan satu predikat.</a:t>
            </a:r>
            <a:endParaRPr lang="en-US" sz="20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76400"/>
          </a:xfrm>
        </p:spPr>
        <p:txBody>
          <a:bodyPr>
            <a:noAutofit/>
          </a:bodyPr>
          <a:lstStyle/>
          <a:p>
            <a:pPr algn="l">
              <a:buFont typeface="Wingdings" panose="05000000000000000000" pitchFamily="2" charset="2"/>
              <a:buChar char="v"/>
              <a:defRPr/>
            </a:pP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Majemuk</a:t>
            </a:r>
            <a:r>
              <a:rPr lang="en-US" sz="2000" dirty="0" smtClean="0">
                <a:solidFill>
                  <a:schemeClr val="bg1"/>
                </a:solidFill>
                <a:latin typeface="+mn-lt"/>
              </a:rPr>
              <a:t> </a:t>
            </a:r>
            <a:r>
              <a:rPr lang="en-US" sz="2000" dirty="0" err="1" smtClean="0">
                <a:solidFill>
                  <a:schemeClr val="bg1"/>
                </a:solidFill>
                <a:latin typeface="+mn-lt"/>
              </a:rPr>
              <a:t>Setara</a:t>
            </a:r>
            <a:br>
              <a:rPr lang="en-US" sz="2000" dirty="0" smtClean="0">
                <a:solidFill>
                  <a:schemeClr val="bg1"/>
                </a:solidFill>
                <a:latin typeface="+mn-lt"/>
              </a:rPr>
            </a:b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majemuk</a:t>
            </a:r>
            <a:r>
              <a:rPr lang="en-US" sz="2000" dirty="0" smtClean="0">
                <a:solidFill>
                  <a:schemeClr val="bg1"/>
                </a:solidFill>
                <a:latin typeface="+mn-lt"/>
              </a:rPr>
              <a:t> </a:t>
            </a:r>
            <a:r>
              <a:rPr lang="en-US" sz="2000" dirty="0" err="1" smtClean="0">
                <a:solidFill>
                  <a:schemeClr val="bg1"/>
                </a:solidFill>
                <a:latin typeface="+mn-lt"/>
              </a:rPr>
              <a:t>setara</a:t>
            </a:r>
            <a:r>
              <a:rPr lang="en-US" sz="2000" dirty="0" smtClean="0">
                <a:solidFill>
                  <a:schemeClr val="bg1"/>
                </a:solidFill>
                <a:latin typeface="+mn-lt"/>
              </a:rPr>
              <a:t> </a:t>
            </a:r>
            <a:r>
              <a:rPr lang="en-US" sz="2000" dirty="0" err="1" smtClean="0">
                <a:solidFill>
                  <a:schemeClr val="bg1"/>
                </a:solidFill>
                <a:latin typeface="+mn-lt"/>
              </a:rPr>
              <a:t>terjadi</a:t>
            </a:r>
            <a:r>
              <a:rPr lang="en-US" sz="2000" dirty="0" smtClean="0">
                <a:solidFill>
                  <a:schemeClr val="bg1"/>
                </a:solidFill>
                <a:latin typeface="+mn-lt"/>
              </a:rPr>
              <a:t> </a:t>
            </a:r>
            <a:r>
              <a:rPr lang="en-US" sz="2000" dirty="0" err="1" smtClean="0">
                <a:solidFill>
                  <a:schemeClr val="bg1"/>
                </a:solidFill>
                <a:latin typeface="+mn-lt"/>
              </a:rPr>
              <a:t>dari</a:t>
            </a:r>
            <a:r>
              <a:rPr lang="en-US" sz="2000" dirty="0" smtClean="0">
                <a:solidFill>
                  <a:schemeClr val="bg1"/>
                </a:solidFill>
                <a:latin typeface="+mn-lt"/>
              </a:rPr>
              <a:t> </a:t>
            </a:r>
            <a:r>
              <a:rPr lang="en-US" sz="2000" dirty="0" err="1" smtClean="0">
                <a:solidFill>
                  <a:schemeClr val="bg1"/>
                </a:solidFill>
                <a:latin typeface="+mn-lt"/>
              </a:rPr>
              <a:t>penggabungan</a:t>
            </a:r>
            <a:r>
              <a:rPr lang="en-US" sz="2000" dirty="0" smtClean="0">
                <a:solidFill>
                  <a:schemeClr val="bg1"/>
                </a:solidFill>
                <a:latin typeface="+mn-lt"/>
              </a:rPr>
              <a:t> </a:t>
            </a:r>
            <a:r>
              <a:rPr lang="en-US" sz="2000" dirty="0" err="1" smtClean="0">
                <a:solidFill>
                  <a:schemeClr val="bg1"/>
                </a:solidFill>
                <a:latin typeface="+mn-lt"/>
              </a:rPr>
              <a:t>dua</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tunggal</a:t>
            </a:r>
            <a:r>
              <a:rPr lang="en-US" sz="2000" dirty="0" smtClean="0">
                <a:solidFill>
                  <a:schemeClr val="bg1"/>
                </a:solidFill>
                <a:latin typeface="+mn-lt"/>
              </a:rPr>
              <a:t> </a:t>
            </a:r>
            <a:r>
              <a:rPr lang="en-US" sz="2000" dirty="0" err="1" smtClean="0">
                <a:solidFill>
                  <a:schemeClr val="bg1"/>
                </a:solidFill>
                <a:latin typeface="+mn-lt"/>
              </a:rPr>
              <a:t>atau</a:t>
            </a:r>
            <a:r>
              <a:rPr lang="en-US" sz="2000" dirty="0" smtClean="0">
                <a:solidFill>
                  <a:schemeClr val="bg1"/>
                </a:solidFill>
                <a:latin typeface="+mn-lt"/>
              </a:rPr>
              <a:t> </a:t>
            </a:r>
            <a:r>
              <a:rPr lang="en-US" sz="2000" dirty="0" err="1" smtClean="0">
                <a:solidFill>
                  <a:schemeClr val="bg1"/>
                </a:solidFill>
                <a:latin typeface="+mn-lt"/>
              </a:rPr>
              <a:t>lebih</a:t>
            </a:r>
            <a:r>
              <a:rPr lang="en-US" sz="2000" dirty="0" smtClean="0">
                <a:solidFill>
                  <a:schemeClr val="bg1"/>
                </a:solidFill>
                <a:latin typeface="+mn-lt"/>
              </a:rPr>
              <a:t>. </a:t>
            </a:r>
            <a:r>
              <a:rPr lang="en-US" sz="2000" dirty="0" err="1" smtClean="0">
                <a:solidFill>
                  <a:schemeClr val="bg1"/>
                </a:solidFill>
                <a:latin typeface="+mn-lt"/>
              </a:rPr>
              <a:t>Kalimat</a:t>
            </a:r>
            <a:r>
              <a:rPr lang="en-US" sz="2000" dirty="0" smtClean="0">
                <a:solidFill>
                  <a:schemeClr val="bg1"/>
                </a:solidFill>
                <a:latin typeface="+mn-lt"/>
              </a:rPr>
              <a:t> </a:t>
            </a:r>
            <a:r>
              <a:rPr lang="en-US" sz="2000" dirty="0" err="1" smtClean="0">
                <a:solidFill>
                  <a:schemeClr val="bg1"/>
                </a:solidFill>
                <a:latin typeface="+mn-lt"/>
              </a:rPr>
              <a:t>majemuk</a:t>
            </a:r>
            <a:r>
              <a:rPr lang="en-US" sz="2000" dirty="0" smtClean="0">
                <a:solidFill>
                  <a:schemeClr val="bg1"/>
                </a:solidFill>
                <a:latin typeface="+mn-lt"/>
              </a:rPr>
              <a:t> </a:t>
            </a:r>
            <a:r>
              <a:rPr lang="en-US" sz="2000" dirty="0" err="1" smtClean="0">
                <a:solidFill>
                  <a:schemeClr val="bg1"/>
                </a:solidFill>
                <a:latin typeface="+mn-lt"/>
              </a:rPr>
              <a:t>setara</a:t>
            </a:r>
            <a:r>
              <a:rPr lang="en-US" sz="2000" dirty="0" smtClean="0">
                <a:solidFill>
                  <a:schemeClr val="bg1"/>
                </a:solidFill>
                <a:latin typeface="+mn-lt"/>
              </a:rPr>
              <a:t> </a:t>
            </a:r>
            <a:r>
              <a:rPr lang="en-US" sz="2000" dirty="0" err="1" smtClean="0">
                <a:solidFill>
                  <a:schemeClr val="bg1"/>
                </a:solidFill>
                <a:latin typeface="+mn-lt"/>
              </a:rPr>
              <a:t>dikelompokkan</a:t>
            </a:r>
            <a:r>
              <a:rPr lang="en-US" sz="2000" dirty="0" smtClean="0">
                <a:solidFill>
                  <a:schemeClr val="bg1"/>
                </a:solidFill>
                <a:latin typeface="+mn-lt"/>
              </a:rPr>
              <a:t> </a:t>
            </a:r>
            <a:r>
              <a:rPr lang="en-US" sz="2000" dirty="0" err="1" smtClean="0">
                <a:solidFill>
                  <a:schemeClr val="bg1"/>
                </a:solidFill>
                <a:latin typeface="+mn-lt"/>
              </a:rPr>
              <a:t>menjadi</a:t>
            </a:r>
            <a:r>
              <a:rPr lang="en-US" sz="2000" dirty="0" smtClean="0">
                <a:solidFill>
                  <a:schemeClr val="bg1"/>
                </a:solidFill>
                <a:latin typeface="+mn-lt"/>
              </a:rPr>
              <a:t> </a:t>
            </a:r>
            <a:r>
              <a:rPr lang="en-US" sz="2000" dirty="0" err="1" smtClean="0">
                <a:solidFill>
                  <a:schemeClr val="bg1"/>
                </a:solidFill>
                <a:latin typeface="+mn-lt"/>
              </a:rPr>
              <a:t>empat</a:t>
            </a:r>
            <a:r>
              <a:rPr lang="en-US" sz="2000" dirty="0" smtClean="0">
                <a:solidFill>
                  <a:schemeClr val="bg1"/>
                </a:solidFill>
                <a:latin typeface="+mn-lt"/>
              </a:rPr>
              <a:t> </a:t>
            </a:r>
            <a:r>
              <a:rPr lang="en-US" sz="2000" dirty="0" err="1" smtClean="0">
                <a:solidFill>
                  <a:schemeClr val="bg1"/>
                </a:solidFill>
                <a:latin typeface="+mn-lt"/>
              </a:rPr>
              <a:t>jenis</a:t>
            </a:r>
            <a:r>
              <a:rPr lang="en-US" sz="2000" dirty="0" smtClean="0">
                <a:solidFill>
                  <a:schemeClr val="bg1"/>
                </a:solidFill>
                <a:latin typeface="+mn-lt"/>
              </a:rPr>
              <a:t> </a:t>
            </a:r>
            <a:r>
              <a:rPr lang="en-US" sz="2000" dirty="0" err="1" smtClean="0">
                <a:solidFill>
                  <a:schemeClr val="bg1"/>
                </a:solidFill>
                <a:latin typeface="+mn-lt"/>
              </a:rPr>
              <a:t>sebagai</a:t>
            </a:r>
            <a:r>
              <a:rPr lang="en-US" sz="2000" dirty="0" smtClean="0">
                <a:solidFill>
                  <a:schemeClr val="bg1"/>
                </a:solidFill>
                <a:latin typeface="+mn-lt"/>
              </a:rPr>
              <a:t> </a:t>
            </a:r>
            <a:r>
              <a:rPr lang="en-US" sz="2000" dirty="0" err="1" smtClean="0">
                <a:solidFill>
                  <a:schemeClr val="bg1"/>
                </a:solidFill>
                <a:latin typeface="+mn-lt"/>
              </a:rPr>
              <a:t>berikut</a:t>
            </a:r>
            <a:r>
              <a:rPr lang="en-US" sz="2000" dirty="0" smtClean="0">
                <a:solidFill>
                  <a:schemeClr val="bg1"/>
                </a:solidFill>
                <a:latin typeface="+mn-lt"/>
              </a:rPr>
              <a:t>. </a:t>
            </a:r>
            <a:br>
              <a:rPr lang="en-US" sz="2000" dirty="0" smtClean="0">
                <a:solidFill>
                  <a:schemeClr val="bg1"/>
                </a:solidFill>
                <a:latin typeface="+mn-lt"/>
              </a:rPr>
            </a:br>
            <a:endParaRPr lang="en-US" sz="2000" dirty="0">
              <a:solidFill>
                <a:schemeClr val="bg1"/>
              </a:solidFill>
              <a:latin typeface="+mn-lt"/>
            </a:endParaRPr>
          </a:p>
        </p:txBody>
      </p:sp>
      <p:sp>
        <p:nvSpPr>
          <p:cNvPr id="3" name="Content Placeholder 2"/>
          <p:cNvSpPr>
            <a:spLocks noGrp="1"/>
          </p:cNvSpPr>
          <p:nvPr>
            <p:ph idx="1"/>
          </p:nvPr>
        </p:nvSpPr>
        <p:spPr>
          <a:xfrm>
            <a:off x="457200" y="2057400"/>
            <a:ext cx="8229600" cy="4251325"/>
          </a:xfrm>
        </p:spPr>
        <p:txBody>
          <a:bodyPr/>
          <a:lstStyle/>
          <a:p>
            <a:pPr marL="1043305" lvl="1" indent="-457200">
              <a:buFont typeface="+mj-lt"/>
              <a:buAutoNum type="arabicPeriod"/>
              <a:defRPr/>
            </a:pPr>
            <a:endParaRPr lang="en-US" sz="2000" dirty="0" smtClean="0">
              <a:solidFill>
                <a:schemeClr val="bg1"/>
              </a:solidFill>
            </a:endParaRPr>
          </a:p>
          <a:p>
            <a:pPr marL="1043305" lvl="1" indent="-457200">
              <a:buFont typeface="Wingdings 2" pitchFamily="18" charset="2"/>
              <a:buNone/>
              <a:defRPr/>
            </a:pPr>
            <a:endParaRPr lang="en-US" sz="2000" dirty="0" smtClean="0">
              <a:solidFill>
                <a:schemeClr val="bg1"/>
              </a:solidFill>
            </a:endParaRPr>
          </a:p>
          <a:p>
            <a:pPr marL="1043305" lvl="1" indent="-457200">
              <a:buFont typeface="Wingdings" panose="05000000000000000000" pitchFamily="2" charset="2"/>
              <a:buChar char="v"/>
              <a:defRPr/>
            </a:pP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Majemuk</a:t>
            </a:r>
            <a:r>
              <a:rPr lang="en-US" sz="2000" dirty="0" smtClean="0">
                <a:solidFill>
                  <a:schemeClr val="bg1"/>
                </a:solidFill>
              </a:rPr>
              <a:t> </a:t>
            </a:r>
            <a:r>
              <a:rPr lang="en-US" sz="2000" dirty="0" err="1" smtClean="0">
                <a:solidFill>
                  <a:schemeClr val="bg1"/>
                </a:solidFill>
              </a:rPr>
              <a:t>Setara</a:t>
            </a:r>
            <a:r>
              <a:rPr lang="en-US" sz="2000" dirty="0" smtClean="0">
                <a:solidFill>
                  <a:schemeClr val="bg1"/>
                </a:solidFill>
              </a:rPr>
              <a:t> </a:t>
            </a:r>
            <a:r>
              <a:rPr lang="en-US" sz="2000" dirty="0" err="1" smtClean="0">
                <a:solidFill>
                  <a:schemeClr val="bg1"/>
                </a:solidFill>
              </a:rPr>
              <a:t>Penjumlahan</a:t>
            </a:r>
            <a:r>
              <a:rPr lang="en-US" sz="2000" dirty="0" smtClean="0">
                <a:solidFill>
                  <a:schemeClr val="bg1"/>
                </a:solidFill>
              </a:rPr>
              <a:t> </a:t>
            </a:r>
            <a:endParaRPr lang="en-US" sz="2000" dirty="0" smtClean="0">
              <a:solidFill>
                <a:schemeClr val="bg1"/>
              </a:solidFill>
            </a:endParaRPr>
          </a:p>
          <a:p>
            <a:pPr>
              <a:buFont typeface="Wingdings 2" pitchFamily="18" charset="2"/>
              <a:buNone/>
              <a:defRPr/>
            </a:pP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ini</a:t>
            </a:r>
            <a:r>
              <a:rPr lang="en-US" sz="2000" dirty="0" smtClean="0">
                <a:solidFill>
                  <a:schemeClr val="bg1"/>
                </a:solidFill>
              </a:rPr>
              <a:t> </a:t>
            </a:r>
            <a:r>
              <a:rPr lang="en-US" sz="2000" dirty="0" err="1" smtClean="0">
                <a:solidFill>
                  <a:schemeClr val="bg1"/>
                </a:solidFill>
              </a:rPr>
              <a:t>merupakan</a:t>
            </a:r>
            <a:r>
              <a:rPr lang="en-US" sz="2000" dirty="0" smtClean="0">
                <a:solidFill>
                  <a:schemeClr val="bg1"/>
                </a:solidFill>
              </a:rPr>
              <a:t> </a:t>
            </a:r>
            <a:r>
              <a:rPr lang="en-US" sz="2000" dirty="0" err="1" smtClean="0">
                <a:solidFill>
                  <a:schemeClr val="bg1"/>
                </a:solidFill>
              </a:rPr>
              <a:t>hasil</a:t>
            </a:r>
            <a:r>
              <a:rPr lang="en-US" sz="2000" dirty="0" smtClean="0">
                <a:solidFill>
                  <a:schemeClr val="bg1"/>
                </a:solidFill>
              </a:rPr>
              <a:t> </a:t>
            </a:r>
            <a:r>
              <a:rPr lang="en-US" sz="2000" dirty="0" err="1" smtClean="0">
                <a:solidFill>
                  <a:schemeClr val="bg1"/>
                </a:solidFill>
              </a:rPr>
              <a:t>penggabungan</a:t>
            </a:r>
            <a:r>
              <a:rPr lang="en-US" sz="2000" dirty="0" smtClean="0">
                <a:solidFill>
                  <a:schemeClr val="bg1"/>
                </a:solidFill>
              </a:rPr>
              <a:t> </a:t>
            </a:r>
            <a:r>
              <a:rPr lang="en-US" sz="2000" dirty="0" err="1" smtClean="0">
                <a:solidFill>
                  <a:schemeClr val="bg1"/>
                </a:solidFill>
              </a:rPr>
              <a:t>dua</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tunggal</a:t>
            </a:r>
            <a:r>
              <a:rPr lang="en-US" sz="2000" dirty="0" smtClean="0">
                <a:solidFill>
                  <a:schemeClr val="bg1"/>
                </a:solidFill>
              </a:rPr>
              <a:t> </a:t>
            </a:r>
            <a:r>
              <a:rPr lang="en-US" sz="2000" dirty="0" err="1" smtClean="0">
                <a:solidFill>
                  <a:schemeClr val="bg1"/>
                </a:solidFill>
              </a:rPr>
              <a:t>atau</a:t>
            </a:r>
            <a:r>
              <a:rPr lang="en-US" sz="2000" dirty="0" smtClean="0">
                <a:solidFill>
                  <a:schemeClr val="bg1"/>
                </a:solidFill>
              </a:rPr>
              <a:t> </a:t>
            </a:r>
            <a:r>
              <a:rPr lang="en-US" sz="2000" dirty="0" err="1" smtClean="0">
                <a:solidFill>
                  <a:schemeClr val="bg1"/>
                </a:solidFill>
              </a:rPr>
              <a:t>lebih</a:t>
            </a:r>
            <a:r>
              <a:rPr lang="en-US" sz="2000" dirty="0" smtClean="0">
                <a:solidFill>
                  <a:schemeClr val="bg1"/>
                </a:solidFill>
              </a:rPr>
              <a:t> yang </a:t>
            </a:r>
            <a:r>
              <a:rPr lang="en-US" sz="2000" dirty="0" err="1" smtClean="0">
                <a:solidFill>
                  <a:schemeClr val="bg1"/>
                </a:solidFill>
              </a:rPr>
              <a:t>dihubungkan</a:t>
            </a:r>
            <a:r>
              <a:rPr lang="en-US" sz="2000" dirty="0" smtClean="0">
                <a:solidFill>
                  <a:schemeClr val="bg1"/>
                </a:solidFill>
              </a:rPr>
              <a:t> </a:t>
            </a:r>
            <a:r>
              <a:rPr lang="en-US" sz="2000" dirty="0" err="1" smtClean="0">
                <a:solidFill>
                  <a:schemeClr val="bg1"/>
                </a:solidFill>
              </a:rPr>
              <a:t>dengan</a:t>
            </a:r>
            <a:r>
              <a:rPr lang="en-US" sz="2000" dirty="0" smtClean="0">
                <a:solidFill>
                  <a:schemeClr val="bg1"/>
                </a:solidFill>
              </a:rPr>
              <a:t> </a:t>
            </a:r>
            <a:r>
              <a:rPr lang="en-US" sz="2000" dirty="0" err="1" smtClean="0">
                <a:solidFill>
                  <a:schemeClr val="bg1"/>
                </a:solidFill>
              </a:rPr>
              <a:t>kata</a:t>
            </a:r>
            <a:r>
              <a:rPr lang="en-US" sz="2000" dirty="0" smtClean="0">
                <a:solidFill>
                  <a:schemeClr val="bg1"/>
                </a:solidFill>
              </a:rPr>
              <a:t> </a:t>
            </a:r>
            <a:r>
              <a:rPr lang="en-US" sz="2000" i="1" dirty="0" err="1" smtClean="0">
                <a:solidFill>
                  <a:schemeClr val="bg1"/>
                </a:solidFill>
              </a:rPr>
              <a:t>dan</a:t>
            </a:r>
            <a:r>
              <a:rPr lang="en-US" sz="2000" dirty="0" smtClean="0">
                <a:solidFill>
                  <a:schemeClr val="bg1"/>
                </a:solidFill>
              </a:rPr>
              <a:t> </a:t>
            </a:r>
            <a:r>
              <a:rPr lang="en-US" sz="2000" dirty="0" err="1" smtClean="0">
                <a:solidFill>
                  <a:schemeClr val="bg1"/>
                </a:solidFill>
              </a:rPr>
              <a:t>atau</a:t>
            </a:r>
            <a:r>
              <a:rPr lang="en-US" sz="2000" dirty="0" smtClean="0">
                <a:solidFill>
                  <a:schemeClr val="bg1"/>
                </a:solidFill>
              </a:rPr>
              <a:t> </a:t>
            </a:r>
            <a:r>
              <a:rPr lang="en-US" sz="2000" i="1" dirty="0" err="1" smtClean="0">
                <a:solidFill>
                  <a:schemeClr val="bg1"/>
                </a:solidFill>
              </a:rPr>
              <a:t>serta</a:t>
            </a:r>
            <a:r>
              <a:rPr lang="en-US" sz="2000" dirty="0" smtClean="0">
                <a:solidFill>
                  <a:schemeClr val="bg1"/>
                </a:solidFill>
              </a:rPr>
              <a:t> </a:t>
            </a:r>
            <a:r>
              <a:rPr lang="en-US" sz="2000" dirty="0" err="1" smtClean="0">
                <a:solidFill>
                  <a:schemeClr val="bg1"/>
                </a:solidFill>
              </a:rPr>
              <a:t>jika</a:t>
            </a:r>
            <a:r>
              <a:rPr lang="en-US" sz="2000" dirty="0" smtClean="0">
                <a:solidFill>
                  <a:schemeClr val="bg1"/>
                </a:solidFill>
              </a:rPr>
              <a:t> </a:t>
            </a:r>
            <a:r>
              <a:rPr lang="en-US" sz="2000" dirty="0" err="1" smtClean="0">
                <a:solidFill>
                  <a:schemeClr val="bg1"/>
                </a:solidFill>
              </a:rPr>
              <a:t>kedua</a:t>
            </a:r>
            <a:r>
              <a:rPr lang="en-US" sz="2000" dirty="0" smtClean="0">
                <a:solidFill>
                  <a:schemeClr val="bg1"/>
                </a:solidFill>
              </a:rPr>
              <a:t> </a:t>
            </a:r>
            <a:r>
              <a:rPr lang="en-US" sz="2000" dirty="0" err="1" smtClean="0">
                <a:solidFill>
                  <a:schemeClr val="bg1"/>
                </a:solidFill>
              </a:rPr>
              <a:t>kalimat</a:t>
            </a:r>
            <a:r>
              <a:rPr lang="en-US" sz="2000" dirty="0" smtClean="0">
                <a:solidFill>
                  <a:schemeClr val="bg1"/>
                </a:solidFill>
              </a:rPr>
              <a:t> </a:t>
            </a:r>
            <a:r>
              <a:rPr lang="en-US" sz="2000" dirty="0" err="1" smtClean="0">
                <a:solidFill>
                  <a:schemeClr val="bg1"/>
                </a:solidFill>
              </a:rPr>
              <a:t>tunggal</a:t>
            </a:r>
            <a:r>
              <a:rPr lang="en-US" sz="2000" dirty="0" smtClean="0">
                <a:solidFill>
                  <a:schemeClr val="bg1"/>
                </a:solidFill>
              </a:rPr>
              <a:t> </a:t>
            </a:r>
            <a:r>
              <a:rPr lang="en-US" sz="2000" dirty="0" err="1" smtClean="0">
                <a:solidFill>
                  <a:schemeClr val="bg1"/>
                </a:solidFill>
              </a:rPr>
              <a:t>atau</a:t>
            </a:r>
            <a:r>
              <a:rPr lang="en-US" sz="2000" dirty="0" smtClean="0">
                <a:solidFill>
                  <a:schemeClr val="bg1"/>
                </a:solidFill>
              </a:rPr>
              <a:t> </a:t>
            </a:r>
            <a:r>
              <a:rPr lang="en-US" sz="2000" dirty="0" err="1" smtClean="0">
                <a:solidFill>
                  <a:schemeClr val="bg1"/>
                </a:solidFill>
              </a:rPr>
              <a:t>lebih</a:t>
            </a:r>
            <a:r>
              <a:rPr lang="en-US" sz="2000" dirty="0" smtClean="0">
                <a:solidFill>
                  <a:schemeClr val="bg1"/>
                </a:solidFill>
              </a:rPr>
              <a:t> </a:t>
            </a:r>
            <a:r>
              <a:rPr lang="en-US" sz="2000" dirty="0" err="1" smtClean="0">
                <a:solidFill>
                  <a:schemeClr val="bg1"/>
                </a:solidFill>
              </a:rPr>
              <a:t>itu</a:t>
            </a:r>
            <a:r>
              <a:rPr lang="en-US" sz="2000" dirty="0" smtClean="0">
                <a:solidFill>
                  <a:schemeClr val="bg1"/>
                </a:solidFill>
              </a:rPr>
              <a:t> </a:t>
            </a:r>
            <a:r>
              <a:rPr lang="en-US" sz="2000" dirty="0" err="1" smtClean="0">
                <a:solidFill>
                  <a:schemeClr val="bg1"/>
                </a:solidFill>
              </a:rPr>
              <a:t>sejalan</a:t>
            </a:r>
            <a:r>
              <a:rPr lang="en-US" sz="2000" dirty="0" smtClean="0">
                <a:solidFill>
                  <a:schemeClr val="bg1"/>
                </a:solidFill>
              </a:rPr>
              <a:t>.</a:t>
            </a:r>
            <a:endParaRPr lang="en-US" sz="2000" dirty="0" smtClean="0">
              <a:solidFill>
                <a:schemeClr val="bg1"/>
              </a:solidFill>
            </a:endParaRPr>
          </a:p>
          <a:p>
            <a:pPr>
              <a:defRPr/>
            </a:pPr>
            <a:endParaRPr lang="en-US" sz="2000" dirty="0" smtClean="0">
              <a:solidFill>
                <a:schemeClr val="bg1"/>
              </a:solidFill>
            </a:endParaRPr>
          </a:p>
          <a:p>
            <a:pPr>
              <a:buFont typeface="Wingdings 2" pitchFamily="18" charset="2"/>
              <a:buNone/>
              <a:defRPr/>
            </a:pPr>
            <a:r>
              <a:rPr lang="en-US" sz="2000" dirty="0" smtClean="0">
                <a:solidFill>
                  <a:schemeClr val="bg1"/>
                </a:solidFill>
              </a:rPr>
              <a:t>	</a:t>
            </a:r>
            <a:r>
              <a:rPr lang="en-US" sz="2000" dirty="0" err="1" smtClean="0">
                <a:solidFill>
                  <a:schemeClr val="bg1"/>
                </a:solidFill>
              </a:rPr>
              <a:t>Contoh</a:t>
            </a:r>
            <a:r>
              <a:rPr lang="en-US" sz="2000" dirty="0" smtClean="0">
                <a:solidFill>
                  <a:schemeClr val="bg1"/>
                </a:solidFill>
              </a:rPr>
              <a:t>:</a:t>
            </a:r>
            <a:endParaRPr lang="en-US" sz="2000" dirty="0" smtClean="0">
              <a:solidFill>
                <a:schemeClr val="bg1"/>
              </a:solidFill>
            </a:endParaRPr>
          </a:p>
          <a:p>
            <a:pPr>
              <a:buFont typeface="Wingdings 2" pitchFamily="18" charset="2"/>
              <a:buNone/>
              <a:defRPr/>
            </a:pPr>
            <a:r>
              <a:rPr lang="en-US" sz="2000" dirty="0" smtClean="0">
                <a:solidFill>
                  <a:schemeClr val="bg1"/>
                </a:solidFill>
              </a:rPr>
              <a:t>	</a:t>
            </a:r>
            <a:endParaRPr lang="en-US" sz="2000" dirty="0" smtClean="0">
              <a:solidFill>
                <a:schemeClr val="bg1"/>
              </a:solidFill>
            </a:endParaRPr>
          </a:p>
          <a:p>
            <a:pPr lvl="1">
              <a:buFont typeface="Wingdings 2" pitchFamily="18" charset="2"/>
              <a:buNone/>
              <a:defRPr/>
            </a:pPr>
            <a:r>
              <a:rPr lang="en-US" sz="2000" i="1" dirty="0" smtClean="0">
                <a:solidFill>
                  <a:schemeClr val="bg1"/>
                </a:solidFill>
              </a:rPr>
              <a:t>	</a:t>
            </a:r>
            <a:r>
              <a:rPr lang="en-US" sz="2000" i="1" dirty="0" err="1" smtClean="0">
                <a:solidFill>
                  <a:schemeClr val="bg1"/>
                </a:solidFill>
              </a:rPr>
              <a:t>Dosen</a:t>
            </a:r>
            <a:r>
              <a:rPr lang="en-US" sz="2000" i="1" dirty="0" smtClean="0">
                <a:solidFill>
                  <a:schemeClr val="bg1"/>
                </a:solidFill>
              </a:rPr>
              <a:t> </a:t>
            </a:r>
            <a:r>
              <a:rPr lang="en-US" sz="2000" i="1" dirty="0" err="1" smtClean="0">
                <a:solidFill>
                  <a:schemeClr val="bg1"/>
                </a:solidFill>
              </a:rPr>
              <a:t>menjelaskan</a:t>
            </a:r>
            <a:r>
              <a:rPr lang="en-US" sz="2000" i="1" dirty="0" smtClean="0">
                <a:solidFill>
                  <a:schemeClr val="bg1"/>
                </a:solidFill>
              </a:rPr>
              <a:t>.</a:t>
            </a:r>
            <a:endParaRPr lang="en-US" sz="2000" dirty="0" smtClean="0">
              <a:solidFill>
                <a:schemeClr val="bg1"/>
              </a:solidFill>
            </a:endParaRPr>
          </a:p>
          <a:p>
            <a:pPr>
              <a:buFont typeface="Wingdings 2" pitchFamily="18" charset="2"/>
              <a:buNone/>
              <a:defRPr/>
            </a:pPr>
            <a:r>
              <a:rPr lang="en-US" sz="2000" i="1" dirty="0" smtClean="0">
                <a:solidFill>
                  <a:schemeClr val="bg1"/>
                </a:solidFill>
              </a:rPr>
              <a:t>		</a:t>
            </a:r>
            <a:r>
              <a:rPr lang="en-US" sz="2000" i="1" dirty="0" err="1" smtClean="0">
                <a:solidFill>
                  <a:schemeClr val="bg1"/>
                </a:solidFill>
              </a:rPr>
              <a:t>Mahasiswa</a:t>
            </a:r>
            <a:r>
              <a:rPr lang="en-US" sz="2000" i="1" dirty="0" smtClean="0">
                <a:solidFill>
                  <a:schemeClr val="bg1"/>
                </a:solidFill>
              </a:rPr>
              <a:t> </a:t>
            </a:r>
            <a:r>
              <a:rPr lang="en-US" sz="2000" i="1" dirty="0" err="1" smtClean="0">
                <a:solidFill>
                  <a:schemeClr val="bg1"/>
                </a:solidFill>
              </a:rPr>
              <a:t>mendengarkan</a:t>
            </a:r>
            <a:r>
              <a:rPr lang="en-US" sz="2000" i="1" dirty="0" smtClean="0">
                <a:solidFill>
                  <a:schemeClr val="bg1"/>
                </a:solidFill>
              </a:rPr>
              <a:t>.</a:t>
            </a:r>
            <a:endParaRPr lang="en-US" sz="2000" dirty="0" smtClean="0">
              <a:solidFill>
                <a:schemeClr val="bg1"/>
              </a:solidFill>
            </a:endParaRPr>
          </a:p>
          <a:p>
            <a:pPr>
              <a:buFont typeface="Wingdings 2" pitchFamily="18" charset="2"/>
              <a:buNone/>
              <a:defRPr/>
            </a:pPr>
            <a:r>
              <a:rPr lang="en-US" sz="2000" i="1" dirty="0" smtClean="0">
                <a:solidFill>
                  <a:schemeClr val="bg1"/>
                </a:solidFill>
              </a:rPr>
              <a:t>		</a:t>
            </a:r>
            <a:r>
              <a:rPr lang="en-US" sz="2000" i="1" dirty="0" err="1" smtClean="0">
                <a:solidFill>
                  <a:schemeClr val="bg1"/>
                </a:solidFill>
              </a:rPr>
              <a:t>Dosen</a:t>
            </a:r>
            <a:r>
              <a:rPr lang="en-US" sz="2000" i="1" dirty="0" smtClean="0">
                <a:solidFill>
                  <a:schemeClr val="bg1"/>
                </a:solidFill>
              </a:rPr>
              <a:t> </a:t>
            </a:r>
            <a:r>
              <a:rPr lang="en-US" sz="2000" i="1" dirty="0" err="1" smtClean="0">
                <a:solidFill>
                  <a:schemeClr val="bg1"/>
                </a:solidFill>
              </a:rPr>
              <a:t>menjelaskan</a:t>
            </a:r>
            <a:r>
              <a:rPr lang="en-US" sz="2000" i="1" dirty="0" smtClean="0">
                <a:solidFill>
                  <a:schemeClr val="bg1"/>
                </a:solidFill>
              </a:rPr>
              <a:t> </a:t>
            </a:r>
            <a:r>
              <a:rPr lang="en-US" sz="2000" i="1" dirty="0" err="1" smtClean="0">
                <a:solidFill>
                  <a:schemeClr val="bg1"/>
                </a:solidFill>
              </a:rPr>
              <a:t>dan</a:t>
            </a:r>
            <a:r>
              <a:rPr lang="en-US" sz="2000" i="1" dirty="0" smtClean="0">
                <a:solidFill>
                  <a:schemeClr val="bg1"/>
                </a:solidFill>
              </a:rPr>
              <a:t> </a:t>
            </a:r>
            <a:r>
              <a:rPr lang="en-US" sz="2000" i="1" dirty="0" err="1" smtClean="0">
                <a:solidFill>
                  <a:schemeClr val="bg1"/>
                </a:solidFill>
              </a:rPr>
              <a:t>mahasiswa</a:t>
            </a:r>
            <a:r>
              <a:rPr lang="en-US" sz="2000" i="1" dirty="0" smtClean="0">
                <a:solidFill>
                  <a:schemeClr val="bg1"/>
                </a:solidFill>
              </a:rPr>
              <a:t> </a:t>
            </a:r>
            <a:r>
              <a:rPr lang="en-US" sz="2000" i="1" dirty="0" err="1" smtClean="0">
                <a:solidFill>
                  <a:schemeClr val="bg1"/>
                </a:solidFill>
              </a:rPr>
              <a:t>mendengarkan</a:t>
            </a:r>
            <a:r>
              <a:rPr lang="en-US" sz="2000" i="1" dirty="0" smtClean="0">
                <a:solidFill>
                  <a:schemeClr val="bg1"/>
                </a:solidFill>
              </a:rPr>
              <a:t>.</a:t>
            </a:r>
            <a:endParaRPr lang="en-US" sz="2000" dirty="0" smtClean="0">
              <a:solidFill>
                <a:schemeClr val="bg1"/>
              </a:solidFill>
            </a:endParaRPr>
          </a:p>
          <a:p>
            <a:pPr>
              <a:buFont typeface="Wingdings 2" pitchFamily="18" charset="2"/>
              <a:buNone/>
              <a:defRPr/>
            </a:pPr>
            <a:r>
              <a:rPr lang="en-US" sz="2000" i="1" dirty="0" smtClean="0">
                <a:solidFill>
                  <a:schemeClr val="bg1"/>
                </a:solidFill>
              </a:rPr>
              <a:t> </a:t>
            </a:r>
            <a:endParaRPr lang="en-US" sz="2000" dirty="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Wingdings" panose="05000000000000000000" pitchFamily="2" charset="2"/>
              <a:buChar char="v"/>
              <a:defRPr/>
            </a:pPr>
            <a:r>
              <a:rPr lang="en-US" sz="2400" dirty="0" smtClean="0">
                <a:solidFill>
                  <a:schemeClr val="bg1"/>
                </a:solidFill>
                <a:latin typeface="+mn-lt"/>
              </a:rPr>
              <a:t> </a:t>
            </a:r>
            <a:r>
              <a:rPr lang="en-US" sz="2400" dirty="0" err="1" smtClean="0">
                <a:solidFill>
                  <a:schemeClr val="bg1"/>
                </a:solidFill>
                <a:latin typeface="+mn-lt"/>
              </a:rPr>
              <a:t>Kalimat</a:t>
            </a:r>
            <a:r>
              <a:rPr lang="en-US" sz="2400" dirty="0" smtClean="0">
                <a:solidFill>
                  <a:schemeClr val="bg1"/>
                </a:solidFill>
                <a:latin typeface="+mn-lt"/>
              </a:rPr>
              <a:t> </a:t>
            </a:r>
            <a:r>
              <a:rPr lang="en-US" sz="2400" dirty="0" err="1" smtClean="0">
                <a:solidFill>
                  <a:schemeClr val="bg1"/>
                </a:solidFill>
                <a:latin typeface="+mn-lt"/>
              </a:rPr>
              <a:t>Majemuk</a:t>
            </a:r>
            <a:r>
              <a:rPr lang="en-US" sz="2400" dirty="0" smtClean="0">
                <a:solidFill>
                  <a:schemeClr val="bg1"/>
                </a:solidFill>
                <a:latin typeface="+mn-lt"/>
              </a:rPr>
              <a:t> </a:t>
            </a:r>
            <a:r>
              <a:rPr lang="en-US" sz="2400" dirty="0" err="1" smtClean="0">
                <a:solidFill>
                  <a:schemeClr val="bg1"/>
                </a:solidFill>
                <a:latin typeface="+mn-lt"/>
              </a:rPr>
              <a:t>Setara</a:t>
            </a:r>
            <a:r>
              <a:rPr lang="en-US" sz="2400" dirty="0" smtClean="0">
                <a:solidFill>
                  <a:schemeClr val="bg1"/>
                </a:solidFill>
                <a:latin typeface="+mn-lt"/>
              </a:rPr>
              <a:t> </a:t>
            </a:r>
            <a:r>
              <a:rPr lang="en-US" sz="2400" dirty="0" err="1" smtClean="0">
                <a:solidFill>
                  <a:schemeClr val="bg1"/>
                </a:solidFill>
                <a:latin typeface="+mn-lt"/>
              </a:rPr>
              <a:t>Pertentangan</a:t>
            </a:r>
            <a:r>
              <a:rPr lang="en-US" sz="2400" dirty="0" smtClean="0">
                <a:solidFill>
                  <a:schemeClr val="bg1"/>
                </a:solidFill>
                <a:latin typeface="+mn-lt"/>
              </a:rPr>
              <a:t>.</a:t>
            </a:r>
            <a:endParaRPr lang="en-US" sz="2400" dirty="0">
              <a:solidFill>
                <a:schemeClr val="bg1"/>
              </a:solidFill>
              <a:latin typeface="+mn-lt"/>
            </a:endParaRPr>
          </a:p>
        </p:txBody>
      </p:sp>
      <p:sp>
        <p:nvSpPr>
          <p:cNvPr id="10243" name="Content Placeholder 2"/>
          <p:cNvSpPr>
            <a:spLocks noGrp="1"/>
          </p:cNvSpPr>
          <p:nvPr>
            <p:ph idx="1"/>
          </p:nvPr>
        </p:nvSpPr>
        <p:spPr/>
        <p:txBody>
          <a:bodyPr/>
          <a:lstStyle/>
          <a:p>
            <a:pPr>
              <a:buFont typeface="Wingdings 2" pitchFamily="18" charset="2"/>
              <a:buNone/>
            </a:pPr>
            <a:r>
              <a:rPr lang="en-US" sz="2000" dirty="0" smtClean="0">
                <a:solidFill>
                  <a:schemeClr val="bg1"/>
                </a:solidFill>
              </a:rPr>
              <a:t>	Kalimat ini merupakan hasil penggabungan dua kalimat tunggal atau lebih yang dihubungkan dengan kata </a:t>
            </a:r>
            <a:r>
              <a:rPr lang="en-US" sz="2000" i="1" dirty="0" smtClean="0">
                <a:solidFill>
                  <a:schemeClr val="bg1"/>
                </a:solidFill>
              </a:rPr>
              <a:t>tetapi</a:t>
            </a:r>
            <a:r>
              <a:rPr lang="en-US" sz="2000" dirty="0" smtClean="0">
                <a:solidFill>
                  <a:schemeClr val="bg1"/>
                </a:solidFill>
              </a:rPr>
              <a:t>, </a:t>
            </a:r>
            <a:r>
              <a:rPr lang="en-US" sz="2000" i="1" dirty="0" smtClean="0">
                <a:solidFill>
                  <a:schemeClr val="bg1"/>
                </a:solidFill>
              </a:rPr>
              <a:t>sedangkan</a:t>
            </a:r>
            <a:r>
              <a:rPr lang="en-US" sz="2000" dirty="0" smtClean="0">
                <a:solidFill>
                  <a:schemeClr val="bg1"/>
                </a:solidFill>
              </a:rPr>
              <a:t>, dan </a:t>
            </a:r>
            <a:r>
              <a:rPr lang="en-US" sz="2000" i="1" dirty="0" smtClean="0">
                <a:solidFill>
                  <a:schemeClr val="bg1"/>
                </a:solidFill>
              </a:rPr>
              <a:t>melainkan</a:t>
            </a:r>
            <a:r>
              <a:rPr lang="en-US" sz="2000" dirty="0" smtClean="0">
                <a:solidFill>
                  <a:schemeClr val="bg1"/>
                </a:solidFill>
              </a:rPr>
              <a:t> jika kedua kalimat tunggal atau lebih itu menunjukkan pertentangan.</a:t>
            </a:r>
            <a:endParaRPr lang="en-US" sz="2000" dirty="0" smtClean="0">
              <a:solidFill>
                <a:schemeClr val="bg1"/>
              </a:solidFill>
            </a:endParaRPr>
          </a:p>
          <a:p>
            <a:endParaRPr lang="en-US" sz="2000" dirty="0" smtClean="0">
              <a:solidFill>
                <a:schemeClr val="bg1"/>
              </a:solidFill>
            </a:endParaRPr>
          </a:p>
          <a:p>
            <a:pPr>
              <a:buFont typeface="Wingdings 2" pitchFamily="18" charset="2"/>
              <a:buNone/>
            </a:pPr>
            <a:r>
              <a:rPr lang="en-US" sz="2000" dirty="0" smtClean="0">
                <a:solidFill>
                  <a:schemeClr val="bg1"/>
                </a:solidFill>
              </a:rPr>
              <a:t>	Contoh:</a:t>
            </a:r>
            <a:endParaRPr lang="en-US" sz="2000" dirty="0" smtClean="0">
              <a:solidFill>
                <a:schemeClr val="bg1"/>
              </a:solidFill>
            </a:endParaRPr>
          </a:p>
          <a:p>
            <a:pPr>
              <a:buFont typeface="Wingdings 2" pitchFamily="18" charset="2"/>
              <a:buNone/>
            </a:pPr>
            <a:r>
              <a:rPr lang="en-US" sz="2000" i="1" dirty="0" smtClean="0">
                <a:solidFill>
                  <a:schemeClr val="bg1"/>
                </a:solidFill>
              </a:rPr>
              <a:t>		Ia bukan mahasiswa FTI, melainkan mahasiswa Fikom.</a:t>
            </a:r>
            <a:endParaRPr lang="en-US" sz="2000" dirty="0" smtClean="0">
              <a:solidFill>
                <a:schemeClr val="bg1"/>
              </a:solidFill>
            </a:endParaRPr>
          </a:p>
          <a:p>
            <a:pPr>
              <a:buFont typeface="Wingdings 2" pitchFamily="18" charset="2"/>
              <a:buNone/>
            </a:pPr>
            <a:r>
              <a:rPr lang="en-US" sz="2000" i="1" dirty="0" smtClean="0">
                <a:solidFill>
                  <a:schemeClr val="bg1"/>
                </a:solidFill>
              </a:rPr>
              <a:t>		</a:t>
            </a:r>
            <a:endParaRPr lang="en-US" sz="2000" i="1" dirty="0" smtClean="0">
              <a:solidFill>
                <a:schemeClr val="bg1"/>
              </a:solidFill>
            </a:endParaRPr>
          </a:p>
          <a:p>
            <a:pPr>
              <a:buFont typeface="Wingdings 2" pitchFamily="18" charset="2"/>
              <a:buNone/>
            </a:pPr>
            <a:r>
              <a:rPr lang="en-US" sz="2000" i="1" dirty="0" smtClean="0">
                <a:solidFill>
                  <a:schemeClr val="bg1"/>
                </a:solidFill>
              </a:rPr>
              <a:t>		Puspitek terletak di Serpong, sedangkan PT Dirgantara Indonesia 	terletak di Bandung.</a:t>
            </a:r>
            <a:endParaRPr lang="en-US" sz="2000" dirty="0" smtClean="0">
              <a:solidFill>
                <a:schemeClr val="bg1"/>
              </a:solidFill>
            </a:endParaRPr>
          </a:p>
          <a:p>
            <a:pPr>
              <a:buFont typeface="Wingdings 2" pitchFamily="18" charset="2"/>
              <a:buNone/>
            </a:pPr>
            <a:r>
              <a:rPr lang="en-US" sz="2000" i="1" dirty="0" smtClean="0">
                <a:solidFill>
                  <a:schemeClr val="bg1"/>
                </a:solidFill>
              </a:rPr>
              <a:t>		</a:t>
            </a:r>
            <a:endParaRPr lang="en-US" sz="2000" i="1" dirty="0" smtClean="0">
              <a:solidFill>
                <a:schemeClr val="bg1"/>
              </a:solidFill>
            </a:endParaRPr>
          </a:p>
          <a:p>
            <a:pPr>
              <a:buFont typeface="Wingdings 2" pitchFamily="18" charset="2"/>
              <a:buNone/>
            </a:pPr>
            <a:r>
              <a:rPr lang="en-US" sz="2000" i="1" dirty="0" smtClean="0">
                <a:solidFill>
                  <a:schemeClr val="bg1"/>
                </a:solidFill>
              </a:rPr>
              <a:t>		Reza tidak berbelanja, tetapi hanya melihat-lihat.</a:t>
            </a:r>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a:buFont typeface="Wingdings" panose="05000000000000000000" pitchFamily="2" charset="2"/>
              <a:buChar char="v"/>
              <a:defRPr/>
            </a:pPr>
            <a:r>
              <a:rPr lang="en-US" sz="2400" dirty="0" smtClean="0">
                <a:solidFill>
                  <a:schemeClr val="bg1"/>
                </a:solidFill>
                <a:latin typeface="+mn-lt"/>
              </a:rPr>
              <a:t> Kalimat Majemuk Setara Perurutan.</a:t>
            </a:r>
            <a:br>
              <a:rPr lang="en-US" sz="2400" dirty="0" smtClean="0">
                <a:solidFill>
                  <a:schemeClr val="bg1"/>
                </a:solidFill>
                <a:latin typeface="+mn-lt"/>
              </a:rPr>
            </a:br>
            <a:endParaRPr lang="en-US" sz="2400" dirty="0">
              <a:solidFill>
                <a:schemeClr val="bg1"/>
              </a:solidFill>
              <a:latin typeface="+mn-lt"/>
            </a:endParaRPr>
          </a:p>
        </p:txBody>
      </p:sp>
      <p:sp>
        <p:nvSpPr>
          <p:cNvPr id="11267" name="Content Placeholder 2"/>
          <p:cNvSpPr>
            <a:spLocks noGrp="1"/>
          </p:cNvSpPr>
          <p:nvPr>
            <p:ph idx="1"/>
          </p:nvPr>
        </p:nvSpPr>
        <p:spPr/>
        <p:txBody>
          <a:bodyPr/>
          <a:lstStyle/>
          <a:p>
            <a:pPr>
              <a:buFont typeface="Wingdings 2" pitchFamily="18" charset="2"/>
              <a:buNone/>
            </a:pPr>
            <a:r>
              <a:rPr lang="en-US" sz="2400" dirty="0" smtClean="0">
                <a:solidFill>
                  <a:schemeClr val="bg1"/>
                </a:solidFill>
              </a:rPr>
              <a:t>	</a:t>
            </a:r>
            <a:endParaRPr lang="en-US" sz="2400" dirty="0" smtClean="0">
              <a:solidFill>
                <a:schemeClr val="bg1"/>
              </a:solidFill>
            </a:endParaRPr>
          </a:p>
          <a:p>
            <a:pPr>
              <a:buFont typeface="Wingdings 2" pitchFamily="18" charset="2"/>
              <a:buNone/>
            </a:pPr>
            <a:r>
              <a:rPr lang="en-US" sz="2400" dirty="0" smtClean="0">
                <a:solidFill>
                  <a:schemeClr val="bg1"/>
                </a:solidFill>
              </a:rPr>
              <a:t>	Kalimat ini merupakan hasil penggabungan dua kalimat tunggal atau lebih yang dihubungkan dengan kata </a:t>
            </a:r>
            <a:r>
              <a:rPr lang="en-US" sz="2400" i="1" dirty="0" smtClean="0">
                <a:solidFill>
                  <a:schemeClr val="bg1"/>
                </a:solidFill>
              </a:rPr>
              <a:t>lalu</a:t>
            </a:r>
            <a:r>
              <a:rPr lang="en-US" sz="2400" dirty="0" smtClean="0">
                <a:solidFill>
                  <a:schemeClr val="bg1"/>
                </a:solidFill>
              </a:rPr>
              <a:t> dan </a:t>
            </a:r>
            <a:r>
              <a:rPr lang="en-US" sz="2400" i="1" dirty="0" smtClean="0">
                <a:solidFill>
                  <a:schemeClr val="bg1"/>
                </a:solidFill>
              </a:rPr>
              <a:t>kemudian</a:t>
            </a:r>
            <a:r>
              <a:rPr lang="en-US" sz="2400" dirty="0" smtClean="0">
                <a:solidFill>
                  <a:schemeClr val="bg1"/>
                </a:solidFill>
              </a:rPr>
              <a:t> jika kejadian yang dikemukakannya berurutan.</a:t>
            </a:r>
            <a:endParaRPr lang="en-US" sz="2400" dirty="0" smtClean="0">
              <a:solidFill>
                <a:schemeClr val="bg1"/>
              </a:solidFill>
            </a:endParaRPr>
          </a:p>
          <a:p>
            <a:pPr>
              <a:buFont typeface="Wingdings 2" pitchFamily="18" charset="2"/>
              <a:buNone/>
            </a:pPr>
            <a:endParaRPr lang="en-US" sz="2400" dirty="0" smtClean="0">
              <a:solidFill>
                <a:schemeClr val="bg1"/>
              </a:solidFill>
            </a:endParaRPr>
          </a:p>
          <a:p>
            <a:pPr>
              <a:buFont typeface="Wingdings 2" pitchFamily="18" charset="2"/>
              <a:buNone/>
            </a:pPr>
            <a:r>
              <a:rPr lang="en-US" sz="2400" dirty="0" smtClean="0">
                <a:solidFill>
                  <a:schemeClr val="bg1"/>
                </a:solidFill>
              </a:rPr>
              <a:t>	Contoh:</a:t>
            </a:r>
            <a:endParaRPr lang="en-US" sz="2400" dirty="0" smtClean="0">
              <a:solidFill>
                <a:schemeClr val="bg1"/>
              </a:solidFill>
            </a:endParaRPr>
          </a:p>
          <a:p>
            <a:pPr>
              <a:buFont typeface="Wingdings 2" pitchFamily="18" charset="2"/>
              <a:buNone/>
            </a:pPr>
            <a:r>
              <a:rPr lang="en-US" sz="2400" i="1" dirty="0" smtClean="0">
                <a:solidFill>
                  <a:schemeClr val="bg1"/>
                </a:solidFill>
              </a:rPr>
              <a:t>	Upacara peresmian proyek pembangunan kampus baru Universitas Merah Putih telah selesai, lalu Pak Rektor mempersilakan para tamu untuk beramah-tamah sembari mencicipi hidangan yang telah disiapkan.</a:t>
            </a:r>
            <a:endParaRPr lang="en-US" sz="2400" dirty="0" smtClean="0">
              <a:solidFill>
                <a:schemeClr val="bg1"/>
              </a:solidFill>
            </a:endParaRPr>
          </a:p>
          <a:p>
            <a:endParaRPr lang="en-US" sz="2400" dirty="0" smtClean="0">
              <a:solidFill>
                <a:schemeClr val="bg1"/>
              </a:solidFill>
            </a:endParaRPr>
          </a:p>
        </p:txBody>
      </p:sp>
    </p:spTree>
  </p:cSld>
  <p:clrMapOvr>
    <a:masterClrMapping/>
  </p:clrMapOvr>
  <p:transition>
    <p:randomBa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7243</Words>
  <Application>WPS Presentation</Application>
  <PresentationFormat>On-screen Show (4:3)</PresentationFormat>
  <Paragraphs>157</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Nimbus Roman No9 L</vt:lpstr>
      <vt:lpstr>Lucida Sans</vt:lpstr>
      <vt:lpstr>Gubbi</vt:lpstr>
      <vt:lpstr>Wingdings 2</vt:lpstr>
      <vt:lpstr>OpenSymbol</vt:lpstr>
      <vt:lpstr>Wingdings 3</vt:lpstr>
      <vt:lpstr>Wingdings 3</vt:lpstr>
      <vt:lpstr>Wingdings 2</vt:lpstr>
      <vt:lpstr>Book Antiqua</vt:lpstr>
      <vt:lpstr>Microsoft YaHei</vt:lpstr>
      <vt:lpstr>Droid Sans Fallback</vt:lpstr>
      <vt:lpstr>Arial Unicode MS</vt:lpstr>
      <vt:lpstr>Calibri</vt:lpstr>
      <vt:lpstr>DejaVu Sans</vt:lpstr>
      <vt:lpstr>Apex</vt:lpstr>
      <vt:lpstr>Kalimat dalam Bahasa Indonesia</vt:lpstr>
      <vt:lpstr>Pengertian Kalimat</vt:lpstr>
      <vt:lpstr>Namun, dalam pemakaian sehari-hari, jumlah kalimat yang berpredikat kata kerja lebih besar daripada kalimat yang berpredikat selain kata kerja. Hal itu memudahkan kita dalam menentukan predikat sebuah kalimat. Misalnya, jika ada kata kerja dalam susunan kalimat, kata kerja itulah yang kita cadangkan sebagai predikat dalam kalimat itu. </vt:lpstr>
      <vt:lpstr>Perhatikan kalimat berikut ini.  	Harga buku itu dua puluh ribu rupiah. 	Komputer itu rusak. 	Ayahku dokter.</vt:lpstr>
      <vt:lpstr>Pola Kalimat Dasar</vt:lpstr>
      <vt:lpstr>Jenis Kalimat Menurut Struktur Gramatikalnya </vt:lpstr>
      <vt:lpstr> Kalimat Majemuk Setara Kalimat majemuk setara terjadi dari penggabungan dua kalimat tunggal atau lebih. Kalimat majemuk setara dikelompokkan menjadi empat jenis sebagai berikut.  </vt:lpstr>
      <vt:lpstr> Kalimat Majemuk Setara Pertentangan.</vt:lpstr>
      <vt:lpstr> Kalimat Majemuk Setara Perurutan. </vt:lpstr>
      <vt:lpstr> Kalimat Majemuk Setara Pemilihan </vt:lpstr>
      <vt:lpstr>Selain keempat jenis kalimat majemuk setara di atas, ada pula kalimat majemuk setara yang berbentuk kalimat rapatan, yaitu suatu bentuk yang merapatkan dua kalimat atau lebih kalimat tunggal. Yang dirapatkan ialah unsur subjek atau unsur objek yang sama. </vt:lpstr>
      <vt:lpstr> Kalimat Majemuk Tidak Setara (Bertingkat)</vt:lpstr>
      <vt:lpstr>Contoh</vt:lpstr>
      <vt:lpstr> Kalimat Majemuk Campuran</vt:lpstr>
      <vt:lpstr>Latihan</vt:lpstr>
    </vt:vector>
  </TitlesOfParts>
  <Company>Personal 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Kalimat dalam Bahasa Indonesia</dc:title>
  <dc:creator>Zetty Karyati</dc:creator>
  <cp:lastModifiedBy>ebdesk</cp:lastModifiedBy>
  <cp:revision>18</cp:revision>
  <dcterms:created xsi:type="dcterms:W3CDTF">2022-10-02T16:57:28Z</dcterms:created>
  <dcterms:modified xsi:type="dcterms:W3CDTF">2022-10-02T16:57:28Z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