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5" r:id="rId11"/>
    <p:sldId id="270" r:id="rId12"/>
    <p:sldId id="266" r:id="rId13"/>
    <p:sldId id="264" r:id="rId14"/>
    <p:sldId id="287" r:id="rId15"/>
    <p:sldId id="272" r:id="rId16"/>
    <p:sldId id="273" r:id="rId17"/>
    <p:sldId id="271" r:id="rId18"/>
    <p:sldId id="274" r:id="rId19"/>
    <p:sldId id="275" r:id="rId20"/>
    <p:sldId id="276" r:id="rId21"/>
    <p:sldId id="283" r:id="rId22"/>
    <p:sldId id="284" r:id="rId23"/>
    <p:sldId id="285" r:id="rId24"/>
    <p:sldId id="279" r:id="rId25"/>
    <p:sldId id="280" r:id="rId26"/>
    <p:sldId id="277" r:id="rId27"/>
    <p:sldId id="281" r:id="rId28"/>
    <p:sldId id="282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03E3-BE3D-4C62-8A88-AE25B190EAE2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61BC-9072-443D-9EAE-FAA0C4A9B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pPr algn="r" eaLnBrk="1" hangingPunct="1"/>
            <a:r>
              <a:rPr lang="en-US" i="1" dirty="0" err="1">
                <a:solidFill>
                  <a:srgbClr val="66FF33"/>
                </a:solidFill>
              </a:rPr>
              <a:t>Reva</a:t>
            </a:r>
            <a:r>
              <a:rPr lang="en-US" i="1" dirty="0">
                <a:solidFill>
                  <a:srgbClr val="66FF33"/>
                </a:solidFill>
              </a:rPr>
              <a:t> </a:t>
            </a:r>
            <a:r>
              <a:rPr lang="en-US" i="1" dirty="0" err="1">
                <a:solidFill>
                  <a:srgbClr val="66FF33"/>
                </a:solidFill>
              </a:rPr>
              <a:t>Ragam</a:t>
            </a:r>
            <a:r>
              <a:rPr lang="en-US" i="1" dirty="0">
                <a:solidFill>
                  <a:srgbClr val="66FF33"/>
                </a:solidFill>
              </a:rPr>
              <a:t> </a:t>
            </a:r>
            <a:r>
              <a:rPr lang="en-US" i="1" dirty="0" err="1">
                <a:solidFill>
                  <a:srgbClr val="66FF33"/>
                </a:solidFill>
              </a:rPr>
              <a:t>Santika,M.Kom</a:t>
            </a:r>
            <a:endParaRPr lang="en-US" i="1" dirty="0">
              <a:solidFill>
                <a:srgbClr val="66FF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Pengantar</a:t>
            </a:r>
            <a:r>
              <a:rPr lang="en-US" sz="4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4400" b="1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sistem</a:t>
            </a:r>
            <a:r>
              <a:rPr lang="en-US" sz="4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Basis Data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800" y="2057400"/>
            <a:ext cx="7835900" cy="175577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ctr">
              <a:defRPr/>
            </a:pPr>
            <a:r>
              <a:rPr lang="en-US" sz="4400" b="1" dirty="0" err="1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Pengenalan</a:t>
            </a:r>
            <a:r>
              <a:rPr lang="en-US" sz="4400" b="1" dirty="0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</a:p>
          <a:p>
            <a:pPr algn="ctr">
              <a:defRPr/>
            </a:pPr>
            <a:r>
              <a:rPr lang="en-US" sz="4400" b="1" dirty="0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Basis Data (pert 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/>
              <a:t>data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diproses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proses</a:t>
            </a:r>
            <a:r>
              <a:rPr lang="en-US" b="1" dirty="0"/>
              <a:t> </a:t>
            </a:r>
            <a:r>
              <a:rPr lang="en-US" b="1" dirty="0" err="1"/>
              <a:t>pengambilan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endParaRPr lang="en-US" b="1" dirty="0"/>
          </a:p>
          <a:p>
            <a:r>
              <a:rPr lang="en-US" b="1" dirty="0" err="1"/>
              <a:t>Contoh</a:t>
            </a:r>
            <a:r>
              <a:rPr lang="en-US" b="1" dirty="0"/>
              <a:t> : </a:t>
            </a:r>
            <a:br>
              <a:rPr lang="en-US" dirty="0"/>
            </a:br>
            <a:r>
              <a:rPr lang="en-US" dirty="0"/>
              <a:t> Data yang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sensus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melek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melek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657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Vs </a:t>
            </a:r>
            <a:r>
              <a:rPr lang="en-US" dirty="0" err="1"/>
              <a:t>Informasi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72390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Bersifat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berguna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pengolahan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lanjut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pengambilan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keputusan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mentah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diolah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ada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rapi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karena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disimpan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gudang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atau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acak-akan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sampai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harus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tambang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guna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pihak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memberikan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pihak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menerima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konten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relevan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penerima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cenderung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sajikan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komplek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menarik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4846320"/>
          </a:xfrm>
        </p:spPr>
        <p:txBody>
          <a:bodyPr>
            <a:normAutofit/>
          </a:bodyPr>
          <a:lstStyle/>
          <a:p>
            <a:r>
              <a:rPr lang="en-US" sz="2400" b="1" dirty="0"/>
              <a:t>Metadata: </a:t>
            </a:r>
            <a:r>
              <a:rPr lang="en-US" sz="2400" b="1" dirty="0" err="1"/>
              <a:t>menggambarkan</a:t>
            </a:r>
            <a:r>
              <a:rPr lang="en-US" sz="2400" b="1" dirty="0"/>
              <a:t> </a:t>
            </a:r>
            <a:r>
              <a:rPr lang="en-US" sz="2400" b="1" dirty="0" err="1"/>
              <a:t>struktur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format data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database.</a:t>
            </a:r>
          </a:p>
          <a:p>
            <a:r>
              <a:rPr lang="nn-NO" sz="2400" dirty="0"/>
              <a:t>Struktur database : table, column, tipe data, panjang </a:t>
            </a:r>
            <a:r>
              <a:rPr lang="en-US" sz="2400" dirty="0"/>
              <a:t>data, primary key, </a:t>
            </a:r>
            <a:r>
              <a:rPr lang="en-US" sz="2400" dirty="0" err="1"/>
              <a:t>dll</a:t>
            </a:r>
            <a:r>
              <a:rPr lang="en-US" sz="2400" dirty="0"/>
              <a:t>.</a:t>
            </a:r>
          </a:p>
          <a:p>
            <a:r>
              <a:rPr lang="en-US" sz="2400" dirty="0"/>
              <a:t>Metadata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i="1" dirty="0"/>
              <a:t>System tables </a:t>
            </a:r>
            <a:r>
              <a:rPr lang="en-US" sz="2400" i="1" dirty="0" err="1"/>
              <a:t>atau</a:t>
            </a:r>
            <a:r>
              <a:rPr lang="en-US" sz="2400" i="1" dirty="0"/>
              <a:t> System Catalog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hanya</a:t>
            </a:r>
            <a:r>
              <a:rPr lang="en-US" sz="2400" i="1" dirty="0"/>
              <a:t> </a:t>
            </a:r>
            <a:r>
              <a:rPr lang="en-US" sz="2400" i="1" dirty="0" err="1"/>
              <a:t>dapat</a:t>
            </a:r>
            <a:r>
              <a:rPr lang="en-US" sz="2400" i="1" dirty="0"/>
              <a:t> </a:t>
            </a:r>
            <a:r>
              <a:rPr lang="en-US" sz="2400" i="1" dirty="0" err="1"/>
              <a:t>diakses</a:t>
            </a:r>
            <a:r>
              <a:rPr lang="en-US" sz="2400" i="1" dirty="0"/>
              <a:t> </a:t>
            </a:r>
            <a:r>
              <a:rPr lang="en-US" sz="2400" i="1" dirty="0" err="1"/>
              <a:t>langsung</a:t>
            </a:r>
            <a:r>
              <a:rPr lang="en-US" sz="2400" i="1" dirty="0"/>
              <a:t> </a:t>
            </a:r>
            <a:r>
              <a:rPr lang="en-US" sz="2400" i="1" dirty="0" err="1"/>
              <a:t>oleh</a:t>
            </a:r>
            <a:r>
              <a:rPr lang="en-US" sz="2400" i="1" dirty="0"/>
              <a:t> DBMS </a:t>
            </a:r>
            <a:r>
              <a:rPr lang="en-US" sz="2400" dirty="0" err="1"/>
              <a:t>atau</a:t>
            </a:r>
            <a:r>
              <a:rPr lang="en-US" sz="2400" dirty="0"/>
              <a:t> administrator </a:t>
            </a:r>
            <a:r>
              <a:rPr lang="en-US" sz="2400" dirty="0" err="1"/>
              <a:t>sistem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ContohMetadata</a:t>
            </a:r>
            <a:endParaRPr lang="en-US" sz="2400" b="1" dirty="0"/>
          </a:p>
          <a:p>
            <a:r>
              <a:rPr lang="en-US" sz="2400" dirty="0"/>
              <a:t>Feature MS Access : Database </a:t>
            </a:r>
            <a:r>
              <a:rPr lang="en-US" sz="2400" dirty="0" err="1"/>
              <a:t>Documentor</a:t>
            </a:r>
            <a:r>
              <a:rPr lang="en-US" sz="2400" dirty="0"/>
              <a:t> (tools menu, </a:t>
            </a:r>
            <a:r>
              <a:rPr lang="en-US" sz="2400" dirty="0" err="1"/>
              <a:t>pilih</a:t>
            </a:r>
            <a:r>
              <a:rPr lang="en-US" sz="2400" dirty="0"/>
              <a:t> Analyze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Documentor</a:t>
            </a:r>
            <a:r>
              <a:rPr lang="en-US" sz="2400" dirty="0"/>
              <a:t>). Tool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macamMetadata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, form, query, </a:t>
            </a:r>
            <a:r>
              <a:rPr lang="en-US" sz="2400" dirty="0" err="1"/>
              <a:t>dll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838200"/>
          <a:ext cx="7162800" cy="5508594"/>
        </p:xfrm>
        <a:graphic>
          <a:graphicData uri="http://schemas.openxmlformats.org/drawingml/2006/table">
            <a:tbl>
              <a:tblPr/>
              <a:tblGrid>
                <a:gridCol w="317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25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Perbedaan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File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manajemen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tradisional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File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manajemen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data base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1. Program Oriented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1. Data Oriented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2. Kaku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Luwes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3. Kerangkapan data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n-NO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3. Tidak terjadi kerangkapan data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25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Kelemahan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File manajemen tradisional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File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manajemen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data base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1. Timbulnya data rangkap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1. Storage yang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dibutuhkan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besar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dan ketidak konsistenan data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2.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Dibutuhkan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tenaga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spesialis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36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2. Data tidak dapat digunakan secara bersama-sama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3. Software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mahal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4814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3.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Kesukaran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dalam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mengakses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data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4.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Kerusakan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pada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data base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dapat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mempengaruhi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departemen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lain yang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terkait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  <a:p>
                      <a:pPr algn="l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</a:endParaRP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4. Tidak fleksibel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</a:endParaRP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7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 Black" pitchFamily="34" charset="0"/>
                        </a:rPr>
                        <a:t>5. Data tidak standart 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 Black" pitchFamily="34" charset="0"/>
                      </a:endParaRP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2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35" marR="8035" marT="80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1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035" marR="8035" marT="80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04800"/>
            <a:ext cx="81534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File </a:t>
            </a:r>
            <a:r>
              <a:rPr lang="en-US" sz="2000" b="1" dirty="0" err="1"/>
              <a:t>Manajemen</a:t>
            </a:r>
            <a:r>
              <a:rPr lang="en-US" sz="2000" b="1" dirty="0"/>
              <a:t> </a:t>
            </a:r>
            <a:r>
              <a:rPr lang="en-US" sz="2000" b="1" dirty="0" err="1"/>
              <a:t>Tradisional</a:t>
            </a:r>
            <a:r>
              <a:rPr lang="en-US" sz="2000" b="1" dirty="0"/>
              <a:t> </a:t>
            </a:r>
            <a:r>
              <a:rPr lang="en-US" sz="2000" b="1" dirty="0" err="1"/>
              <a:t>vs</a:t>
            </a:r>
            <a:r>
              <a:rPr lang="en-US" sz="2000" b="1" dirty="0"/>
              <a:t> file </a:t>
            </a:r>
            <a:r>
              <a:rPr lang="en-US" sz="2000" b="1" dirty="0" err="1"/>
              <a:t>manajemen</a:t>
            </a:r>
            <a:r>
              <a:rPr lang="en-US" sz="2000" b="1" dirty="0"/>
              <a:t> data base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Program Oriented vs Data Oriented</a:t>
            </a:r>
            <a:endParaRPr lang="id-ID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3408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d-ID" sz="3200">
                <a:latin typeface="Arial" charset="0"/>
              </a:rPr>
              <a:t>Program Oriented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539750" y="4149725"/>
            <a:ext cx="2709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d-ID" sz="3200">
                <a:latin typeface="Arial" charset="0"/>
              </a:rPr>
              <a:t>Data Oriented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371600" y="13716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066800" y="1668463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042988" y="2276475"/>
            <a:ext cx="762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id-ID" sz="2800">
                <a:latin typeface="Garamond" pitchFamily="18" charset="0"/>
              </a:rPr>
              <a:t>Susunan data di dalam file, distribusi data pada peralatan storage, dan organisasi filenya dipilih sedemikian rupa, sehingga program aplikasi dapat menggunakan secara optimal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042988" y="4724400"/>
            <a:ext cx="7620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id-ID" sz="2800">
                <a:latin typeface="Garamond" pitchFamily="18" charset="0"/>
              </a:rPr>
              <a:t>Susunan data, organisasi file pada database dapat dirubah, begitu pula strategi aksesnya tanpa mengganggu program aplikasi yang sudah ada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754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3276600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 </a:t>
            </a:r>
          </a:p>
          <a:p>
            <a:r>
              <a:rPr lang="en-US" dirty="0"/>
              <a:t>File </a:t>
            </a:r>
            <a:r>
              <a:rPr lang="en-US" dirty="0" err="1"/>
              <a:t>mahasiswa</a:t>
            </a:r>
            <a:r>
              <a:rPr lang="en-US" dirty="0"/>
              <a:t> :  </a:t>
            </a:r>
            <a:r>
              <a:rPr lang="en-US" dirty="0" err="1"/>
              <a:t>Mhs</a:t>
            </a:r>
            <a:r>
              <a:rPr lang="en-US" dirty="0"/>
              <a:t> (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tgl_lahir</a:t>
            </a:r>
            <a:r>
              <a:rPr lang="en-US" dirty="0"/>
              <a:t>) 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MataKul</a:t>
            </a:r>
            <a:r>
              <a:rPr lang="en-US" dirty="0"/>
              <a:t> (</a:t>
            </a:r>
            <a:r>
              <a:rPr lang="en-US" dirty="0" err="1"/>
              <a:t>kd_mk</a:t>
            </a:r>
            <a:r>
              <a:rPr lang="en-US" dirty="0"/>
              <a:t>, </a:t>
            </a:r>
            <a:r>
              <a:rPr lang="en-US" dirty="0" err="1"/>
              <a:t>nama_mk</a:t>
            </a:r>
            <a:r>
              <a:rPr lang="en-US" dirty="0"/>
              <a:t>, </a:t>
            </a:r>
            <a:r>
              <a:rPr lang="en-US" dirty="0" err="1"/>
              <a:t>sks</a:t>
            </a:r>
            <a:r>
              <a:rPr lang="en-US" dirty="0"/>
              <a:t>) </a:t>
            </a:r>
          </a:p>
          <a:p>
            <a:r>
              <a:rPr lang="en-US" dirty="0"/>
              <a:t>File </a:t>
            </a:r>
            <a:r>
              <a:rPr lang="en-US" dirty="0" err="1"/>
              <a:t>MataKuliah</a:t>
            </a:r>
            <a:r>
              <a:rPr lang="en-US" dirty="0"/>
              <a:t> :  </a:t>
            </a:r>
            <a:r>
              <a:rPr lang="en-US" dirty="0" err="1"/>
              <a:t>MataKul</a:t>
            </a:r>
            <a:r>
              <a:rPr lang="en-US" dirty="0"/>
              <a:t> (</a:t>
            </a:r>
            <a:r>
              <a:rPr lang="en-US" dirty="0" err="1"/>
              <a:t>kd_mk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sks</a:t>
            </a:r>
            <a:r>
              <a:rPr lang="en-US" dirty="0"/>
              <a:t>) </a:t>
            </a:r>
          </a:p>
          <a:p>
            <a:r>
              <a:rPr lang="en-US" dirty="0"/>
              <a:t>      </a:t>
            </a:r>
          </a:p>
          <a:p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record-record </a:t>
            </a:r>
            <a:r>
              <a:rPr lang="en-US" dirty="0" err="1"/>
              <a:t>pada</a:t>
            </a:r>
            <a:r>
              <a:rPr lang="en-US" dirty="0"/>
              <a:t> file-file yang </a:t>
            </a:r>
            <a:r>
              <a:rPr lang="en-US" dirty="0" err="1"/>
              <a:t>terpisah</a:t>
            </a:r>
            <a:r>
              <a:rPr lang="en-US" dirty="0"/>
              <a:t>, yang  </a:t>
            </a:r>
            <a:r>
              <a:rPr lang="en-US" dirty="0" err="1"/>
              <a:t>disebut</a:t>
            </a:r>
            <a:r>
              <a:rPr lang="en-US" dirty="0"/>
              <a:t> 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file. </a:t>
            </a:r>
          </a:p>
          <a:p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 file  </a:t>
            </a:r>
            <a:r>
              <a:rPr lang="en-US" dirty="0" err="1"/>
              <a:t>diperuntukkan</a:t>
            </a:r>
            <a:r>
              <a:rPr lang="en-US" dirty="0"/>
              <a:t> 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0"/>
            <a:ext cx="7239000" cy="4846320"/>
          </a:xfrm>
        </p:spPr>
        <p:txBody>
          <a:bodyPr>
            <a:noAutofit/>
          </a:bodyPr>
          <a:lstStyle/>
          <a:p>
            <a:r>
              <a:rPr lang="en-US" sz="2000" dirty="0" err="1"/>
              <a:t>Sistem</a:t>
            </a:r>
            <a:r>
              <a:rPr lang="en-US" sz="2000" dirty="0"/>
              <a:t> Basis data </a:t>
            </a:r>
          </a:p>
          <a:p>
            <a:r>
              <a:rPr lang="en-US" sz="2000" dirty="0" err="1"/>
              <a:t>Seiring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berjalannya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, </a:t>
            </a:r>
            <a:r>
              <a:rPr lang="en-US" sz="2000" dirty="0" err="1"/>
              <a:t>lambat</a:t>
            </a:r>
            <a:r>
              <a:rPr lang="en-US" sz="2000" dirty="0"/>
              <a:t>  </a:t>
            </a:r>
            <a:r>
              <a:rPr lang="en-US" sz="2000" dirty="0" err="1"/>
              <a:t>laun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pemrosesan</a:t>
            </a:r>
            <a:r>
              <a:rPr lang="en-US" sz="2000" dirty="0"/>
              <a:t> file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ditinggalkan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manual, yang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dikembangkanlah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basis data. 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Keterangan</a:t>
            </a:r>
            <a:r>
              <a:rPr lang="en-US" sz="2000" dirty="0"/>
              <a:t> : </a:t>
            </a:r>
          </a:p>
          <a:p>
            <a:r>
              <a:rPr lang="en-US" sz="2000" dirty="0" err="1"/>
              <a:t>Mhs</a:t>
            </a:r>
            <a:r>
              <a:rPr lang="en-US" sz="2000" dirty="0"/>
              <a:t> ( </a:t>
            </a:r>
            <a:r>
              <a:rPr lang="en-US" sz="2000" dirty="0" err="1"/>
              <a:t>Npm</a:t>
            </a:r>
            <a:r>
              <a:rPr lang="en-US" sz="2000" dirty="0"/>
              <a:t>, </a:t>
            </a:r>
            <a:r>
              <a:rPr lang="en-US" sz="2000" dirty="0" err="1"/>
              <a:t>nama</a:t>
            </a:r>
            <a:r>
              <a:rPr lang="en-US" sz="2000" dirty="0"/>
              <a:t>, </a:t>
            </a:r>
            <a:r>
              <a:rPr lang="en-US" sz="2000" dirty="0" err="1"/>
              <a:t>alamat</a:t>
            </a:r>
            <a:r>
              <a:rPr lang="en-US" sz="2000" dirty="0"/>
              <a:t>, </a:t>
            </a:r>
            <a:r>
              <a:rPr lang="en-US" sz="2000" dirty="0" err="1"/>
              <a:t>tgl_lahir</a:t>
            </a:r>
            <a:r>
              <a:rPr lang="en-US" sz="2000" dirty="0"/>
              <a:t> ) </a:t>
            </a:r>
          </a:p>
          <a:p>
            <a:r>
              <a:rPr lang="en-US" sz="2000" dirty="0" err="1"/>
              <a:t>Mt_kul</a:t>
            </a:r>
            <a:r>
              <a:rPr lang="en-US" sz="2000" dirty="0"/>
              <a:t> ( </a:t>
            </a:r>
            <a:r>
              <a:rPr lang="en-US" sz="2000" dirty="0" err="1"/>
              <a:t>kd_mk</a:t>
            </a:r>
            <a:r>
              <a:rPr lang="en-US" sz="2000" dirty="0"/>
              <a:t>, </a:t>
            </a:r>
            <a:r>
              <a:rPr lang="en-US" sz="2000" dirty="0" err="1"/>
              <a:t>nama_mk,sks</a:t>
            </a:r>
            <a:r>
              <a:rPr lang="en-US" sz="2000" dirty="0"/>
              <a:t> )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2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.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record-record data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yakni</a:t>
            </a:r>
            <a:r>
              <a:rPr lang="en-US" sz="2000" dirty="0"/>
              <a:t> basis data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program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pemakai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DBMS (Database Management System).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6543675" cy="250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Pendekatan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848600" cy="4846320"/>
          </a:xfrm>
        </p:spPr>
        <p:txBody>
          <a:bodyPr>
            <a:normAutofit/>
          </a:bodyPr>
          <a:lstStyle/>
          <a:p>
            <a:r>
              <a:rPr lang="nn-NO" sz="2400" dirty="0"/>
              <a:t>Basis Data adalah sekumpulan data yang terintegrasi yang diorganisasikan untuk memenuhi kebutuhan para pemakai di dalam suatu organisasi.</a:t>
            </a:r>
          </a:p>
          <a:p>
            <a:r>
              <a:rPr lang="en-US" sz="2400" dirty="0"/>
              <a:t>DBMS (Database Management System)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yang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, </a:t>
            </a:r>
            <a:r>
              <a:rPr lang="en-US" sz="2400" dirty="0" err="1"/>
              <a:t>membuat</a:t>
            </a:r>
            <a:r>
              <a:rPr lang="en-US" sz="2400" dirty="0"/>
              <a:t>, </a:t>
            </a:r>
            <a:r>
              <a:rPr lang="en-US" sz="2400" dirty="0" err="1"/>
              <a:t>memelihara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pengaksesan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basis data</a:t>
            </a:r>
          </a:p>
          <a:p>
            <a:r>
              <a:rPr lang="en-US" sz="2400" dirty="0" err="1"/>
              <a:t>Sistem</a:t>
            </a:r>
            <a:r>
              <a:rPr lang="en-US" sz="2400" dirty="0"/>
              <a:t> Basis Data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basis data </a:t>
            </a:r>
            <a:r>
              <a:rPr lang="en-US" sz="2400" dirty="0" err="1"/>
              <a:t>dan</a:t>
            </a:r>
            <a:r>
              <a:rPr lang="en-US" sz="2400" dirty="0"/>
              <a:t> DBMS.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57600"/>
            <a:ext cx="77152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Komponen</a:t>
            </a:r>
            <a:r>
              <a:rPr lang="en-US" dirty="0"/>
              <a:t> DBMS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59150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66800" y="2362200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sebuah</a:t>
            </a:r>
            <a:r>
              <a:rPr lang="en-US" dirty="0"/>
              <a:t> DBMS 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memrbutuhkan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.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memory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(disk) agar DBMS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</a:p>
          <a:p>
            <a:pPr marL="342900" indent="-342900">
              <a:buAutoNum type="arabicPeriod" startAt="2"/>
            </a:pP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lunaj</a:t>
            </a:r>
            <a:r>
              <a:rPr lang="en-US" dirty="0"/>
              <a:t> DBMS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program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DBMS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</a:p>
          <a:p>
            <a:pPr marL="342900" indent="-342900">
              <a:buAutoNum type="arabicPeriod" startAt="3"/>
            </a:pPr>
            <a:r>
              <a:rPr lang="en-US" dirty="0"/>
              <a:t>Data</a:t>
            </a:r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komponen</a:t>
            </a:r>
            <a:r>
              <a:rPr lang="en-US" dirty="0"/>
              <a:t> 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DBMS </a:t>
            </a:r>
            <a:r>
              <a:rPr lang="en-US" dirty="0" err="1"/>
              <a:t>adalah</a:t>
            </a:r>
            <a:r>
              <a:rPr lang="en-US" dirty="0"/>
              <a:t> data. Basis data </a:t>
            </a:r>
            <a:r>
              <a:rPr lang="en-US" dirty="0" err="1"/>
              <a:t>mengandung</a:t>
            </a:r>
            <a:r>
              <a:rPr lang="en-US" dirty="0"/>
              <a:t> data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meta data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Komponen</a:t>
            </a:r>
            <a:r>
              <a:rPr lang="en-US" dirty="0"/>
              <a:t> DBMS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701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dirty="0" err="1"/>
              <a:t>Prosedur</a:t>
            </a: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basis data </a:t>
            </a: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342900" indent="-342900"/>
            <a:r>
              <a:rPr lang="en-US" dirty="0"/>
              <a:t>	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5. </a:t>
            </a:r>
            <a:r>
              <a:rPr lang="en-US" dirty="0" err="1"/>
              <a:t>Pengguna</a:t>
            </a: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pengguna</a:t>
            </a:r>
            <a:r>
              <a:rPr lang="en-US" dirty="0"/>
              <a:t> basis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342900" indent="-342900"/>
            <a:r>
              <a:rPr lang="en-US" dirty="0"/>
              <a:t>	a. database Administrator</a:t>
            </a:r>
          </a:p>
          <a:p>
            <a:pPr marL="342900" indent="-342900"/>
            <a:r>
              <a:rPr lang="en-US" dirty="0"/>
              <a:t>	b. database designer</a:t>
            </a:r>
          </a:p>
          <a:p>
            <a:pPr marL="342900" indent="-342900"/>
            <a:r>
              <a:rPr lang="en-US" dirty="0"/>
              <a:t>	c. application developer</a:t>
            </a:r>
          </a:p>
          <a:p>
            <a:pPr marL="342900" indent="-342900"/>
            <a:r>
              <a:rPr lang="en-US" dirty="0"/>
              <a:t>	d.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(the end user)</a:t>
            </a:r>
          </a:p>
          <a:p>
            <a:pPr marL="342900" indent="-342900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40005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Biodata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  <a:tabLst>
                <a:tab pos="1828800" algn="l"/>
              </a:tabLst>
            </a:pPr>
            <a:r>
              <a:rPr lang="en-US" dirty="0"/>
              <a:t>Reva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Santika</a:t>
            </a:r>
            <a:endParaRPr lang="en-US" dirty="0"/>
          </a:p>
          <a:p>
            <a:pPr>
              <a:buFontTx/>
              <a:buNone/>
              <a:tabLst>
                <a:tab pos="1828800" algn="l"/>
              </a:tabLst>
            </a:pPr>
            <a:r>
              <a:rPr lang="en-US" dirty="0"/>
              <a:t>Alamat : gateway</a:t>
            </a:r>
          </a:p>
          <a:p>
            <a:pPr>
              <a:buFontTx/>
              <a:buNone/>
            </a:pPr>
            <a:r>
              <a:rPr lang="en-US" dirty="0" err="1"/>
              <a:t>Pendidikan</a:t>
            </a:r>
            <a:r>
              <a:rPr lang="en-US" dirty="0"/>
              <a:t>	:</a:t>
            </a:r>
          </a:p>
          <a:p>
            <a:pPr>
              <a:buFontTx/>
              <a:buNone/>
            </a:pPr>
            <a:r>
              <a:rPr lang="en-US" dirty="0"/>
              <a:t>			S-2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Budi </a:t>
            </a:r>
            <a:r>
              <a:rPr lang="en-US" dirty="0" err="1"/>
              <a:t>Luhur</a:t>
            </a:r>
            <a:r>
              <a:rPr lang="en-US" dirty="0"/>
              <a:t> </a:t>
            </a:r>
          </a:p>
          <a:p>
            <a:pPr>
              <a:buFontTx/>
              <a:buNone/>
            </a:pPr>
            <a:r>
              <a:rPr lang="en-US" dirty="0"/>
              <a:t>			S-2 </a:t>
            </a:r>
            <a:r>
              <a:rPr lang="en-US" dirty="0" err="1"/>
              <a:t>Manajemen</a:t>
            </a:r>
            <a:r>
              <a:rPr lang="en-US" dirty="0"/>
              <a:t> Human Resource, UT Jakarta </a:t>
            </a:r>
          </a:p>
          <a:p>
            <a:pPr>
              <a:buFontTx/>
              <a:buNone/>
            </a:pP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:</a:t>
            </a:r>
          </a:p>
          <a:p>
            <a:pPr>
              <a:buFontTx/>
              <a:buNone/>
            </a:pPr>
            <a:r>
              <a:rPr lang="en-US" dirty="0"/>
              <a:t>Univ. Budi </a:t>
            </a:r>
            <a:r>
              <a:rPr lang="en-US" dirty="0" err="1"/>
              <a:t>luhur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Univ. </a:t>
            </a:r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dirty="0" err="1"/>
              <a:t>Mulia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STMIK Indonesia</a:t>
            </a:r>
          </a:p>
          <a:p>
            <a:pPr>
              <a:buFontTx/>
              <a:buNone/>
            </a:pPr>
            <a:r>
              <a:rPr lang="en-US" dirty="0"/>
              <a:t>BSI</a:t>
            </a:r>
          </a:p>
          <a:p>
            <a:pPr>
              <a:buFontTx/>
              <a:buNone/>
            </a:pPr>
            <a:r>
              <a:rPr lang="en-US" dirty="0" err="1"/>
              <a:t>Binus</a:t>
            </a:r>
            <a:r>
              <a:rPr lang="en-US" dirty="0"/>
              <a:t> center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Komponen</a:t>
            </a:r>
            <a:r>
              <a:rPr lang="en-US" dirty="0"/>
              <a:t> DBMS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701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/>
              <a:t>5. </a:t>
            </a:r>
            <a:r>
              <a:rPr lang="en-US" dirty="0" err="1"/>
              <a:t>Pengguna</a:t>
            </a: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dirty="0" err="1"/>
              <a:t>pengguna</a:t>
            </a:r>
            <a:r>
              <a:rPr lang="en-US" dirty="0"/>
              <a:t> basis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342900" indent="-342900"/>
            <a:r>
              <a:rPr lang="en-US" dirty="0"/>
              <a:t>	a. </a:t>
            </a:r>
            <a:r>
              <a:rPr lang="en-US" b="1" dirty="0"/>
              <a:t>database Administrator</a:t>
            </a:r>
          </a:p>
          <a:p>
            <a:pPr marL="342900" indent="-342900">
              <a:tabLst>
                <a:tab pos="639763" algn="l"/>
              </a:tabLst>
            </a:pPr>
            <a:r>
              <a:rPr lang="en-US" dirty="0"/>
              <a:t>		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bertangung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fisikal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	basis data,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fisikal</a:t>
            </a:r>
            <a:r>
              <a:rPr lang="en-US" dirty="0"/>
              <a:t> basis data, `	</a:t>
            </a:r>
            <a:r>
              <a:rPr lang="en-US" dirty="0" err="1"/>
              <a:t>implementasi</a:t>
            </a:r>
            <a:r>
              <a:rPr lang="en-US" dirty="0"/>
              <a:t>, control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, 	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&amp;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	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user </a:t>
            </a:r>
          </a:p>
          <a:p>
            <a:pPr marL="342900" indent="-342900"/>
            <a:r>
              <a:rPr lang="en-US" dirty="0"/>
              <a:t>	</a:t>
            </a:r>
            <a:r>
              <a:rPr lang="en-US" b="1" dirty="0"/>
              <a:t>b. database designer</a:t>
            </a:r>
          </a:p>
          <a:p>
            <a:pPr marL="342900" indent="-342900">
              <a:tabLst>
                <a:tab pos="639763" algn="l"/>
              </a:tabLst>
            </a:pPr>
            <a:r>
              <a:rPr lang="en-US" dirty="0"/>
              <a:t>		- Logical database Designer : </a:t>
            </a:r>
            <a:r>
              <a:rPr lang="en-US" dirty="0" err="1"/>
              <a:t>mengidentifikasi</a:t>
            </a:r>
            <a:r>
              <a:rPr lang="en-US" dirty="0"/>
              <a:t> data, </a:t>
            </a:r>
            <a:r>
              <a:rPr lang="en-US" dirty="0" err="1"/>
              <a:t>relasi</a:t>
            </a:r>
            <a:r>
              <a:rPr lang="en-US" dirty="0"/>
              <a:t> 		</a:t>
            </a:r>
            <a:r>
              <a:rPr lang="en-US" dirty="0" err="1"/>
              <a:t>antar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		basis data </a:t>
            </a:r>
          </a:p>
          <a:p>
            <a:pPr marL="342900" indent="-342900">
              <a:tabLst>
                <a:tab pos="639763" algn="l"/>
              </a:tabLst>
            </a:pPr>
            <a:r>
              <a:rPr lang="en-US" dirty="0"/>
              <a:t>		-  physical database Designer</a:t>
            </a:r>
          </a:p>
          <a:p>
            <a:pPr marL="342900" indent="-342900">
              <a:tabLst>
                <a:tab pos="639763" algn="l"/>
              </a:tabLst>
            </a:pPr>
            <a:r>
              <a:rPr lang="en-US" dirty="0"/>
              <a:t>			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bagaiman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basis data logical 		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fisikal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realisasikan</a:t>
            </a:r>
            <a:r>
              <a:rPr lang="en-US" dirty="0"/>
              <a:t> </a:t>
            </a:r>
          </a:p>
          <a:p>
            <a:pPr marL="342900" indent="-342900">
              <a:tabLst>
                <a:tab pos="639763" algn="l"/>
              </a:tabLst>
            </a:pPr>
            <a:endParaRPr lang="en-US" dirty="0"/>
          </a:p>
          <a:p>
            <a:pPr marL="342900" indent="-342900"/>
            <a:r>
              <a:rPr lang="en-US" dirty="0"/>
              <a:t>	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1813"/>
            <a:ext cx="8229600" cy="600075"/>
          </a:xfrm>
        </p:spPr>
        <p:txBody>
          <a:bodyPr>
            <a:normAutofit fontScale="90000"/>
          </a:bodyPr>
          <a:lstStyle/>
          <a:p>
            <a:r>
              <a:rPr lang="id-ID"/>
              <a:t>Data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d-ID"/>
              <a:t>Ciri-ciri data didalam database :</a:t>
            </a:r>
          </a:p>
          <a:p>
            <a:pPr>
              <a:lnSpc>
                <a:spcPct val="90000"/>
              </a:lnSpc>
            </a:pPr>
            <a:r>
              <a:rPr lang="id-ID"/>
              <a:t>Data disimpan secara terintegrasi (integrated)</a:t>
            </a:r>
          </a:p>
          <a:p>
            <a:pPr lvl="1">
              <a:lnSpc>
                <a:spcPct val="90000"/>
              </a:lnSpc>
            </a:pPr>
            <a:r>
              <a:rPr lang="id-ID"/>
              <a:t>Database merupakan kumpulan dari berbagai macam file dari aplikasi-aplikasi yang berbeda, yang disusun dengan cara menghilangkan bagian-bagian yang rangkap (redundant)</a:t>
            </a:r>
          </a:p>
          <a:p>
            <a:pPr>
              <a:lnSpc>
                <a:spcPct val="90000"/>
              </a:lnSpc>
            </a:pPr>
            <a:r>
              <a:rPr lang="id-ID"/>
              <a:t>Data dapat dipakai secara bersama-sama (shared)</a:t>
            </a:r>
          </a:p>
          <a:p>
            <a:pPr lvl="1">
              <a:lnSpc>
                <a:spcPct val="90000"/>
              </a:lnSpc>
            </a:pPr>
            <a:r>
              <a:rPr lang="id-ID"/>
              <a:t>Masing-masing bagian dari database dapat diakses oleh pemakai dalam waktu yang bersamaan, untuk aplikasi yang berbeda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Hardware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/>
              <a:t>Terdiri dari semua peralatan perangkat keras komputer yang digunakan untuk pengelolaan sistem database berupa:</a:t>
            </a:r>
          </a:p>
          <a:p>
            <a:pPr lvl="1">
              <a:lnSpc>
                <a:spcPct val="90000"/>
              </a:lnSpc>
            </a:pPr>
            <a:r>
              <a:rPr lang="id-ID"/>
              <a:t>Peralatan untuk penyimpanan database, yaitu secondary storage (harddisk, disket, flash disk, CD)</a:t>
            </a:r>
          </a:p>
          <a:p>
            <a:pPr lvl="1">
              <a:lnSpc>
                <a:spcPct val="90000"/>
              </a:lnSpc>
            </a:pPr>
            <a:r>
              <a:rPr lang="id-ID"/>
              <a:t>Peralatan input (keyboard, scanner, kamera digital) dan output (printer, layar monitor)</a:t>
            </a:r>
          </a:p>
          <a:p>
            <a:pPr lvl="1">
              <a:lnSpc>
                <a:spcPct val="90000"/>
              </a:lnSpc>
            </a:pPr>
            <a:r>
              <a:rPr lang="id-ID"/>
              <a:t>Peralatan komunikasi data (ethernet card, modem)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Software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/>
              <a:t>Berfungsi sebagai perantara (interface) antara pemakai dengan data physik pada database.</a:t>
            </a:r>
          </a:p>
          <a:p>
            <a:pPr>
              <a:lnSpc>
                <a:spcPct val="90000"/>
              </a:lnSpc>
            </a:pPr>
            <a:r>
              <a:rPr lang="id-ID"/>
              <a:t>Software pada sistem database dapat berupa:</a:t>
            </a:r>
          </a:p>
          <a:p>
            <a:pPr lvl="1">
              <a:lnSpc>
                <a:spcPct val="90000"/>
              </a:lnSpc>
            </a:pPr>
            <a:r>
              <a:rPr lang="id-ID"/>
              <a:t>Database Management System (DBMS), yang menangani akses terhadap database, sehingga pemakai tidak perlu memikirkan proses penyimpanan dan pengelolaan data secara detail</a:t>
            </a:r>
          </a:p>
          <a:p>
            <a:pPr lvl="1">
              <a:lnSpc>
                <a:spcPct val="90000"/>
              </a:lnSpc>
            </a:pPr>
            <a:r>
              <a:rPr lang="id-ID"/>
              <a:t>Program-program aplikasi dan prosedur-prosedur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3AE102-EB52-41CB-83BE-91F58FE3312F}" type="slidenum">
              <a:rPr lang="en-GB"/>
              <a:pPr/>
              <a:t>24</a:t>
            </a:fld>
            <a:endParaRPr lang="en-GB"/>
          </a:p>
        </p:txBody>
      </p:sp>
      <p:pic>
        <p:nvPicPr>
          <p:cNvPr id="9219" name="Picture 33" descr="FIG5-3"/>
          <p:cNvPicPr>
            <a:picLocks noChangeAspect="1" noChangeArrowheads="1"/>
          </p:cNvPicPr>
          <p:nvPr/>
        </p:nvPicPr>
        <p:blipFill>
          <a:blip r:embed="rId2">
            <a:lum bright="-20000" contrast="30000"/>
          </a:blip>
          <a:srcRect t="2548" b="7967"/>
          <a:stretch>
            <a:fillRect/>
          </a:stretch>
        </p:blipFill>
        <p:spPr bwMode="auto">
          <a:xfrm>
            <a:off x="727075" y="1373188"/>
            <a:ext cx="7608888" cy="48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88988" y="1600200"/>
            <a:ext cx="5135562" cy="1263650"/>
            <a:chOff x="336" y="672"/>
            <a:chExt cx="3395" cy="927"/>
          </a:xfrm>
        </p:grpSpPr>
        <p:sp>
          <p:nvSpPr>
            <p:cNvPr id="9230" name="Oval 4"/>
            <p:cNvSpPr>
              <a:spLocks noChangeArrowheads="1"/>
            </p:cNvSpPr>
            <p:nvPr/>
          </p:nvSpPr>
          <p:spPr bwMode="auto">
            <a:xfrm>
              <a:off x="336" y="672"/>
              <a:ext cx="1152" cy="62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1248" y="1200"/>
              <a:ext cx="2483" cy="399"/>
              <a:chOff x="1248" y="1200"/>
              <a:chExt cx="2483" cy="399"/>
            </a:xfrm>
          </p:grpSpPr>
          <p:sp>
            <p:nvSpPr>
              <p:cNvPr id="9232" name="Line 5"/>
              <p:cNvSpPr>
                <a:spLocks noChangeShapeType="1"/>
              </p:cNvSpPr>
              <p:nvPr/>
            </p:nvSpPr>
            <p:spPr bwMode="auto">
              <a:xfrm flipH="1" flipV="1">
                <a:off x="1248" y="1200"/>
                <a:ext cx="1392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Text Box 6"/>
              <p:cNvSpPr txBox="1">
                <a:spLocks noChangeArrowheads="1"/>
              </p:cNvSpPr>
              <p:nvPr/>
            </p:nvSpPr>
            <p:spPr bwMode="auto">
              <a:xfrm>
                <a:off x="2727" y="1329"/>
                <a:ext cx="1004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b="1">
                    <a:solidFill>
                      <a:schemeClr val="accent2"/>
                    </a:solidFill>
                    <a:latin typeface="Arial" charset="0"/>
                  </a:rPr>
                  <a:t>Primary Key</a:t>
                </a:r>
                <a:endParaRPr lang="en-US" b="1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105150" y="2784475"/>
            <a:ext cx="5454650" cy="1222375"/>
            <a:chOff x="1956" y="1552"/>
            <a:chExt cx="3436" cy="770"/>
          </a:xfrm>
        </p:grpSpPr>
        <p:sp>
          <p:nvSpPr>
            <p:cNvPr id="9227" name="Oval 13"/>
            <p:cNvSpPr>
              <a:spLocks noChangeArrowheads="1"/>
            </p:cNvSpPr>
            <p:nvPr/>
          </p:nvSpPr>
          <p:spPr bwMode="auto">
            <a:xfrm>
              <a:off x="1956" y="1623"/>
              <a:ext cx="940" cy="45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5"/>
            <p:cNvSpPr>
              <a:spLocks noChangeShapeType="1"/>
            </p:cNvSpPr>
            <p:nvPr/>
          </p:nvSpPr>
          <p:spPr bwMode="auto">
            <a:xfrm flipH="1">
              <a:off x="2908" y="1741"/>
              <a:ext cx="582" cy="9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Text Box 16"/>
            <p:cNvSpPr txBox="1">
              <a:spLocks noChangeArrowheads="1"/>
            </p:cNvSpPr>
            <p:nvPr/>
          </p:nvSpPr>
          <p:spPr bwMode="auto">
            <a:xfrm>
              <a:off x="3525" y="1552"/>
              <a:ext cx="1867" cy="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Foreign Key</a:t>
              </a:r>
              <a:r>
                <a:rPr lang="en-US" sz="2600">
                  <a:solidFill>
                    <a:schemeClr val="accent2"/>
                  </a:solidFill>
                  <a:latin typeface="Times New Roman" pitchFamily="18" charset="0"/>
                </a:rPr>
                <a:t>     </a:t>
              </a:r>
              <a:r>
                <a:rPr lang="en-US" sz="1600">
                  <a:solidFill>
                    <a:schemeClr val="accent2"/>
                  </a:solidFill>
                  <a:latin typeface="Arial" charset="0"/>
                </a:rPr>
                <a:t>(implementasi hubungan 1:N antara CUSTOMER dan ORDER)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60400" y="4035425"/>
            <a:ext cx="7832725" cy="1589088"/>
            <a:chOff x="288" y="2496"/>
            <a:chExt cx="4934" cy="1001"/>
          </a:xfrm>
        </p:grpSpPr>
        <p:sp>
          <p:nvSpPr>
            <p:cNvPr id="9224" name="Oval 21"/>
            <p:cNvSpPr>
              <a:spLocks noChangeArrowheads="1"/>
            </p:cNvSpPr>
            <p:nvPr/>
          </p:nvSpPr>
          <p:spPr bwMode="auto">
            <a:xfrm>
              <a:off x="288" y="2592"/>
              <a:ext cx="1872" cy="528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23"/>
            <p:cNvSpPr>
              <a:spLocks noChangeShapeType="1"/>
            </p:cNvSpPr>
            <p:nvPr/>
          </p:nvSpPr>
          <p:spPr bwMode="auto">
            <a:xfrm flipH="1" flipV="1">
              <a:off x="1824" y="3024"/>
              <a:ext cx="1061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Text Box 24"/>
            <p:cNvSpPr txBox="1">
              <a:spLocks noChangeArrowheads="1"/>
            </p:cNvSpPr>
            <p:nvPr/>
          </p:nvSpPr>
          <p:spPr bwMode="auto">
            <a:xfrm>
              <a:off x="2928" y="2496"/>
              <a:ext cx="2294" cy="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Primary Key Komposit</a:t>
              </a:r>
              <a:r>
                <a:rPr lang="en-US" sz="1600">
                  <a:solidFill>
                    <a:schemeClr val="accent2"/>
                  </a:solidFill>
                  <a:latin typeface="Arial" charset="0"/>
                </a:rPr>
                <a:t>         (sebagai pengenal unik setiap ORDER LINE). Masing-masing adalah </a:t>
              </a:r>
              <a:r>
                <a:rPr lang="en-US" sz="1600" b="1">
                  <a:solidFill>
                    <a:schemeClr val="accent2"/>
                  </a:solidFill>
                  <a:latin typeface="Arial" charset="0"/>
                </a:rPr>
                <a:t>Foreign Key</a:t>
              </a:r>
              <a:r>
                <a:rPr lang="en-US" sz="1600">
                  <a:solidFill>
                    <a:schemeClr val="accent2"/>
                  </a:solidFill>
                  <a:latin typeface="Arial" charset="0"/>
                </a:rPr>
                <a:t> (implementasi hubungan M:N antara ORDER dan PRODUCT)</a:t>
              </a:r>
            </a:p>
          </p:txBody>
        </p:sp>
      </p:grpSp>
      <p:sp>
        <p:nvSpPr>
          <p:cNvPr id="9223" name="Text Box 37"/>
          <p:cNvSpPr txBox="1">
            <a:spLocks noChangeArrowheads="1"/>
          </p:cNvSpPr>
          <p:nvPr/>
        </p:nvSpPr>
        <p:spPr bwMode="auto">
          <a:xfrm>
            <a:off x="625475" y="455613"/>
            <a:ext cx="41894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400">
                <a:solidFill>
                  <a:srgbClr val="000066"/>
                </a:solidFill>
                <a:latin typeface="Arial" charset="0"/>
              </a:rPr>
              <a:t>Contoh Skema Logis</a:t>
            </a:r>
            <a:endParaRPr lang="en-US" sz="3400" i="1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9"/>
          <p:cNvSpPr>
            <a:spLocks noGrp="1" noChangeArrowheads="1"/>
          </p:cNvSpPr>
          <p:nvPr>
            <p:ph type="title"/>
          </p:nvPr>
        </p:nvSpPr>
        <p:spPr>
          <a:xfrm>
            <a:off x="684213" y="285750"/>
            <a:ext cx="7772400" cy="676275"/>
          </a:xfrm>
          <a:noFill/>
        </p:spPr>
        <p:txBody>
          <a:bodyPr/>
          <a:lstStyle/>
          <a:p>
            <a:pPr eaLnBrk="1" hangingPunct="1"/>
            <a:r>
              <a:rPr lang="en-US" sz="3400"/>
              <a:t>Contoh Skema Fisik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0D8D78-09C8-42D6-B480-F0AFE1BCF1B3}" type="slidenum">
              <a:rPr lang="en-GB"/>
              <a:pPr/>
              <a:t>25</a:t>
            </a:fld>
            <a:endParaRPr lang="en-GB"/>
          </a:p>
        </p:txBody>
      </p:sp>
      <p:pic>
        <p:nvPicPr>
          <p:cNvPr id="11267" name="Picture 2" descr="FIG7-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 l="4250" t="3572" r="4250" b="2563"/>
          <a:stretch>
            <a:fillRect/>
          </a:stretch>
        </p:blipFill>
        <p:spPr bwMode="auto">
          <a:xfrm>
            <a:off x="603250" y="1062038"/>
            <a:ext cx="7535863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1104900"/>
            <a:ext cx="5237163" cy="136366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77863" y="2495550"/>
            <a:ext cx="7270750" cy="10445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77863" y="3557588"/>
            <a:ext cx="6873875" cy="155575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85800" y="5138738"/>
            <a:ext cx="7223125" cy="121126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Komponen</a:t>
            </a:r>
            <a:r>
              <a:rPr lang="en-US" dirty="0"/>
              <a:t> DBMS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701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/>
              <a:t>	c. application developer</a:t>
            </a:r>
          </a:p>
          <a:p>
            <a:pPr marL="342900" indent="-342900">
              <a:tabLst>
                <a:tab pos="625475" algn="l"/>
              </a:tabLst>
            </a:pPr>
            <a:r>
              <a:rPr lang="en-US" dirty="0"/>
              <a:t>		</a:t>
            </a:r>
            <a:r>
              <a:rPr lang="en-US" dirty="0" err="1"/>
              <a:t>ketika</a:t>
            </a:r>
            <a:r>
              <a:rPr lang="en-US" dirty="0"/>
              <a:t> database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	</a:t>
            </a:r>
            <a:r>
              <a:rPr lang="en-US" dirty="0" err="1"/>
              <a:t>dibuat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342900" indent="-342900">
              <a:tabLst>
                <a:tab pos="625475" algn="l"/>
              </a:tabLst>
            </a:pPr>
            <a:endParaRPr lang="en-US" dirty="0"/>
          </a:p>
          <a:p>
            <a:pPr marL="342900" indent="-342900"/>
            <a:r>
              <a:rPr lang="en-US" dirty="0"/>
              <a:t>	</a:t>
            </a:r>
            <a:r>
              <a:rPr lang="en-US" b="1" dirty="0"/>
              <a:t>d. </a:t>
            </a:r>
            <a:r>
              <a:rPr lang="en-US" b="1" dirty="0" err="1"/>
              <a:t>pengguna</a:t>
            </a:r>
            <a:r>
              <a:rPr lang="en-US" b="1" dirty="0"/>
              <a:t> </a:t>
            </a:r>
            <a:r>
              <a:rPr lang="en-US" b="1" dirty="0" err="1"/>
              <a:t>akhir</a:t>
            </a:r>
            <a:r>
              <a:rPr lang="en-US" b="1" dirty="0"/>
              <a:t> (the end user)</a:t>
            </a:r>
          </a:p>
          <a:p>
            <a:pPr marL="342900" indent="-342900">
              <a:tabLst>
                <a:tab pos="577850" algn="l"/>
              </a:tabLst>
            </a:pPr>
            <a:r>
              <a:rPr lang="en-US" dirty="0"/>
              <a:t>		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	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2 :</a:t>
            </a:r>
          </a:p>
          <a:p>
            <a:pPr marL="342900" indent="-342900">
              <a:tabLst>
                <a:tab pos="577850" algn="l"/>
                <a:tab pos="801688" algn="l"/>
              </a:tabLst>
            </a:pPr>
            <a:r>
              <a:rPr lang="en-US" dirty="0"/>
              <a:t>		 - Naïve user :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DBMS, </a:t>
            </a:r>
            <a:r>
              <a:rPr lang="en-US" dirty="0" err="1"/>
              <a:t>akses</a:t>
            </a:r>
            <a:r>
              <a:rPr lang="en-US" dirty="0"/>
              <a:t> 		basis data </a:t>
            </a:r>
            <a:r>
              <a:rPr lang="en-US" dirty="0" err="1"/>
              <a:t>menggunakan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</a:t>
            </a:r>
          </a:p>
          <a:p>
            <a:pPr marL="342900" indent="-342900">
              <a:tabLst>
                <a:tab pos="577850" algn="l"/>
                <a:tab pos="801688" algn="l"/>
              </a:tabLst>
            </a:pPr>
            <a:r>
              <a:rPr lang="en-US" dirty="0"/>
              <a:t>		 - Sophisticated users :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basis 		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tawarkan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DBMS, </a:t>
            </a:r>
            <a:r>
              <a:rPr lang="en-US" dirty="0" err="1"/>
              <a:t>dan</a:t>
            </a:r>
            <a:r>
              <a:rPr lang="en-US" dirty="0"/>
              <a:t> 			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query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		SQL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</a:p>
          <a:p>
            <a:pPr marL="342900" indent="-342900">
              <a:tabLst>
                <a:tab pos="579438" algn="l"/>
              </a:tabLst>
            </a:pPr>
            <a:endParaRPr lang="en-US" dirty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DBMS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546513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Keuntungan</a:t>
            </a:r>
            <a:endParaRPr lang="en-US" dirty="0"/>
          </a:p>
          <a:p>
            <a:pPr>
              <a:buNone/>
            </a:pPr>
            <a:r>
              <a:rPr lang="en-US" dirty="0"/>
              <a:t>	a.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data</a:t>
            </a:r>
          </a:p>
          <a:p>
            <a:pPr>
              <a:buNone/>
            </a:pPr>
            <a:r>
              <a:rPr lang="en-US" dirty="0"/>
              <a:t>	b. </a:t>
            </a:r>
            <a:r>
              <a:rPr lang="en-US" dirty="0" err="1"/>
              <a:t>konsistensi</a:t>
            </a:r>
            <a:r>
              <a:rPr lang="en-US" dirty="0"/>
              <a:t> data</a:t>
            </a:r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c.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	</a:t>
            </a:r>
            <a:r>
              <a:rPr lang="en-US" dirty="0" err="1"/>
              <a:t>jumlah</a:t>
            </a:r>
            <a:r>
              <a:rPr lang="en-US" dirty="0"/>
              <a:t>  data yang </a:t>
            </a:r>
            <a:r>
              <a:rPr lang="en-US" dirty="0" err="1"/>
              <a:t>sama</a:t>
            </a:r>
            <a:endParaRPr lang="en-US" dirty="0"/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d. 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bersama2</a:t>
            </a:r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e. 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</a:t>
            </a:r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f. 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data</a:t>
            </a:r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g.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h.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		  </a:t>
            </a:r>
            <a:r>
              <a:rPr lang="en-US" dirty="0" err="1"/>
              <a:t>tanggapan</a:t>
            </a:r>
            <a:r>
              <a:rPr lang="en-US" dirty="0"/>
              <a:t> </a:t>
            </a:r>
            <a:r>
              <a:rPr lang="en-US" dirty="0" err="1"/>
              <a:t>nya</a:t>
            </a:r>
            <a:endParaRPr lang="en-US" dirty="0"/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g. 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produktifitas</a:t>
            </a:r>
            <a:endParaRPr lang="en-US" dirty="0"/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h. </a:t>
            </a:r>
            <a:r>
              <a:rPr lang="en-US" dirty="0" err="1"/>
              <a:t>meningkatkan</a:t>
            </a:r>
            <a:r>
              <a:rPr lang="en-US" dirty="0"/>
              <a:t> concurrency</a:t>
            </a:r>
          </a:p>
          <a:p>
            <a:pPr>
              <a:buNone/>
              <a:tabLst>
                <a:tab pos="639763" algn="l"/>
              </a:tabLst>
            </a:pPr>
            <a:r>
              <a:rPr lang="en-US" dirty="0"/>
              <a:t>	 I .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backup </a:t>
            </a:r>
            <a:r>
              <a:rPr lang="en-US" dirty="0" err="1"/>
              <a:t>dan</a:t>
            </a:r>
            <a:r>
              <a:rPr lang="en-US" dirty="0"/>
              <a:t> recovery 	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DBMS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546513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Kerugian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a. </a:t>
            </a:r>
            <a:r>
              <a:rPr lang="en-US" dirty="0" err="1"/>
              <a:t>Kompleksitas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b. </a:t>
            </a:r>
            <a:r>
              <a:rPr lang="en-US" dirty="0" err="1"/>
              <a:t>ukuran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c.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DBMS</a:t>
            </a:r>
          </a:p>
          <a:p>
            <a:pPr marL="336550" indent="-336550">
              <a:buNone/>
            </a:pPr>
            <a:r>
              <a:rPr lang="en-US" dirty="0"/>
              <a:t>	d.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e.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f. </a:t>
            </a:r>
            <a:r>
              <a:rPr lang="en-US" dirty="0" err="1"/>
              <a:t>Kinerja</a:t>
            </a:r>
            <a:endParaRPr lang="en-US" dirty="0"/>
          </a:p>
          <a:p>
            <a:pPr marL="336550" indent="-336550">
              <a:buNone/>
            </a:pPr>
            <a:r>
              <a:rPr lang="en-US" dirty="0"/>
              <a:t>	g.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0000CC"/>
                </a:solidFill>
              </a:rPr>
              <a:t>Tugas</a:t>
            </a:r>
            <a:r>
              <a:rPr lang="en-US" sz="4000" dirty="0">
                <a:solidFill>
                  <a:srgbClr val="0000CC"/>
                </a:solidFill>
              </a:rPr>
              <a:t> : </a:t>
            </a:r>
            <a:r>
              <a:rPr lang="en-US" sz="4000" dirty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9906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 marL="609600" indent="-609600" algn="l"/>
            <a:r>
              <a:rPr lang="en-US" sz="2800" dirty="0">
                <a:solidFill>
                  <a:srgbClr val="FF0000"/>
                </a:solidFill>
              </a:rPr>
              <a:t>1.   </a:t>
            </a:r>
            <a:r>
              <a:rPr lang="en-US" sz="2800" dirty="0" err="1">
                <a:solidFill>
                  <a:srgbClr val="FF0000"/>
                </a:solidFill>
              </a:rPr>
              <a:t>Berikan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empat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contoh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penerapan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suatu</a:t>
            </a:r>
            <a:r>
              <a:rPr lang="en-US" sz="2800" dirty="0">
                <a:solidFill>
                  <a:srgbClr val="FF0000"/>
                </a:solidFill>
              </a:rPr>
              <a:t> system database, </a:t>
            </a:r>
            <a:r>
              <a:rPr lang="en-US" sz="2800" dirty="0" err="1">
                <a:solidFill>
                  <a:srgbClr val="FF0000"/>
                </a:solidFill>
              </a:rPr>
              <a:t>selain</a:t>
            </a:r>
            <a:r>
              <a:rPr lang="en-US" sz="2800" dirty="0">
                <a:solidFill>
                  <a:srgbClr val="FF0000"/>
                </a:solidFill>
              </a:rPr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ada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</a:t>
            </a:r>
            <a:r>
              <a:rPr lang="en-US" sz="2800" dirty="0">
                <a:solidFill>
                  <a:srgbClr val="FF0000"/>
                </a:solidFill>
              </a:rPr>
              <a:t>  </a:t>
            </a:r>
            <a:r>
              <a:rPr lang="en-US" sz="2800" dirty="0" err="1">
                <a:solidFill>
                  <a:srgbClr val="FF0000"/>
                </a:solidFill>
              </a:rPr>
              <a:t>contoh</a:t>
            </a:r>
            <a:r>
              <a:rPr lang="en-US" sz="2800" dirty="0">
                <a:solidFill>
                  <a:srgbClr val="FF0000"/>
                </a:solidFill>
              </a:rPr>
              <a:t> 1.1.</a:t>
            </a:r>
          </a:p>
          <a:p>
            <a:pPr marL="609600" indent="-609600" algn="l"/>
            <a:r>
              <a:rPr lang="sv-SE" sz="2800" dirty="0">
                <a:solidFill>
                  <a:srgbClr val="FF0000"/>
                </a:solidFill>
              </a:rPr>
              <a:t>2.  Jelaskan istilahistilah  dibawah ini :                    </a:t>
            </a:r>
            <a:r>
              <a:rPr lang="en-US" sz="2800" dirty="0">
                <a:solidFill>
                  <a:srgbClr val="FF0000"/>
                </a:solidFill>
              </a:rPr>
              <a:t>a) data  	b) database	c) DBMS	      d) security</a:t>
            </a:r>
          </a:p>
          <a:p>
            <a:pPr marL="609600" indent="-609600" algn="l">
              <a:buAutoNum type="arabicPeriod" startAt="3"/>
            </a:pPr>
            <a:r>
              <a:rPr lang="sv-SE" sz="2800" dirty="0">
                <a:solidFill>
                  <a:srgbClr val="FF0000"/>
                </a:solidFill>
              </a:rPr>
              <a:t>Jelaskan 5 komponen DBMS dan buatlah uraian bagaimana komponen itu saling berhubungan</a:t>
            </a:r>
            <a:endParaRPr lang="en-US" sz="2800" dirty="0">
              <a:solidFill>
                <a:srgbClr val="FF0000"/>
              </a:solidFill>
            </a:endParaRPr>
          </a:p>
          <a:p>
            <a:pPr marL="609600" indent="-609600" algn="l">
              <a:buAutoNum type="arabicPeriod" startAt="3"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Uraikan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sv-SE" sz="2800" dirty="0">
                <a:solidFill>
                  <a:srgbClr val="FF0000"/>
                </a:solidFill>
              </a:rPr>
              <a:t> tugas  tenaga ahli bidang database ini :</a:t>
            </a:r>
            <a:endParaRPr lang="en-US" sz="2800" dirty="0">
              <a:solidFill>
                <a:srgbClr val="FF0000"/>
              </a:solidFill>
            </a:endParaRPr>
          </a:p>
          <a:p>
            <a:pPr marL="609600" indent="-609600" algn="l"/>
            <a:r>
              <a:rPr lang="sv-SE" sz="2800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 a) DBA	</a:t>
            </a:r>
          </a:p>
          <a:p>
            <a:pPr marL="609600" indent="-609600" algn="l"/>
            <a:r>
              <a:rPr lang="en-US" sz="2800" dirty="0">
                <a:solidFill>
                  <a:srgbClr val="FF0000"/>
                </a:solidFill>
              </a:rPr>
              <a:t>	b) physical database 	   </a:t>
            </a:r>
          </a:p>
          <a:p>
            <a:pPr marL="609600" indent="-609600" algn="l"/>
            <a:r>
              <a:rPr lang="en-US" sz="2800" dirty="0">
                <a:solidFill>
                  <a:srgbClr val="FF0000"/>
                </a:solidFill>
              </a:rPr>
              <a:t>	c) logical database                 </a:t>
            </a:r>
          </a:p>
          <a:p>
            <a:pPr marL="609600" indent="-609600" algn="l"/>
            <a:r>
              <a:rPr lang="en-US" sz="2800" dirty="0">
                <a:solidFill>
                  <a:srgbClr val="FF0000"/>
                </a:solidFill>
              </a:rPr>
              <a:t>	d) application development  </a:t>
            </a:r>
          </a:p>
          <a:p>
            <a:pPr marL="609600" indent="-609600" algn="l"/>
            <a:r>
              <a:rPr lang="en-US" sz="2800" dirty="0">
                <a:solidFill>
                  <a:srgbClr val="FF0000"/>
                </a:solidFill>
              </a:rPr>
              <a:t>	 e) end-user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Metode Pembelajaran 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Kuliah tutorial				:  40%</a:t>
            </a:r>
          </a:p>
          <a:p>
            <a:r>
              <a:rPr lang="en-US"/>
              <a:t>Respon terhadap topik bahasan </a:t>
            </a:r>
          </a:p>
          <a:p>
            <a:pPr>
              <a:buFontTx/>
              <a:buNone/>
            </a:pPr>
            <a:r>
              <a:rPr lang="en-US"/>
              <a:t>	(individu)					:  20%</a:t>
            </a:r>
          </a:p>
          <a:p>
            <a:r>
              <a:rPr lang="en-US"/>
              <a:t>Diskusi  (tugas kelompok)		:  20%</a:t>
            </a:r>
          </a:p>
          <a:p>
            <a:r>
              <a:rPr lang="en-US"/>
              <a:t>Tugas mandiri </a:t>
            </a:r>
          </a:p>
          <a:p>
            <a:pPr>
              <a:buFontTx/>
              <a:buNone/>
            </a:pPr>
            <a:r>
              <a:rPr lang="en-US"/>
              <a:t>	(pendalaman materi)			:  20%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Penilaian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 dirty="0" err="1"/>
              <a:t>Kehadiran</a:t>
            </a:r>
            <a:r>
              <a:rPr lang="en-US" dirty="0"/>
              <a:t> 	 			:  10%</a:t>
            </a:r>
          </a:p>
          <a:p>
            <a:pPr marL="533400" indent="-533400"/>
            <a:endParaRPr lang="en-US" dirty="0"/>
          </a:p>
          <a:p>
            <a:pPr marL="533400" indent="-533400"/>
            <a:r>
              <a:rPr lang="en-US" dirty="0" err="1"/>
              <a:t>Tugas</a:t>
            </a:r>
            <a:r>
              <a:rPr lang="en-US" dirty="0"/>
              <a:t> + </a:t>
            </a:r>
            <a:r>
              <a:rPr lang="en-US" dirty="0" err="1"/>
              <a:t>Quis</a:t>
            </a:r>
            <a:r>
              <a:rPr lang="en-US" dirty="0"/>
              <a:t>				:  20%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/>
            <a:r>
              <a:rPr lang="en-US" dirty="0" err="1"/>
              <a:t>Nilai</a:t>
            </a:r>
            <a:r>
              <a:rPr lang="en-US" dirty="0"/>
              <a:t> UTS				:  30% </a:t>
            </a:r>
          </a:p>
          <a:p>
            <a:pPr marL="533400" indent="-533400">
              <a:buNone/>
            </a:pPr>
            <a:r>
              <a:rPr lang="en-US" dirty="0"/>
              <a:t>	(min </a:t>
            </a:r>
            <a:r>
              <a:rPr lang="en-US" dirty="0" err="1"/>
              <a:t>kehadiran</a:t>
            </a:r>
            <a:r>
              <a:rPr lang="en-US" dirty="0"/>
              <a:t> 80%)</a:t>
            </a:r>
          </a:p>
          <a:p>
            <a:pPr marL="533400" indent="-533400"/>
            <a:r>
              <a:rPr lang="en-US" dirty="0" err="1"/>
              <a:t>Nilai</a:t>
            </a:r>
            <a:r>
              <a:rPr lang="en-US" dirty="0"/>
              <a:t> UAS				:  40 %</a:t>
            </a:r>
          </a:p>
          <a:p>
            <a:pPr marL="533400" indent="-533400">
              <a:buNone/>
            </a:pPr>
            <a:r>
              <a:rPr lang="en-US" dirty="0"/>
              <a:t>	(min </a:t>
            </a:r>
            <a:r>
              <a:rPr lang="en-US" dirty="0" err="1"/>
              <a:t>kehadiran</a:t>
            </a:r>
            <a:r>
              <a:rPr lang="en-US" dirty="0"/>
              <a:t> 80 %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Referensi 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400" dirty="0" err="1"/>
              <a:t>Connoly</a:t>
            </a:r>
            <a:r>
              <a:rPr lang="en-US" sz="2400" dirty="0"/>
              <a:t>, Thomas; </a:t>
            </a:r>
            <a:r>
              <a:rPr lang="en-US" sz="2400" dirty="0" err="1"/>
              <a:t>Begg</a:t>
            </a:r>
            <a:r>
              <a:rPr lang="en-US" sz="2400" dirty="0"/>
              <a:t>, Carolyn; Strachan, Anne; </a:t>
            </a:r>
            <a:r>
              <a:rPr lang="en-US" sz="2400" b="1" i="1" u="sng" dirty="0"/>
              <a:t>Database Systems : A Practical Approach to Design, Implementation and Management</a:t>
            </a:r>
            <a:r>
              <a:rPr lang="en-US" sz="2400" dirty="0"/>
              <a:t>, 3rd edition, Addison Wesley, 2003.</a:t>
            </a:r>
          </a:p>
          <a:p>
            <a:pPr marL="533400" indent="-533400">
              <a:lnSpc>
                <a:spcPct val="80000"/>
              </a:lnSpc>
            </a:pPr>
            <a:endParaRPr lang="en-US" sz="2400" dirty="0"/>
          </a:p>
          <a:p>
            <a:pPr lvl="0"/>
            <a:r>
              <a:rPr lang="en-GB" sz="2400" dirty="0" err="1"/>
              <a:t>Hovver</a:t>
            </a:r>
            <a:r>
              <a:rPr lang="en-GB" sz="2400" dirty="0"/>
              <a:t>, Jeffry A.; Mary B. Prescott, Fred R. Mc </a:t>
            </a:r>
            <a:r>
              <a:rPr lang="en-GB" sz="2400" dirty="0" err="1"/>
              <a:t>Faddenn</a:t>
            </a:r>
            <a:r>
              <a:rPr lang="en-GB" sz="2400" dirty="0"/>
              <a:t>,;  </a:t>
            </a:r>
            <a:r>
              <a:rPr lang="en-GB" sz="2400" b="1" i="1" u="sng" dirty="0"/>
              <a:t>Modern Database Management</a:t>
            </a:r>
            <a:r>
              <a:rPr lang="en-GB" sz="2400" dirty="0"/>
              <a:t>, Sixth Edition, </a:t>
            </a:r>
            <a:r>
              <a:rPr lang="en-GB" sz="2400" dirty="0" err="1"/>
              <a:t>Prantice</a:t>
            </a:r>
            <a:r>
              <a:rPr lang="en-GB" sz="2400" dirty="0"/>
              <a:t> Hall, 2002.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295401"/>
            <a:ext cx="70104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GB" sz="2400" dirty="0"/>
              <a:t>1. </a:t>
            </a:r>
            <a:r>
              <a:rPr lang="en-GB" sz="2400" dirty="0" err="1"/>
              <a:t>Pengenalan</a:t>
            </a:r>
            <a:r>
              <a:rPr lang="en-GB" sz="2400" dirty="0"/>
              <a:t> Data Base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905000"/>
            <a:ext cx="70104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indent="-407988"/>
            <a:r>
              <a:rPr lang="en-US" sz="2400" dirty="0"/>
              <a:t>2.Sistem File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Tradisional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514600"/>
            <a:ext cx="70104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indent="-407988"/>
            <a:r>
              <a:rPr lang="en-US" sz="2400" dirty="0"/>
              <a:t>3. </a:t>
            </a:r>
            <a:r>
              <a:rPr lang="en-US" sz="2400" dirty="0" err="1"/>
              <a:t>Pendekatan</a:t>
            </a:r>
            <a:r>
              <a:rPr lang="en-US" sz="2400" dirty="0"/>
              <a:t> Basis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124200"/>
            <a:ext cx="70104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indent="-407988"/>
            <a:r>
              <a:rPr lang="en-US" sz="2400" dirty="0"/>
              <a:t>4. </a:t>
            </a:r>
            <a:r>
              <a:rPr lang="en-US" sz="2400" dirty="0" err="1"/>
              <a:t>Peranan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Basis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3733800"/>
            <a:ext cx="70104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indent="-407988"/>
            <a:r>
              <a:rPr lang="en-US" sz="2400" dirty="0"/>
              <a:t>5. </a:t>
            </a:r>
            <a:r>
              <a:rPr lang="en-US" sz="2400" dirty="0" err="1"/>
              <a:t>Keuntungan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kelemahan</a:t>
            </a:r>
            <a:r>
              <a:rPr lang="en-US" sz="2400" dirty="0"/>
              <a:t> DBMS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Pengantar</a:t>
            </a:r>
            <a:r>
              <a:rPr lang="en-US" dirty="0"/>
              <a:t> basis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3127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Basis data </a:t>
            </a:r>
            <a:r>
              <a:rPr lang="en-US" b="1" dirty="0" err="1"/>
              <a:t>menyediakan</a:t>
            </a:r>
            <a:r>
              <a:rPr lang="en-US" b="1" dirty="0"/>
              <a:t> </a:t>
            </a:r>
            <a:r>
              <a:rPr lang="en-US" b="1" dirty="0" err="1"/>
              <a:t>fasilitas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mempermudah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menghasilkan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yang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pemakai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mendukung</a:t>
            </a:r>
            <a:r>
              <a:rPr lang="en-US" b="1" dirty="0"/>
              <a:t> </a:t>
            </a:r>
            <a:r>
              <a:rPr lang="en-US" b="1" dirty="0" err="1"/>
              <a:t>pengambilan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. Hal </a:t>
            </a:r>
            <a:r>
              <a:rPr lang="en-US" b="1" dirty="0" err="1"/>
              <a:t>inilah</a:t>
            </a:r>
            <a:r>
              <a:rPr lang="en-US" b="1" dirty="0"/>
              <a:t> yang </a:t>
            </a:r>
            <a:r>
              <a:rPr lang="en-US" b="1" dirty="0" err="1"/>
              <a:t>menjadikan</a:t>
            </a:r>
            <a:r>
              <a:rPr lang="en-US" b="1" dirty="0"/>
              <a:t> </a:t>
            </a:r>
            <a:r>
              <a:rPr lang="en-US" b="1" dirty="0" err="1"/>
              <a:t>alasan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basis data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sekarang</a:t>
            </a:r>
            <a:r>
              <a:rPr lang="en-US" b="1" dirty="0"/>
              <a:t> (</a:t>
            </a:r>
            <a:r>
              <a:rPr lang="en-US" b="1" dirty="0" err="1"/>
              <a:t>dunia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r>
              <a:rPr lang="en-US" b="1" dirty="0"/>
              <a:t>).  </a:t>
            </a:r>
            <a:r>
              <a:rPr lang="en-US" b="1" dirty="0" err="1"/>
              <a:t>Berikut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basis data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dunia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r>
              <a:rPr lang="en-US" b="1" dirty="0"/>
              <a:t> </a:t>
            </a:r>
          </a:p>
          <a:p>
            <a:r>
              <a:rPr lang="en-US" dirty="0"/>
              <a:t>Bank :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nasabah</a:t>
            </a:r>
            <a:r>
              <a:rPr lang="en-US" dirty="0"/>
              <a:t>, </a:t>
            </a:r>
            <a:r>
              <a:rPr lang="en-US" dirty="0" err="1"/>
              <a:t>akunting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 </a:t>
            </a:r>
          </a:p>
          <a:p>
            <a:r>
              <a:rPr lang="en-US" dirty="0" err="1"/>
              <a:t>Bandara</a:t>
            </a:r>
            <a:r>
              <a:rPr lang="en-US" dirty="0"/>
              <a:t> :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penjadualan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484632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Universitas</a:t>
            </a:r>
            <a:r>
              <a:rPr lang="en-US" dirty="0"/>
              <a:t> 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, alumni </a:t>
            </a:r>
          </a:p>
          <a:p>
            <a:r>
              <a:rPr lang="en-US" dirty="0" err="1"/>
              <a:t>Penjualan</a:t>
            </a:r>
            <a:r>
              <a:rPr lang="en-US" dirty="0"/>
              <a:t> 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Pengelolaan</a:t>
            </a:r>
            <a:r>
              <a:rPr lang="en-US" dirty="0"/>
              <a:t> data customer,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 </a:t>
            </a:r>
          </a:p>
          <a:p>
            <a:r>
              <a:rPr lang="en-US" dirty="0" err="1"/>
              <a:t>Pabrik</a:t>
            </a:r>
            <a:r>
              <a:rPr lang="en-US" dirty="0"/>
              <a:t> 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pemesanan</a:t>
            </a:r>
            <a:r>
              <a:rPr lang="en-US" dirty="0"/>
              <a:t>, </a:t>
            </a:r>
            <a:r>
              <a:rPr lang="en-US" dirty="0" err="1"/>
              <a:t>agen</a:t>
            </a:r>
            <a:r>
              <a:rPr lang="en-US" dirty="0"/>
              <a:t> </a:t>
            </a:r>
          </a:p>
          <a:p>
            <a:r>
              <a:rPr lang="en-US" dirty="0" err="1"/>
              <a:t>Kepegawaian</a:t>
            </a:r>
            <a:r>
              <a:rPr lang="en-US" dirty="0"/>
              <a:t>: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gaji</a:t>
            </a:r>
            <a:r>
              <a:rPr lang="en-US" dirty="0"/>
              <a:t>, </a:t>
            </a:r>
            <a:r>
              <a:rPr lang="en-US" dirty="0" err="1"/>
              <a:t>pajak</a:t>
            </a:r>
            <a:r>
              <a:rPr lang="en-US" dirty="0"/>
              <a:t> </a:t>
            </a:r>
          </a:p>
          <a:p>
            <a:r>
              <a:rPr lang="en-US" dirty="0"/>
              <a:t> Telekomunikasi 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tagihan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pulsa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rmAutofit fontScale="92500" lnSpcReduction="10000"/>
          </a:bodyPr>
          <a:lstStyle/>
          <a:p>
            <a:r>
              <a:rPr lang="nn-NO" b="1" dirty="0"/>
              <a:t>Data :  fakta tentang sesuatu di dunia nyata yang dapat direkam dan di simpan pada media komputer (hoffer,2009:46)</a:t>
            </a:r>
          </a:p>
          <a:p>
            <a:r>
              <a:rPr lang="nn-NO" b="1" dirty="0"/>
              <a:t>Deskripsi tentang benda, kejadian,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aktivitas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pemakai</a:t>
            </a:r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: 6.30 27 6.32 28 6.34 27.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?</a:t>
            </a:r>
          </a:p>
          <a:p>
            <a:r>
              <a:rPr lang="en-US" dirty="0"/>
              <a:t>Data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, </a:t>
            </a:r>
            <a:r>
              <a:rPr lang="en-US" dirty="0" err="1"/>
              <a:t>citra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video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Words>1868</Words>
  <Application>Microsoft Office PowerPoint</Application>
  <PresentationFormat>On-screen Show (4:3)</PresentationFormat>
  <Paragraphs>232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Garamond</vt:lpstr>
      <vt:lpstr>Times New Roman</vt:lpstr>
      <vt:lpstr>Wingdings</vt:lpstr>
      <vt:lpstr>Office Theme</vt:lpstr>
      <vt:lpstr>PowerPoint Presentation</vt:lpstr>
      <vt:lpstr>Sekilas Biodata</vt:lpstr>
      <vt:lpstr>Metode Pembelajaran :</vt:lpstr>
      <vt:lpstr>Penilaian</vt:lpstr>
      <vt:lpstr>Referensi :</vt:lpstr>
      <vt:lpstr>Outline</vt:lpstr>
      <vt:lpstr>Pengantar basis data </vt:lpstr>
      <vt:lpstr>Another example ?</vt:lpstr>
      <vt:lpstr>Definisi</vt:lpstr>
      <vt:lpstr>Definisi</vt:lpstr>
      <vt:lpstr>Data Vs Informasi</vt:lpstr>
      <vt:lpstr>Metadata</vt:lpstr>
      <vt:lpstr>PowerPoint Presentation</vt:lpstr>
      <vt:lpstr>Program Oriented vs Data Oriented</vt:lpstr>
      <vt:lpstr>PowerPoint Presentation</vt:lpstr>
      <vt:lpstr>PowerPoint Presentation</vt:lpstr>
      <vt:lpstr>Pendekatan basis data</vt:lpstr>
      <vt:lpstr>Komponen DBMS</vt:lpstr>
      <vt:lpstr>Komponen DBMS</vt:lpstr>
      <vt:lpstr>Komponen DBMS</vt:lpstr>
      <vt:lpstr>Data</vt:lpstr>
      <vt:lpstr>Hardware</vt:lpstr>
      <vt:lpstr>Software</vt:lpstr>
      <vt:lpstr>PowerPoint Presentation</vt:lpstr>
      <vt:lpstr>Contoh Skema Fisik</vt:lpstr>
      <vt:lpstr>Komponen DBMS</vt:lpstr>
      <vt:lpstr>Keuntungan dan kerugian DBMS </vt:lpstr>
      <vt:lpstr>Keuntungan dan kerugian DBMS </vt:lpstr>
      <vt:lpstr>Tugas 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Reva Ragam Santika</dc:creator>
  <cp:lastModifiedBy>reva ragam</cp:lastModifiedBy>
  <cp:revision>132</cp:revision>
  <dcterms:created xsi:type="dcterms:W3CDTF">2012-07-27T04:58:10Z</dcterms:created>
  <dcterms:modified xsi:type="dcterms:W3CDTF">2022-07-16T11:08:28Z</dcterms:modified>
</cp:coreProperties>
</file>