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3"/>
    <p:sldId id="278" r:id="rId4"/>
    <p:sldId id="279" r:id="rId5"/>
    <p:sldId id="280" r:id="rId6"/>
    <p:sldId id="281" r:id="rId7"/>
    <p:sldId id="256" r:id="rId8"/>
    <p:sldId id="282" r:id="rId9"/>
    <p:sldId id="284" r:id="rId10"/>
    <p:sldId id="283" r:id="rId11"/>
    <p:sldId id="270" r:id="rId13"/>
    <p:sldId id="271" r:id="rId14"/>
    <p:sldId id="272" r:id="rId15"/>
    <p:sldId id="258" r:id="rId16"/>
    <p:sldId id="260" r:id="rId17"/>
    <p:sldId id="259" r:id="rId18"/>
    <p:sldId id="257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4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40BC-0714-4DF3-8806-27ED3289540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51E5-B226-4727-AF23-FE8B1F26FF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51E5-B226-4727-AF23-FE8B1F26FF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9243D-4492-40AB-AF18-65F47AB624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51E5-B226-4727-AF23-FE8B1F26FF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351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168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463925"/>
            <a:ext cx="4038600" cy="168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4366-7E20-4E03-867B-2287C25ACC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406D-AC6D-4171-A78A-382A9F416E4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10F5-B98D-431C-A32E-225AD270E8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8956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Order by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0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/>
              <a:t>KLAUSA ORDER BY DIGUNAKAN UNTUK MENGURUTKAN RECORD BERDASARKAN KOLOM TERTENTU. PENGURUTAN DAPAT DILAKUKAN SECARA MENAIK (ASCENDING)  DAN MENURUN DARI Z KE A (Descending)</a:t>
            </a:r>
            <a:endParaRPr lang="en-US" b="1" cap="all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16764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Klausa</a:t>
            </a:r>
            <a:r>
              <a:rPr lang="en-US" b="1" dirty="0"/>
              <a:t> ORDER BY</a:t>
            </a:r>
            <a:endParaRPr lang="en-US" b="1" dirty="0"/>
          </a:p>
          <a:p>
            <a:pPr fontAlgn="base"/>
            <a:r>
              <a:rPr lang="en-US" dirty="0" err="1"/>
              <a:t>Klausa</a:t>
            </a:r>
            <a:r>
              <a:rPr lang="en-US" dirty="0"/>
              <a:t> ORDER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SELECT,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2667000"/>
            <a:ext cx="4191000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SELECT 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inherit"/>
              </a:rPr>
              <a:t>daftar_nama_kolom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 FROM 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inherit"/>
              </a:rPr>
              <a:t>nama_tabel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 ORDER BY 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inherit"/>
              </a:rPr>
              <a:t>nama_kolom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inherit"/>
              </a:rPr>
              <a:t> ASC|DESC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7338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Latihan</a:t>
            </a:r>
            <a:r>
              <a:rPr lang="en-US" sz="2400" dirty="0"/>
              <a:t> :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data supplier yang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urut</a:t>
            </a:r>
            <a:r>
              <a:rPr lang="en-US" sz="2400" dirty="0"/>
              <a:t> </a:t>
            </a:r>
            <a:r>
              <a:rPr lang="en-US" sz="2400" dirty="0" err="1"/>
              <a:t>menurun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nama_supplier</a:t>
            </a:r>
            <a:endParaRPr lang="en-US" sz="2400" dirty="0"/>
          </a:p>
          <a:p>
            <a:pPr marL="342900" indent="-342900"/>
            <a:r>
              <a:rPr lang="en-US" sz="2400" dirty="0"/>
              <a:t>	select * from supplier order by </a:t>
            </a:r>
            <a:r>
              <a:rPr lang="en-US" sz="2400" dirty="0" err="1"/>
              <a:t>nama_supplier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2. </a:t>
            </a:r>
            <a:r>
              <a:rPr lang="en-US" sz="2400" dirty="0" err="1"/>
              <a:t>Tampilkan</a:t>
            </a:r>
            <a:r>
              <a:rPr lang="en-US" sz="2400" dirty="0"/>
              <a:t> data </a:t>
            </a:r>
            <a:r>
              <a:rPr lang="en-US" sz="2400" dirty="0" err="1"/>
              <a:t>pasok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kode_pasok</a:t>
            </a:r>
            <a:r>
              <a:rPr lang="en-US" sz="2400" dirty="0"/>
              <a:t>, </a:t>
            </a:r>
            <a:r>
              <a:rPr lang="en-US" sz="2400" dirty="0" err="1"/>
              <a:t>tgl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 yang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urut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menaik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7391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ANY 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8382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 =ANY</a:t>
            </a:r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kode_pasok</a:t>
            </a:r>
            <a:r>
              <a:rPr lang="en-US" sz="2400" dirty="0"/>
              <a:t>, </a:t>
            </a:r>
            <a:r>
              <a:rPr lang="en-US" sz="2400" dirty="0" err="1"/>
              <a:t>kode_barang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supplier S-002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jawab</a:t>
            </a:r>
            <a:r>
              <a:rPr lang="en-US" sz="2400" dirty="0"/>
              <a:t> : </a:t>
            </a:r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kode_pasok,kode_barang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r>
              <a:rPr lang="en-US" sz="2400" dirty="0"/>
              <a:t> where </a:t>
            </a:r>
            <a:r>
              <a:rPr lang="en-US" sz="2400" dirty="0" err="1"/>
              <a:t>kode_supplier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= any (select </a:t>
            </a:r>
            <a:r>
              <a:rPr lang="en-US" sz="2400" dirty="0" err="1"/>
              <a:t>kode_supplier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r>
              <a:rPr lang="en-US" sz="2400" dirty="0"/>
              <a:t> where </a:t>
            </a:r>
            <a:r>
              <a:rPr lang="en-US" sz="2400" dirty="0" err="1"/>
              <a:t>kode_supplier</a:t>
            </a:r>
            <a:r>
              <a:rPr lang="en-US" sz="2400" dirty="0"/>
              <a:t>='S-002')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7391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ANY 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33400"/>
            <a:ext cx="891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 &lt; ANY</a:t>
            </a:r>
            <a:endParaRPr 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tampilkan</a:t>
            </a:r>
            <a:r>
              <a:rPr lang="en-US" sz="2000" dirty="0"/>
              <a:t> data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yan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, </a:t>
            </a:r>
            <a:r>
              <a:rPr lang="en-US" sz="2000" dirty="0" err="1"/>
              <a:t>stok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stok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3</a:t>
            </a:r>
            <a:endParaRPr lang="en-US" sz="2400" dirty="0"/>
          </a:p>
          <a:p>
            <a:r>
              <a:rPr lang="en-US" sz="2400" b="1" dirty="0"/>
              <a:t>select </a:t>
            </a:r>
            <a:r>
              <a:rPr lang="en-US" sz="2400" b="1" dirty="0" err="1"/>
              <a:t>nama_barang</a:t>
            </a:r>
            <a:r>
              <a:rPr lang="en-US" sz="2400" b="1" dirty="0"/>
              <a:t>, </a:t>
            </a:r>
            <a:r>
              <a:rPr lang="en-US" sz="2400" b="1" dirty="0" err="1"/>
              <a:t>harga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b="1" dirty="0"/>
              <a:t>	from </a:t>
            </a:r>
            <a:r>
              <a:rPr lang="en-US" sz="2400" b="1" dirty="0" err="1"/>
              <a:t>brg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b="1" dirty="0"/>
              <a:t>	where </a:t>
            </a:r>
            <a:r>
              <a:rPr lang="en-US" sz="2400" b="1" dirty="0" err="1"/>
              <a:t>harga</a:t>
            </a:r>
            <a:r>
              <a:rPr lang="en-US" sz="2400" b="1" dirty="0"/>
              <a:t> &gt; any</a:t>
            </a:r>
            <a:endParaRPr lang="en-US" sz="2400" b="1" dirty="0"/>
          </a:p>
          <a:p>
            <a:r>
              <a:rPr lang="en-US" sz="2400" b="1" dirty="0"/>
              <a:t>	 (select </a:t>
            </a:r>
            <a:r>
              <a:rPr lang="en-US" sz="2400" b="1" dirty="0" err="1"/>
              <a:t>harga</a:t>
            </a:r>
            <a:r>
              <a:rPr lang="en-US" sz="2400" b="1" dirty="0"/>
              <a:t> from </a:t>
            </a:r>
            <a:r>
              <a:rPr lang="en-US" sz="2400" b="1" dirty="0" err="1"/>
              <a:t>brg</a:t>
            </a:r>
            <a:r>
              <a:rPr lang="en-US" sz="2400" b="1" dirty="0"/>
              <a:t> where </a:t>
            </a:r>
            <a:r>
              <a:rPr lang="en-US" sz="2400" b="1" dirty="0" err="1"/>
              <a:t>stok</a:t>
            </a:r>
            <a:r>
              <a:rPr lang="en-US" sz="2400" b="1" dirty="0"/>
              <a:t> = 3)</a:t>
            </a:r>
            <a:endParaRPr lang="en-US" sz="2400" b="1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Inner query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=3 { 2500000, 99000} </a:t>
            </a:r>
            <a:r>
              <a:rPr lang="en-US" sz="2400" dirty="0" err="1"/>
              <a:t>dan</a:t>
            </a:r>
            <a:r>
              <a:rPr lang="en-US" sz="2400" dirty="0"/>
              <a:t> outer query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 </a:t>
            </a:r>
            <a:r>
              <a:rPr lang="en-US" sz="2400" dirty="0" err="1"/>
              <a:t>kurung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4648200"/>
            <a:ext cx="6126780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562600"/>
            <a:ext cx="586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752600"/>
            <a:ext cx="29985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7391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 ALL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91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 ALL</a:t>
            </a:r>
            <a:endParaRPr 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tampilkan</a:t>
            </a:r>
            <a:r>
              <a:rPr lang="en-US" sz="2000" dirty="0"/>
              <a:t> data </a:t>
            </a:r>
            <a:r>
              <a:rPr lang="en-US" sz="2000" dirty="0" err="1"/>
              <a:t>barang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, </a:t>
            </a:r>
            <a:r>
              <a:rPr lang="en-US" sz="2000" dirty="0" err="1"/>
              <a:t>stok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stok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3</a:t>
            </a:r>
            <a:endParaRPr lang="en-US" sz="2400" dirty="0"/>
          </a:p>
          <a:p>
            <a:r>
              <a:rPr lang="en-US" sz="2400" b="1" dirty="0"/>
              <a:t>select </a:t>
            </a:r>
            <a:r>
              <a:rPr lang="en-US" sz="2400" b="1" dirty="0" err="1"/>
              <a:t>nama_barang</a:t>
            </a:r>
            <a:r>
              <a:rPr lang="en-US" sz="2400" b="1" dirty="0"/>
              <a:t>, </a:t>
            </a:r>
            <a:r>
              <a:rPr lang="en-US" sz="2400" b="1" dirty="0" err="1"/>
              <a:t>harga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b="1" dirty="0"/>
              <a:t>	from </a:t>
            </a:r>
            <a:r>
              <a:rPr lang="en-US" sz="2400" b="1" dirty="0" err="1"/>
              <a:t>brg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b="1" dirty="0"/>
              <a:t>	where </a:t>
            </a:r>
            <a:r>
              <a:rPr lang="en-US" sz="2400" b="1" dirty="0" err="1"/>
              <a:t>harga</a:t>
            </a:r>
            <a:r>
              <a:rPr lang="en-US" sz="2400" b="1" dirty="0"/>
              <a:t> &gt; ALL</a:t>
            </a:r>
            <a:endParaRPr lang="en-US" sz="2400" b="1" dirty="0"/>
          </a:p>
          <a:p>
            <a:r>
              <a:rPr lang="en-US" sz="2400" b="1" dirty="0"/>
              <a:t>	 (select </a:t>
            </a:r>
            <a:r>
              <a:rPr lang="en-US" sz="2400" b="1" dirty="0" err="1"/>
              <a:t>harga</a:t>
            </a:r>
            <a:r>
              <a:rPr lang="en-US" sz="2400" b="1" dirty="0"/>
              <a:t> from </a:t>
            </a:r>
            <a:r>
              <a:rPr lang="en-US" sz="2400" b="1" dirty="0" err="1"/>
              <a:t>brg</a:t>
            </a:r>
            <a:r>
              <a:rPr lang="en-US" sz="2400" b="1" dirty="0"/>
              <a:t> where </a:t>
            </a:r>
            <a:r>
              <a:rPr lang="en-US" sz="2400" b="1" dirty="0" err="1"/>
              <a:t>stok</a:t>
            </a:r>
            <a:r>
              <a:rPr lang="en-US" sz="2400" b="1" dirty="0"/>
              <a:t> = 3)</a:t>
            </a:r>
            <a:endParaRPr lang="en-US" sz="2400" b="1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Inner query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=3 { 2500000, 99000} </a:t>
            </a:r>
            <a:r>
              <a:rPr lang="en-US" sz="2400" dirty="0" err="1"/>
              <a:t>dan</a:t>
            </a:r>
            <a:r>
              <a:rPr lang="en-US" sz="2400" dirty="0"/>
              <a:t> outer query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 </a:t>
            </a:r>
            <a:r>
              <a:rPr lang="en-US" sz="2400" dirty="0" err="1"/>
              <a:t>kurung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4648200"/>
            <a:ext cx="6126780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562600"/>
            <a:ext cx="586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399" y="1828799"/>
            <a:ext cx="2906491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penulisan Query Multi tabel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/>
          </a:bodyPr>
          <a:lstStyle/>
          <a:p>
            <a:r>
              <a:rPr lang="en-US" sz="2400"/>
              <a:t>Pemisah antara nama tabel yang satu dengan nama tabel yang lain adalah KOMA.</a:t>
            </a:r>
            <a:endParaRPr lang="en-US" sz="2400"/>
          </a:p>
          <a:p>
            <a:pPr marL="0" indent="0">
              <a:buNone/>
              <a:tabLst>
                <a:tab pos="339725" algn="l"/>
              </a:tabLst>
            </a:pPr>
            <a:r>
              <a:rPr lang="en-US" sz="2400"/>
              <a:t>	Contoh : Select * From Barang,Detail,Penjualan,Pelanggan</a:t>
            </a:r>
            <a:endParaRPr lang="en-US" sz="2400"/>
          </a:p>
          <a:p>
            <a:pPr marL="0" indent="0">
              <a:buNone/>
              <a:tabLst>
                <a:tab pos="339725" algn="l"/>
              </a:tabLst>
            </a:pPr>
            <a:endParaRPr lang="en-US" sz="2400"/>
          </a:p>
          <a:p>
            <a:r>
              <a:rPr lang="en-US" sz="2400"/>
              <a:t>Pengambilan nama field dari suatu tabel yang dituliskan di bagian depan adalah dengan tanda TITIK kemudian nama field.</a:t>
            </a:r>
            <a:endParaRPr lang="en-US" sz="2400"/>
          </a:p>
          <a:p>
            <a:pPr marL="0" indent="0">
              <a:buNone/>
              <a:tabLst>
                <a:tab pos="339725" algn="l"/>
              </a:tabLst>
            </a:pPr>
            <a:r>
              <a:rPr lang="en-US" sz="2400"/>
              <a:t>	Contoh 1 : Select Barang.Namabrg, Barang.Harga, 					Barang.Jumlah From Barang</a:t>
            </a:r>
            <a:endParaRPr lang="en-US" sz="2400"/>
          </a:p>
          <a:p>
            <a:pPr marL="0" indent="0" defTabSz="281305">
              <a:buNone/>
            </a:pPr>
            <a:r>
              <a:rPr lang="en-US" sz="2400"/>
              <a:t>	Contoh 2 : Select Barang.Namabrg, Barang.Harga, 												Detail.Jmljual From Barang,Detail 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penulisan Query Multi tabel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/>
          </a:bodyPr>
          <a:lstStyle/>
          <a:p>
            <a:r>
              <a:rPr lang="en-US" sz="2400"/>
              <a:t>Setelah pernyataan select tidak boleh secara langsung menuliskan nama field yang berada pada dua tabel yang berbeda atau field yang menjadi kunci relasi.</a:t>
            </a:r>
            <a:endParaRPr lang="en-US" sz="2400"/>
          </a:p>
          <a:p>
            <a:pPr marL="0" indent="0" defTabSz="339725">
              <a:buNone/>
            </a:pPr>
            <a:r>
              <a:rPr lang="en-US" sz="2400"/>
              <a:t>	Contoh yang salah :</a:t>
            </a:r>
            <a:endParaRPr lang="en-US" sz="2400"/>
          </a:p>
          <a:p>
            <a:pPr marL="0" indent="0" defTabSz="339725">
              <a:buNone/>
            </a:pPr>
            <a:r>
              <a:rPr lang="en-US" sz="2400"/>
              <a:t>	Select Kodebrg, Namabrg, Jmljual From Barang,Detail</a:t>
            </a:r>
            <a:endParaRPr lang="en-US" sz="2400"/>
          </a:p>
          <a:p>
            <a:r>
              <a:rPr lang="en-US" sz="2400"/>
              <a:t>Query yang optimal sebaiknya dengan menuliskan relasi pada masing-masing tabel setelah klausa where.</a:t>
            </a:r>
            <a:endParaRPr lang="en-US" sz="2400"/>
          </a:p>
          <a:p>
            <a:pPr marL="0" indent="0" defTabSz="398780">
              <a:buNone/>
              <a:tabLst>
                <a:tab pos="398145" algn="l"/>
              </a:tabLst>
            </a:pPr>
            <a:r>
              <a:rPr lang="en-US" sz="2400"/>
              <a:t>	Contoh :</a:t>
            </a:r>
            <a:endParaRPr lang="en-US" sz="2400"/>
          </a:p>
          <a:p>
            <a:pPr marL="0" indent="0">
              <a:buNone/>
              <a:tabLst>
                <a:tab pos="398145" algn="l"/>
                <a:tab pos="457200" algn="l"/>
              </a:tabLst>
            </a:pPr>
            <a:r>
              <a:rPr lang="en-US" sz="2400"/>
              <a:t>	Select Namabrg, Harga, Jmljual From Barang, Detail Where</a:t>
            </a:r>
            <a:endParaRPr lang="en-US" sz="2400"/>
          </a:p>
          <a:p>
            <a:pPr marL="0" indent="0">
              <a:buNone/>
              <a:tabLst>
                <a:tab pos="1254125" algn="l"/>
              </a:tabLst>
            </a:pPr>
            <a:r>
              <a:rPr lang="en-US" sz="2400"/>
              <a:t>	Barang.Kodebrg=Detail.Kodebrg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Join </a:t>
            </a:r>
            <a:endParaRPr lang="en-US" sz="32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Terkadang kita harus memilih data dari dua tabel atau lebih untuk mendapatkan hasil yang komplit. Oleh karena itu, kita harus melakukan sebuah JOIN. </a:t>
            </a:r>
            <a:endParaRPr lang="en-US" sz="2400"/>
          </a:p>
          <a:p>
            <a:r>
              <a:rPr lang="en-US" sz="2400"/>
              <a:t>Join merupakan operasi yang digunakan untuk menggabungkan dua tabel atau lebih dengan hasil berupa gabungan dari kolom-kolomyang berasal dari tabel tabel tersebut. Pada join sederhana, tabel-tabel digabungkan dan didasarkan pada pencocokan antara kolompada tabel yang berbeda</a:t>
            </a:r>
            <a:endParaRPr lang="en-US" sz="2400"/>
          </a:p>
          <a:p>
            <a:r>
              <a:rPr lang="en-US" sz="2400"/>
              <a:t>Tabel-tabel dalam sebuah basisdata dapat dihubungkan satu sama lain </a:t>
            </a:r>
            <a:r>
              <a:rPr lang="sv-SE" sz="2400"/>
              <a:t>menggunakan kunci. Kunci utama adalah sebuah kolom dengan nilai unik untuk </a:t>
            </a:r>
            <a:r>
              <a:rPr lang="en-US" sz="2400"/>
              <a:t>masing-masing baris. Tujuannya adalah menggabungkan data antartabel tanpa mengulangi semua data pada setiap tabel.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/>
              <a:t>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(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 SELECT </a:t>
            </a:r>
            <a:r>
              <a:rPr lang="en-US" sz="2400" dirty="0" err="1"/>
              <a:t>brg.nama_barang</a:t>
            </a:r>
            <a:r>
              <a:rPr lang="en-US" sz="2400" dirty="0"/>
              <a:t>, </a:t>
            </a:r>
            <a:r>
              <a:rPr lang="en-US" sz="2400" dirty="0" err="1"/>
              <a:t>pasok.tgl_pasok,pasok.jumlah_pasok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	FROM </a:t>
            </a:r>
            <a:r>
              <a:rPr lang="en-US" sz="2400" dirty="0" err="1"/>
              <a:t>brg</a:t>
            </a:r>
            <a:r>
              <a:rPr lang="en-US" sz="2400" dirty="0"/>
              <a:t>, </a:t>
            </a:r>
            <a:r>
              <a:rPr lang="en-US" sz="2400" dirty="0" err="1"/>
              <a:t>pasok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	WHERE </a:t>
            </a:r>
            <a:r>
              <a:rPr lang="en-US" sz="2400" dirty="0" err="1"/>
              <a:t>brg.kode_barang</a:t>
            </a:r>
            <a:r>
              <a:rPr lang="en-US" sz="2400" dirty="0"/>
              <a:t> = </a:t>
            </a:r>
            <a:r>
              <a:rPr lang="en-US" sz="2400" dirty="0" err="1"/>
              <a:t>pasok.kode_barang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sintaks</a:t>
            </a:r>
            <a:r>
              <a:rPr lang="en-US" sz="2400" dirty="0"/>
              <a:t> join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 SELECT </a:t>
            </a:r>
            <a:r>
              <a:rPr lang="en-US" sz="2400" dirty="0" err="1"/>
              <a:t>brg.nama_barang</a:t>
            </a:r>
            <a:r>
              <a:rPr lang="en-US" sz="2400" dirty="0"/>
              <a:t>, </a:t>
            </a:r>
            <a:r>
              <a:rPr lang="en-US" sz="2400" dirty="0" err="1"/>
              <a:t>pasok.tgl_pasok</a:t>
            </a:r>
            <a:r>
              <a:rPr lang="en-US" sz="2400" dirty="0"/>
              <a:t>, </a:t>
            </a:r>
            <a:r>
              <a:rPr lang="en-US" sz="2400" dirty="0" err="1"/>
              <a:t>pasok.jumlah_pasok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	FROM </a:t>
            </a:r>
            <a:r>
              <a:rPr lang="en-US" sz="2400" dirty="0" err="1"/>
              <a:t>brg</a:t>
            </a:r>
            <a:r>
              <a:rPr lang="en-US" sz="2400" dirty="0"/>
              <a:t> </a:t>
            </a:r>
            <a:r>
              <a:rPr lang="en-US" sz="2400" b="1" dirty="0"/>
              <a:t>join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b="1" dirty="0"/>
              <a:t>on</a:t>
            </a:r>
            <a:r>
              <a:rPr lang="en-US" sz="2400" dirty="0"/>
              <a:t> </a:t>
            </a:r>
            <a:r>
              <a:rPr lang="en-US" sz="2400" dirty="0" err="1"/>
              <a:t>brg.kode_barang</a:t>
            </a:r>
            <a:r>
              <a:rPr lang="en-US" sz="2400" dirty="0"/>
              <a:t> = </a:t>
            </a:r>
            <a:r>
              <a:rPr lang="en-US" sz="2400" dirty="0" err="1"/>
              <a:t>pasok.kode_barang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Kita pun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JOIN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data.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fi-FI" sz="2400" dirty="0"/>
              <a:t>kunci JOIN, yaitu INNER JOIN, LEFT JOIN, dan RIGHT JOIN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/>
              <a:t>INNER </a:t>
            </a:r>
            <a:r>
              <a:rPr lang="en-US" sz="3600" b="1"/>
              <a:t>JOIN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Autofit/>
          </a:bodyPr>
          <a:lstStyle/>
          <a:p>
            <a:r>
              <a:rPr lang="sv-SE" sz="2000" dirty="0"/>
              <a:t>Inner join digunakan untuk menampilkan data dari dua tabel yang </a:t>
            </a:r>
            <a:r>
              <a:rPr lang="en-US" sz="2000" dirty="0" err="1"/>
              <a:t>berisi</a:t>
            </a:r>
            <a:r>
              <a:rPr lang="en-US" sz="2000" dirty="0"/>
              <a:t> data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on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null),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kata</a:t>
            </a:r>
            <a:r>
              <a:rPr lang="en-US" sz="2000" dirty="0"/>
              <a:t> lain </a:t>
            </a:r>
            <a:r>
              <a:rPr lang="it-IT" sz="2000" dirty="0"/>
              <a:t>semua data dari tabel kiri mendapat pasangan data dari tabel sebelah kanan.</a:t>
            </a:r>
            <a:endParaRPr lang="it-IT" sz="2000" dirty="0"/>
          </a:p>
          <a:p>
            <a:pPr marL="0" indent="0" defTabSz="339725">
              <a:buNone/>
            </a:pPr>
            <a:r>
              <a:rPr lang="en-US" sz="2000" dirty="0"/>
              <a:t>	</a:t>
            </a:r>
            <a:r>
              <a:rPr lang="en-US" sz="2000" dirty="0" err="1"/>
              <a:t>Sintaks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INNER JOIN :</a:t>
            </a:r>
            <a:endParaRPr lang="en-US" sz="2000" dirty="0"/>
          </a:p>
          <a:p>
            <a:pPr marL="0" indent="0" defTabSz="339725">
              <a:buNone/>
            </a:pPr>
            <a:r>
              <a:rPr lang="en-US" sz="2000" dirty="0"/>
              <a:t>	</a:t>
            </a:r>
            <a:r>
              <a:rPr lang="en-US" sz="2000" b="1" dirty="0"/>
              <a:t>SELECT field1, field2, …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FROM tabel1 INNER JOIN tabel2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ON tabel1.kunci_utama = tabel2.kunci_asing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 err="1"/>
              <a:t>Contoh</a:t>
            </a:r>
            <a:r>
              <a:rPr lang="en-US" sz="2000" dirty="0"/>
              <a:t> :</a:t>
            </a:r>
            <a:endParaRPr lang="en-US" sz="2000" dirty="0"/>
          </a:p>
          <a:p>
            <a:r>
              <a:rPr lang="en-US" sz="2000" dirty="0"/>
              <a:t>	SELECT </a:t>
            </a:r>
            <a:r>
              <a:rPr lang="en-US" sz="2000" dirty="0" err="1"/>
              <a:t>supplier.Nama_supplier,pasok.tgl_pasok,pasok.jumlah_pasok</a:t>
            </a:r>
            <a:endParaRPr lang="en-US" sz="2000" dirty="0"/>
          </a:p>
          <a:p>
            <a:r>
              <a:rPr lang="en-US" sz="2000" dirty="0"/>
              <a:t>	FROM supplier INNER JOIN </a:t>
            </a:r>
            <a:r>
              <a:rPr lang="en-US" sz="2000" dirty="0" err="1"/>
              <a:t>pasok</a:t>
            </a:r>
            <a:endParaRPr lang="en-US" sz="2000" dirty="0"/>
          </a:p>
          <a:p>
            <a:r>
              <a:rPr lang="en-US" sz="2000" dirty="0"/>
              <a:t>	ON </a:t>
            </a:r>
            <a:r>
              <a:rPr lang="en-US" sz="2000" dirty="0" err="1"/>
              <a:t>supplier.kode_supplier</a:t>
            </a:r>
            <a:r>
              <a:rPr lang="en-US" sz="2000" dirty="0"/>
              <a:t>=</a:t>
            </a:r>
            <a:r>
              <a:rPr lang="en-US" sz="2000" dirty="0" err="1"/>
              <a:t>pasok.kode_supplier</a:t>
            </a:r>
            <a:r>
              <a:rPr lang="en-US" sz="20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LEFT JOIN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Left join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(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) </a:t>
            </a:r>
            <a:r>
              <a:rPr lang="en-US" dirty="0" err="1"/>
              <a:t>perintah</a:t>
            </a:r>
            <a:r>
              <a:rPr lang="en-US" dirty="0"/>
              <a:t> left join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pasangannya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,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pasangannya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LEFT JOIN :</a:t>
            </a:r>
            <a:endParaRPr lang="en-US" dirty="0"/>
          </a:p>
          <a:p>
            <a:pPr>
              <a:buNone/>
            </a:pPr>
            <a:r>
              <a:rPr lang="en-US" dirty="0"/>
              <a:t>	SELECT field1, field2, …</a:t>
            </a:r>
            <a:endParaRPr lang="en-US" dirty="0"/>
          </a:p>
          <a:p>
            <a:pPr>
              <a:buNone/>
            </a:pPr>
            <a:r>
              <a:rPr lang="en-US" dirty="0"/>
              <a:t>		FROM tabel1 LEFT JOIN tabel2</a:t>
            </a:r>
            <a:endParaRPr lang="en-US" dirty="0"/>
          </a:p>
          <a:p>
            <a:pPr>
              <a:buNone/>
            </a:pPr>
            <a:r>
              <a:rPr lang="en-US" dirty="0"/>
              <a:t>		ON tabel1.kunci_utama = tabel2.kunci_asing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LEFT JOIN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Misalkan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supplier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pasok</a:t>
            </a:r>
            <a:r>
              <a:rPr lang="en-US" dirty="0"/>
              <a:t> ,</a:t>
            </a:r>
            <a:endParaRPr lang="en-US" dirty="0"/>
          </a:p>
          <a:p>
            <a:r>
              <a:rPr lang="fi-FI" dirty="0"/>
              <a:t>Kita dapat menggunakan pernyataan berikut :</a:t>
            </a:r>
            <a:endParaRPr lang="fi-FI" dirty="0"/>
          </a:p>
          <a:p>
            <a:pPr>
              <a:buNone/>
            </a:pPr>
            <a:endParaRPr lang="fi-FI" dirty="0"/>
          </a:p>
          <a:p>
            <a:r>
              <a:rPr lang="en-US" dirty="0"/>
              <a:t>SELECT  </a:t>
            </a:r>
            <a:r>
              <a:rPr lang="en-US" dirty="0" err="1"/>
              <a:t>supplier.nama_supplier</a:t>
            </a:r>
            <a:r>
              <a:rPr lang="en-US" dirty="0"/>
              <a:t>, </a:t>
            </a:r>
            <a:r>
              <a:rPr lang="en-US" dirty="0" err="1"/>
              <a:t>pasok.tgl_pasok</a:t>
            </a:r>
            <a:r>
              <a:rPr lang="en-US" dirty="0"/>
              <a:t>, </a:t>
            </a:r>
            <a:r>
              <a:rPr lang="en-US" dirty="0" err="1"/>
              <a:t>pasok</a:t>
            </a:r>
            <a:r>
              <a:rPr lang="en-US" dirty="0"/>
              <a:t>. </a:t>
            </a:r>
            <a:r>
              <a:rPr lang="en-US" dirty="0" err="1"/>
              <a:t>Jumlah_pasok</a:t>
            </a:r>
            <a:endParaRPr lang="en-US" dirty="0"/>
          </a:p>
          <a:p>
            <a:pPr>
              <a:buNone/>
            </a:pPr>
            <a:r>
              <a:rPr lang="en-US" dirty="0"/>
              <a:t>		FROM supplier LEFT JOIN </a:t>
            </a:r>
            <a:r>
              <a:rPr lang="en-US" dirty="0" err="1"/>
              <a:t>pasok</a:t>
            </a:r>
            <a:endParaRPr lang="en-US" dirty="0"/>
          </a:p>
          <a:p>
            <a:pPr>
              <a:buNone/>
            </a:pPr>
            <a:r>
              <a:rPr lang="en-US" dirty="0"/>
              <a:t>		ON </a:t>
            </a:r>
            <a:r>
              <a:rPr lang="en-US" dirty="0" err="1"/>
              <a:t>supplier.Kode_supplier</a:t>
            </a:r>
            <a:r>
              <a:rPr lang="en-US" dirty="0"/>
              <a:t> = </a:t>
            </a:r>
            <a:r>
              <a:rPr lang="en-US" dirty="0" err="1"/>
              <a:t>pasok.Kode_supplier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LEFT JOIN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(supplier),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pasangannya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</a:t>
            </a:r>
            <a:r>
              <a:rPr lang="en-US" dirty="0" err="1"/>
              <a:t>pasok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supplier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pasangannya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pasok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pun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1910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600" b="1" dirty="0"/>
              <a:t>MENGGUNAKAN FUNGSI AGGREGATE :</a:t>
            </a:r>
            <a:endParaRPr lang="en-US" sz="2600" b="1" dirty="0"/>
          </a:p>
          <a:p>
            <a:pPr marL="609600" indent="-609600" eaLnBrk="1" hangingPunct="1">
              <a:buFontTx/>
              <a:buAutoNum type="arabicPeriod"/>
            </a:pPr>
            <a:r>
              <a:rPr lang="en-US" sz="2000" dirty="0"/>
              <a:t>COUNT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.</a:t>
            </a:r>
            <a:endParaRPr lang="en-US" sz="2000" dirty="0"/>
          </a:p>
          <a:p>
            <a:pPr marL="609600" indent="-609600" algn="just"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record </a:t>
            </a:r>
            <a:r>
              <a:rPr lang="en-US" sz="2000" dirty="0" err="1"/>
              <a:t>pasok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pasok</a:t>
            </a:r>
            <a:endParaRPr lang="en-US" sz="2000" dirty="0"/>
          </a:p>
          <a:p>
            <a:pPr marL="609600" indent="-609600" eaLnBrk="1" hangingPunct="1">
              <a:buFontTx/>
              <a:buNone/>
            </a:pPr>
            <a:r>
              <a:rPr lang="en-US" sz="2000" dirty="0"/>
              <a:t>	SELECT COUNT(*) FROM PASOK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	SELECT COUNT(*)AS </a:t>
            </a:r>
            <a:r>
              <a:rPr lang="en-US" sz="2000" dirty="0" err="1"/>
              <a:t>Jumlah_Record</a:t>
            </a:r>
            <a:r>
              <a:rPr lang="en-US" sz="2000" dirty="0"/>
              <a:t> FROM PASOK</a:t>
            </a:r>
            <a:endParaRPr lang="en-US" sz="2000" dirty="0"/>
          </a:p>
          <a:p>
            <a:pPr marL="609600" indent="-609600" eaLnBrk="1" hangingPunct="1">
              <a:buFontTx/>
              <a:buNone/>
            </a:pPr>
            <a:endParaRPr lang="en-US" sz="2000" dirty="0"/>
          </a:p>
          <a:p>
            <a:pPr marL="609600" indent="-609600" eaLnBrk="1" hangingPunct="1">
              <a:buFontTx/>
              <a:buNone/>
            </a:pPr>
            <a:endParaRPr lang="en-US" sz="2000" dirty="0"/>
          </a:p>
          <a:p>
            <a:pPr marL="609600" indent="-609600" algn="just" eaLnBrk="1" hangingPunct="1">
              <a:buFontTx/>
              <a:buAutoNum type="arabicPeriod" startAt="2"/>
            </a:pPr>
            <a:r>
              <a:rPr lang="en-US" sz="2000" dirty="0"/>
              <a:t>SUM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total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  <a:endParaRPr lang="en-US" sz="2000" dirty="0"/>
          </a:p>
          <a:p>
            <a:pPr marL="609600" indent="-609600" eaLnBrk="1" hangingPunct="1">
              <a:buFontTx/>
              <a:buNone/>
            </a:pPr>
            <a:r>
              <a:rPr lang="en-US" sz="2000" dirty="0"/>
              <a:t>	SELECT  SUM(</a:t>
            </a:r>
            <a:r>
              <a:rPr lang="en-US" sz="2000" dirty="0" err="1"/>
              <a:t>stok</a:t>
            </a:r>
            <a:r>
              <a:rPr lang="en-US" sz="2000" dirty="0"/>
              <a:t>)  AS  TOTAL _STOK FROM  </a:t>
            </a:r>
            <a:r>
              <a:rPr lang="en-US" sz="2000" dirty="0" err="1"/>
              <a:t>brg</a:t>
            </a:r>
            <a:endParaRPr lang="en-US" sz="2000" dirty="0"/>
          </a:p>
          <a:p>
            <a:pPr marL="609600" indent="-609600" eaLnBrk="1" hangingPunct="1">
              <a:buFontTx/>
              <a:buAutoNum type="arabicPeriod" startAt="2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248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Agregate</a:t>
            </a:r>
            <a:r>
              <a:rPr lang="en-GB" sz="3200" b="1" dirty="0"/>
              <a:t> Function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00800" y="3124200"/>
            <a:ext cx="219789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223769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562600"/>
            <a:ext cx="212147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Right JOIN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/>
              <a:t>Right join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menggabungkan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mengacu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.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sebelah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pasangan</a:t>
            </a:r>
            <a:r>
              <a:rPr lang="en-US" sz="1800" dirty="0"/>
              <a:t>, </a:t>
            </a:r>
            <a:r>
              <a:rPr lang="en-US" sz="1800" dirty="0" err="1"/>
              <a:t>tetap</a:t>
            </a:r>
            <a:r>
              <a:rPr lang="en-US" sz="1800" dirty="0"/>
              <a:t> 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keakan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pasangannya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NULL.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RIGHT JOIN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SELECT field1, field2,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FROM tabel1 RIGHT JOIN tabel2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ON tabel1.kunci_utama = tabel2.kunci_asing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fi-FI" sz="1800" dirty="0"/>
              <a:t>	Misalkan, kita ingin menampilkan semua nama dari tabel supplier dan pasok</a:t>
            </a:r>
            <a:endParaRPr lang="fi-FI" sz="1800" dirty="0"/>
          </a:p>
          <a:p>
            <a:pPr marL="0" indent="0">
              <a:buNone/>
              <a:tabLst>
                <a:tab pos="280670" algn="l"/>
              </a:tabLst>
            </a:pPr>
            <a:r>
              <a:rPr lang="en-US" sz="1800" dirty="0"/>
              <a:t>	yang </a:t>
            </a:r>
            <a:r>
              <a:rPr lang="en-US" sz="1800" dirty="0" err="1"/>
              <a:t>diambil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. Kita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  <a:endParaRPr lang="en-US" sz="1800" dirty="0"/>
          </a:p>
          <a:p>
            <a:pPr marL="0" indent="0">
              <a:buNone/>
              <a:tabLst>
                <a:tab pos="280670" algn="l"/>
              </a:tabLst>
            </a:pPr>
            <a:endParaRPr lang="en-US" sz="1800" dirty="0"/>
          </a:p>
          <a:p>
            <a:r>
              <a:rPr lang="en-US" sz="1800" dirty="0"/>
              <a:t>	SELECT  </a:t>
            </a:r>
            <a:r>
              <a:rPr lang="en-US" sz="1800" dirty="0" err="1"/>
              <a:t>supplier.nama_supplier</a:t>
            </a:r>
            <a:r>
              <a:rPr lang="en-US" sz="1800" dirty="0"/>
              <a:t>, </a:t>
            </a:r>
            <a:r>
              <a:rPr lang="en-US" sz="1800" dirty="0" err="1"/>
              <a:t>pasok.tgl_pasok</a:t>
            </a:r>
            <a:r>
              <a:rPr lang="en-US" sz="1800" dirty="0"/>
              <a:t>, </a:t>
            </a:r>
            <a:r>
              <a:rPr lang="en-US" sz="1800" dirty="0" err="1"/>
              <a:t>pasok</a:t>
            </a:r>
            <a:r>
              <a:rPr lang="en-US" sz="1800" dirty="0"/>
              <a:t>. </a:t>
            </a:r>
            <a:r>
              <a:rPr lang="en-US" sz="1800" dirty="0" err="1"/>
              <a:t>Jumlah_pasok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	FROM supplier RIGHT JOIN </a:t>
            </a:r>
            <a:r>
              <a:rPr lang="en-US" sz="1800" dirty="0" err="1"/>
              <a:t>pasok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	ON </a:t>
            </a:r>
            <a:r>
              <a:rPr lang="en-US" sz="1800" dirty="0" err="1"/>
              <a:t>supplier.Kode_supplier</a:t>
            </a:r>
            <a:r>
              <a:rPr lang="en-US" sz="1800" dirty="0"/>
              <a:t> = </a:t>
            </a:r>
            <a:r>
              <a:rPr lang="en-US" sz="1800" dirty="0" err="1"/>
              <a:t>pasok.Kode_supplier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Right JOIN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/>
              <a:t>RIGHT JOIN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(</a:t>
            </a:r>
            <a:r>
              <a:rPr lang="en-US" sz="1800" dirty="0" err="1"/>
              <a:t>Jurusan</a:t>
            </a:r>
            <a:r>
              <a:rPr lang="en-US" sz="1800" dirty="0"/>
              <a:t>),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pasangannya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(</a:t>
            </a:r>
            <a:r>
              <a:rPr lang="en-US" sz="1800" dirty="0" err="1"/>
              <a:t>Mahasiswa</a:t>
            </a:r>
            <a:r>
              <a:rPr lang="en-US" sz="1800" dirty="0"/>
              <a:t>).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Jurusan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pasangannya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pun </a:t>
            </a:r>
            <a:r>
              <a:rPr lang="en-US" sz="1800" dirty="0" err="1"/>
              <a:t>akan</a:t>
            </a:r>
            <a:endParaRPr lang="en-US" sz="1800" dirty="0"/>
          </a:p>
          <a:p>
            <a:pPr marL="0" indent="0" defTabSz="281305">
              <a:buNone/>
            </a:pPr>
            <a:r>
              <a:rPr lang="en-US" sz="1800" dirty="0"/>
              <a:t>	 </a:t>
            </a:r>
            <a:r>
              <a:rPr lang="en-US" sz="1800" dirty="0" err="1"/>
              <a:t>dimunculkan</a:t>
            </a:r>
            <a:r>
              <a:rPr lang="en-US" sz="1800" dirty="0"/>
              <a:t>.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UNION dan UNION ALL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b="1" dirty="0"/>
              <a:t>2.1 UNION</a:t>
            </a:r>
            <a:endParaRPr lang="en-US" sz="1800" b="1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Perintah</a:t>
            </a:r>
            <a:r>
              <a:rPr lang="en-US" sz="1800" dirty="0"/>
              <a:t> UNION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berhubungan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	</a:t>
            </a:r>
            <a:r>
              <a:rPr lang="en-US" sz="1800" dirty="0" err="1"/>
              <a:t>tabel</a:t>
            </a:r>
            <a:r>
              <a:rPr lang="en-US" sz="1800" dirty="0"/>
              <a:t>, </a:t>
            </a:r>
            <a:r>
              <a:rPr lang="en-US" sz="1800" dirty="0" err="1"/>
              <a:t>mirip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JOIN. </a:t>
            </a:r>
            <a:r>
              <a:rPr lang="en-US" sz="1800" dirty="0" err="1"/>
              <a:t>Namun</a:t>
            </a:r>
            <a:r>
              <a:rPr lang="en-US" sz="1800" dirty="0"/>
              <a:t>,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UNION, 	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 UNION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	</a:t>
            </a:r>
            <a:r>
              <a:rPr lang="en-US" sz="1800" dirty="0" err="1"/>
              <a:t>unik</a:t>
            </a:r>
            <a:r>
              <a:rPr lang="en-US" sz="1800" dirty="0"/>
              <a:t>.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Sintaks</a:t>
            </a:r>
            <a:r>
              <a:rPr lang="en-US" sz="1800" dirty="0"/>
              <a:t> :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Pernyataan</a:t>
            </a:r>
            <a:r>
              <a:rPr lang="en-US" sz="1800" dirty="0"/>
              <a:t> 1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	UNION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Pernyataan</a:t>
            </a:r>
            <a:r>
              <a:rPr lang="en-US" sz="1800" dirty="0"/>
              <a:t> 2</a:t>
            </a:r>
            <a:endParaRPr lang="en-US" sz="1800" dirty="0"/>
          </a:p>
          <a:p>
            <a:pPr>
              <a:tabLst>
                <a:tab pos="339725" algn="l"/>
              </a:tabLst>
            </a:pPr>
            <a:r>
              <a:rPr lang="en-US" sz="1800" dirty="0" err="1"/>
              <a:t>Contoh</a:t>
            </a:r>
            <a:r>
              <a:rPr lang="en-US" sz="1800" dirty="0"/>
              <a:t> :</a:t>
            </a:r>
            <a:endParaRPr lang="en-US" sz="1800" dirty="0"/>
          </a:p>
          <a:p>
            <a:pPr>
              <a:buNone/>
              <a:tabLst>
                <a:tab pos="339725" algn="l"/>
              </a:tabLst>
            </a:pPr>
            <a:r>
              <a:rPr lang="en-US" sz="1800" dirty="0"/>
              <a:t>	SELECT </a:t>
            </a:r>
            <a:r>
              <a:rPr lang="en-US" sz="1800" dirty="0" err="1"/>
              <a:t>kode_barang</a:t>
            </a:r>
            <a:r>
              <a:rPr lang="en-US" sz="1800" dirty="0"/>
              <a:t> FROM </a:t>
            </a:r>
            <a:r>
              <a:rPr lang="en-US" sz="1800" dirty="0" err="1"/>
              <a:t>brg</a:t>
            </a:r>
            <a:endParaRPr lang="en-US" sz="1800" dirty="0"/>
          </a:p>
          <a:p>
            <a:pPr>
              <a:buNone/>
              <a:tabLst>
                <a:tab pos="339725" algn="l"/>
              </a:tabLst>
            </a:pPr>
            <a:r>
              <a:rPr lang="en-US" sz="1800" dirty="0"/>
              <a:t>	UNION</a:t>
            </a:r>
            <a:endParaRPr lang="en-US" sz="1800" dirty="0"/>
          </a:p>
          <a:p>
            <a:pPr>
              <a:buNone/>
              <a:tabLst>
                <a:tab pos="339725" algn="l"/>
              </a:tabLst>
            </a:pPr>
            <a:r>
              <a:rPr lang="en-US" sz="1800" dirty="0"/>
              <a:t>	SELECT </a:t>
            </a:r>
            <a:r>
              <a:rPr lang="en-US" sz="1800" dirty="0" err="1"/>
              <a:t>kode_barang</a:t>
            </a:r>
            <a:r>
              <a:rPr lang="en-US" sz="1800" dirty="0"/>
              <a:t> FROM </a:t>
            </a:r>
            <a:r>
              <a:rPr lang="en-US" sz="1800" dirty="0" err="1"/>
              <a:t>pasok</a:t>
            </a:r>
            <a:endParaRPr lang="en-US" sz="1800" dirty="0"/>
          </a:p>
          <a:p>
            <a:pPr>
              <a:tabLst>
                <a:tab pos="339725" algn="l"/>
              </a:tabLst>
            </a:pPr>
            <a:r>
              <a:rPr lang="en-US" sz="1800" dirty="0"/>
              <a:t> union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tidak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ada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berulang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n-US" sz="1800" dirty="0" err="1">
                <a:sym typeface="Wingdings" panose="05000000000000000000" pitchFamily="2" charset="2"/>
              </a:rPr>
              <a:t>seperti</a:t>
            </a:r>
            <a:r>
              <a:rPr lang="en-US" sz="1800" dirty="0">
                <a:sym typeface="Wingdings" panose="05000000000000000000" pitchFamily="2" charset="2"/>
              </a:rPr>
              <a:t> distinct)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tabLst>
                <a:tab pos="339725" algn="l"/>
              </a:tabLst>
            </a:pPr>
            <a:r>
              <a:rPr lang="en-US" sz="1800" dirty="0">
                <a:sym typeface="Wingdings" panose="05000000000000000000" pitchFamily="2" charset="2"/>
              </a:rPr>
              <a:t>Union all  </a:t>
            </a:r>
            <a:r>
              <a:rPr lang="en-US" sz="1800" dirty="0" err="1">
                <a:sym typeface="Wingdings" panose="05000000000000000000" pitchFamily="2" charset="2"/>
              </a:rPr>
              <a:t>menampilkan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semua</a:t>
            </a:r>
            <a:r>
              <a:rPr lang="en-US" sz="1800" dirty="0">
                <a:sym typeface="Wingdings" panose="05000000000000000000" pitchFamily="2" charset="2"/>
              </a:rPr>
              <a:t> data, </a:t>
            </a:r>
            <a:r>
              <a:rPr lang="en-US" sz="1800" dirty="0" err="1">
                <a:sym typeface="Wingdings" panose="05000000000000000000" pitchFamily="2" charset="2"/>
              </a:rPr>
              <a:t>boleh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berulang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/>
              <a:t>UNION dan UNION ALL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/>
              <a:t>2.1 UNION</a:t>
            </a:r>
            <a:endParaRPr lang="en-US" sz="1800" b="1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Mahasiswa2.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	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(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Hasan</a:t>
            </a:r>
            <a:r>
              <a:rPr lang="en-US" sz="1800" dirty="0"/>
              <a:t> </a:t>
            </a:r>
            <a:r>
              <a:rPr lang="en-US" sz="1800" dirty="0" err="1"/>
              <a:t>Martono</a:t>
            </a:r>
            <a:r>
              <a:rPr lang="en-US" sz="1800" dirty="0"/>
              <a:t>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	</a:t>
            </a:r>
            <a:r>
              <a:rPr lang="en-US" sz="1800" dirty="0" err="1"/>
              <a:t>depan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(</a:t>
            </a:r>
            <a:r>
              <a:rPr lang="en-US" sz="1800" dirty="0" err="1"/>
              <a:t>yaitu</a:t>
            </a:r>
            <a:r>
              <a:rPr lang="en-US" sz="1800" dirty="0"/>
              <a:t> Kiki),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yang </a:t>
            </a:r>
            <a:r>
              <a:rPr lang="en-US" sz="1800" dirty="0" err="1"/>
              <a:t>dimunculkan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	UNION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b="1" dirty="0"/>
              <a:t>2.2 UNION ALL</a:t>
            </a:r>
            <a:endParaRPr lang="en-US" sz="1800" b="1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Perintah</a:t>
            </a:r>
            <a:r>
              <a:rPr lang="en-US" sz="1800" dirty="0"/>
              <a:t> UNION ALL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UNION,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UNION ALL 	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.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Sintaks</a:t>
            </a:r>
            <a:r>
              <a:rPr lang="en-US" sz="1800" dirty="0"/>
              <a:t> :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		</a:t>
            </a:r>
            <a:r>
              <a:rPr lang="en-US" sz="1800" b="1" dirty="0" err="1"/>
              <a:t>Pernyataan</a:t>
            </a:r>
            <a:r>
              <a:rPr lang="en-US" sz="1800" b="1" dirty="0"/>
              <a:t> 1</a:t>
            </a:r>
            <a:endParaRPr lang="en-US" sz="1800" b="1" dirty="0"/>
          </a:p>
          <a:p>
            <a:pPr marL="0" indent="0" defTabSz="339725">
              <a:buNone/>
            </a:pPr>
            <a:r>
              <a:rPr lang="en-US" sz="1800" b="1" dirty="0"/>
              <a:t>			UNION ALL</a:t>
            </a:r>
            <a:endParaRPr lang="en-US" sz="1800" b="1" dirty="0"/>
          </a:p>
          <a:p>
            <a:pPr marL="0" indent="0" defTabSz="339725">
              <a:buNone/>
            </a:pPr>
            <a:r>
              <a:rPr lang="en-US" sz="1800" b="1" dirty="0"/>
              <a:t>			</a:t>
            </a:r>
            <a:r>
              <a:rPr lang="en-US" sz="1800" b="1" dirty="0" err="1"/>
              <a:t>Pernyataan</a:t>
            </a:r>
            <a:r>
              <a:rPr lang="en-US" sz="1800" b="1" dirty="0"/>
              <a:t> 2</a:t>
            </a:r>
            <a:endParaRPr lang="en-US" sz="1800" b="1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contoh</a:t>
            </a:r>
            <a:r>
              <a:rPr lang="en-US" sz="1800" dirty="0"/>
              <a:t> :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 SELECT </a:t>
            </a:r>
            <a:r>
              <a:rPr lang="en-US" sz="1800" dirty="0" err="1"/>
              <a:t>kode_barang</a:t>
            </a:r>
            <a:r>
              <a:rPr lang="en-US" sz="1800" dirty="0"/>
              <a:t> FROM </a:t>
            </a:r>
            <a:r>
              <a:rPr lang="en-US" sz="1800" dirty="0" err="1"/>
              <a:t>brg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UNION all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SELECT </a:t>
            </a:r>
            <a:r>
              <a:rPr lang="en-US" sz="1800" dirty="0" err="1"/>
              <a:t>kode_barang</a:t>
            </a:r>
            <a:r>
              <a:rPr lang="en-US" sz="1800" dirty="0"/>
              <a:t> FROM </a:t>
            </a:r>
            <a:r>
              <a:rPr lang="en-US" sz="1800" dirty="0" err="1"/>
              <a:t>pasok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b="1" dirty="0"/>
              <a:t>5.2 INTERSECT</a:t>
            </a:r>
            <a:endParaRPr lang="en-US" sz="1800" b="1" dirty="0"/>
          </a:p>
          <a:p>
            <a:pPr marL="0" indent="0" defTabSz="339725">
              <a:buNone/>
            </a:pPr>
            <a:r>
              <a:rPr lang="en-US" sz="1800" dirty="0"/>
              <a:t>	INTERSECT </a:t>
            </a:r>
            <a:r>
              <a:rPr lang="en-US" sz="1800" dirty="0" err="1"/>
              <a:t>merupakan</a:t>
            </a:r>
            <a:r>
              <a:rPr lang="en-US" sz="1800" dirty="0"/>
              <a:t> operator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	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i="1" dirty="0"/>
              <a:t>query </a:t>
            </a:r>
            <a:r>
              <a:rPr lang="en-US" sz="1800" dirty="0" err="1"/>
              <a:t>dimana</a:t>
            </a:r>
            <a:r>
              <a:rPr lang="en-US" sz="1800" dirty="0"/>
              <a:t> data yang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yang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i="1" dirty="0"/>
              <a:t>query 	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ketentuan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,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	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Syntax :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		SELECT * FROM namatabel1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		INTERSECT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		SELECT * FROM namatabel2</a:t>
            </a:r>
            <a:endParaRPr lang="en-US" sz="1800" dirty="0"/>
          </a:p>
          <a:p>
            <a:pPr marL="0" indent="0" defTabSz="339725">
              <a:buNone/>
            </a:pP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MySQL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operator INTERSECT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gantinya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menggunakan</a:t>
            </a:r>
            <a:r>
              <a:rPr lang="en-US" sz="1800" dirty="0"/>
              <a:t> operator IN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diperdalam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Nested Queries.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Contoh</a:t>
            </a:r>
            <a:r>
              <a:rPr lang="en-US" sz="1800" dirty="0"/>
              <a:t> :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select * from </a:t>
            </a:r>
            <a:r>
              <a:rPr lang="en-US" sz="1800" dirty="0" err="1"/>
              <a:t>pasok</a:t>
            </a:r>
            <a:r>
              <a:rPr lang="en-US" sz="1800" dirty="0"/>
              <a:t> where </a:t>
            </a:r>
            <a:r>
              <a:rPr lang="en-US" sz="1800" dirty="0" err="1"/>
              <a:t>jumlah_pasok</a:t>
            </a:r>
            <a:r>
              <a:rPr lang="en-US" sz="1800" dirty="0"/>
              <a:t> &gt;=4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intersect</a:t>
            </a:r>
            <a:endParaRPr lang="en-US" sz="1800" dirty="0"/>
          </a:p>
          <a:p>
            <a:pPr marL="0" indent="0" defTabSz="339725">
              <a:buNone/>
            </a:pPr>
            <a:r>
              <a:rPr lang="en-US" sz="1800" dirty="0"/>
              <a:t>	 select * from </a:t>
            </a:r>
            <a:r>
              <a:rPr lang="en-US" sz="1800" dirty="0" err="1"/>
              <a:t>pasok</a:t>
            </a:r>
            <a:r>
              <a:rPr lang="en-US" sz="1800" dirty="0"/>
              <a:t> where </a:t>
            </a:r>
            <a:r>
              <a:rPr lang="en-US" sz="1800" dirty="0" err="1"/>
              <a:t>jumlah_pasok</a:t>
            </a:r>
            <a:r>
              <a:rPr lang="en-US" sz="1800" dirty="0"/>
              <a:t> &lt; = 8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EXCEPT / Set Difference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/>
              <a:t>5.3 EXCEPT / Set Difference</a:t>
            </a:r>
            <a:endParaRPr lang="en-US" sz="1800" b="1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EXCEPT </a:t>
            </a:r>
            <a:r>
              <a:rPr lang="en-US" sz="1800" dirty="0" err="1"/>
              <a:t>merupakan</a:t>
            </a:r>
            <a:r>
              <a:rPr lang="en-US" sz="1800" dirty="0"/>
              <a:t> operator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i="1" dirty="0"/>
              <a:t>query </a:t>
            </a:r>
            <a:r>
              <a:rPr lang="en-US" sz="1800" dirty="0" err="1"/>
              <a:t>dimana</a:t>
            </a:r>
            <a:r>
              <a:rPr lang="en-US" sz="1800" dirty="0"/>
              <a:t> data yang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data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	</a:t>
            </a:r>
            <a:r>
              <a:rPr lang="es-ES" sz="1800" i="1" dirty="0" err="1"/>
              <a:t>query</a:t>
            </a:r>
            <a:r>
              <a:rPr lang="es-ES" sz="1800" i="1" dirty="0"/>
              <a:t> </a:t>
            </a:r>
            <a:r>
              <a:rPr lang="es-ES" sz="1800" dirty="0"/>
              <a:t>1 dan </a:t>
            </a:r>
            <a:r>
              <a:rPr lang="es-ES" sz="1800" dirty="0" err="1"/>
              <a:t>tidak</a:t>
            </a:r>
            <a:r>
              <a:rPr lang="es-ES" sz="1800" dirty="0"/>
              <a:t> </a:t>
            </a:r>
            <a:r>
              <a:rPr lang="es-ES" sz="1800" dirty="0" err="1"/>
              <a:t>terdapat</a:t>
            </a:r>
            <a:r>
              <a:rPr lang="es-ES" sz="1800" dirty="0"/>
              <a:t> pada data </a:t>
            </a:r>
            <a:r>
              <a:rPr lang="es-ES" sz="1800" dirty="0" err="1"/>
              <a:t>dari</a:t>
            </a:r>
            <a:r>
              <a:rPr lang="es-ES" sz="1800" dirty="0"/>
              <a:t> </a:t>
            </a:r>
            <a:r>
              <a:rPr lang="es-ES" sz="1800" dirty="0" err="1"/>
              <a:t>hasil</a:t>
            </a:r>
            <a:r>
              <a:rPr lang="es-ES" sz="1800" dirty="0"/>
              <a:t> </a:t>
            </a:r>
            <a:r>
              <a:rPr lang="es-ES" sz="1800" i="1" dirty="0" err="1"/>
              <a:t>query</a:t>
            </a:r>
            <a:r>
              <a:rPr lang="es-ES" sz="1800" i="1" dirty="0"/>
              <a:t> </a:t>
            </a:r>
            <a:r>
              <a:rPr lang="es-ES" sz="1800" dirty="0"/>
              <a:t>2 </a:t>
            </a:r>
            <a:r>
              <a:rPr lang="es-ES" sz="1800" dirty="0" err="1"/>
              <a:t>dengan</a:t>
            </a:r>
            <a:r>
              <a:rPr lang="es-ES" sz="1800" dirty="0"/>
              <a:t> </a:t>
            </a:r>
            <a:r>
              <a:rPr lang="es-ES" sz="1800" dirty="0" err="1"/>
              <a:t>ketentuan</a:t>
            </a:r>
            <a:r>
              <a:rPr lang="es-ES" sz="1800" dirty="0"/>
              <a:t> </a:t>
            </a:r>
            <a:r>
              <a:rPr lang="es-ES" sz="1800" dirty="0" err="1"/>
              <a:t>jumlah</a:t>
            </a:r>
            <a:r>
              <a:rPr lang="es-ES" sz="1800" dirty="0"/>
              <a:t>, 	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Syntax :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	SELECT * FROM namatabel1</a:t>
            </a:r>
            <a:endParaRPr lang="en-US" sz="1800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sz="1800" dirty="0"/>
              <a:t>		EXCEPT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SELECT * FROM namatabel2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defTabSz="339725">
              <a:buNone/>
            </a:pPr>
            <a:r>
              <a:rPr lang="sv-SE" sz="1800" dirty="0"/>
              <a:t>	Pada MySQL tidak terdapat operator EXCEPT namun sebagai gantinya dapat</a:t>
            </a:r>
            <a:endParaRPr lang="sv-SE" sz="1800" dirty="0"/>
          </a:p>
          <a:p>
            <a:pPr marL="0" indent="0" defTabSz="339725">
              <a:buNone/>
            </a:pPr>
            <a:r>
              <a:rPr lang="en-US" sz="1800" dirty="0"/>
              <a:t>	</a:t>
            </a:r>
            <a:r>
              <a:rPr lang="en-US" sz="1800" dirty="0" err="1"/>
              <a:t>menggunakan</a:t>
            </a:r>
            <a:r>
              <a:rPr lang="en-US" sz="1800" dirty="0"/>
              <a:t> operator NOT IN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diperdalam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Nested Queries.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181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pasok</a:t>
            </a:r>
            <a:r>
              <a:rPr lang="en-US" dirty="0"/>
              <a:t> where </a:t>
            </a:r>
            <a:r>
              <a:rPr lang="en-US" dirty="0" err="1"/>
              <a:t>jumlah_pasok</a:t>
            </a:r>
            <a:r>
              <a:rPr lang="en-US" dirty="0"/>
              <a:t> &gt;=4</a:t>
            </a:r>
            <a:endParaRPr lang="en-US" dirty="0"/>
          </a:p>
          <a:p>
            <a:r>
              <a:rPr lang="en-US" dirty="0"/>
              <a:t>	except</a:t>
            </a:r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pasok</a:t>
            </a:r>
            <a:r>
              <a:rPr lang="en-US" dirty="0"/>
              <a:t> where </a:t>
            </a:r>
            <a:r>
              <a:rPr lang="en-US" dirty="0" err="1"/>
              <a:t>jumlah_pasok</a:t>
            </a:r>
            <a:r>
              <a:rPr lang="en-US" dirty="0"/>
              <a:t> &lt; = 8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40750" cy="4343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2600" b="1" dirty="0" err="1"/>
              <a:t>Penggunanaan</a:t>
            </a:r>
            <a:r>
              <a:rPr lang="en-US" sz="2600" b="1" dirty="0"/>
              <a:t> EXIST DAN NOT EXIST</a:t>
            </a:r>
            <a:endParaRPr lang="id-ID" sz="2600" dirty="0"/>
          </a:p>
          <a:p>
            <a:pPr marL="463550" indent="-46355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EXIST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TRUE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sedikitnya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subquery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EXIST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FALSE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subquery</a:t>
            </a:r>
            <a:r>
              <a:rPr lang="en-US" sz="2400" dirty="0"/>
              <a:t>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.</a:t>
            </a:r>
            <a:endParaRPr 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Untuk</a:t>
            </a:r>
            <a:r>
              <a:rPr lang="en-US" sz="2400" dirty="0"/>
              <a:t> NOT EXIST </a:t>
            </a:r>
            <a:r>
              <a:rPr lang="en-US" sz="2400" dirty="0" err="1"/>
              <a:t>kebalikan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EXIST.</a:t>
            </a:r>
            <a:endParaRPr 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(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subquery</a:t>
            </a:r>
            <a:r>
              <a:rPr lang="en-US" sz="2400" dirty="0"/>
              <a:t>)</a:t>
            </a:r>
            <a:endParaRPr lang="id-ID" sz="2400" dirty="0"/>
          </a:p>
          <a:p>
            <a:pPr marL="609600" indent="-609600" eaLnBrk="1" hangingPunct="1">
              <a:buFontTx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 SELECT </a:t>
            </a:r>
            <a:r>
              <a:rPr lang="en-US" sz="2400" dirty="0" err="1"/>
              <a:t>nama_barang</a:t>
            </a:r>
            <a:r>
              <a:rPr lang="en-US" sz="2400" dirty="0"/>
              <a:t> FROM </a:t>
            </a:r>
            <a:r>
              <a:rPr lang="en-US" sz="2400" dirty="0" err="1"/>
              <a:t>brg</a:t>
            </a:r>
            <a:r>
              <a:rPr lang="en-US" sz="2400" dirty="0"/>
              <a:t>  WHERE EXISTS </a:t>
            </a:r>
            <a:endParaRPr lang="en-US" sz="2400" dirty="0"/>
          </a:p>
          <a:p>
            <a:r>
              <a:rPr lang="en-US" sz="2400" dirty="0"/>
              <a:t>(SELECT </a:t>
            </a:r>
            <a:r>
              <a:rPr lang="en-US" sz="2400" dirty="0" err="1"/>
              <a:t>kode_barang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r>
              <a:rPr lang="en-US" sz="2400" dirty="0"/>
              <a:t> WHERE </a:t>
            </a:r>
            <a:r>
              <a:rPr lang="en-US" sz="2400" dirty="0" err="1"/>
              <a:t>pasok.kode_barang</a:t>
            </a:r>
            <a:r>
              <a:rPr lang="en-US" sz="2400" dirty="0"/>
              <a:t>= </a:t>
            </a:r>
            <a:r>
              <a:rPr lang="en-US" sz="2400" dirty="0" err="1"/>
              <a:t>brg.kode_barang</a:t>
            </a:r>
            <a:r>
              <a:rPr lang="en-US" sz="2400" dirty="0"/>
              <a:t>)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2.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 SELECT </a:t>
            </a:r>
            <a:r>
              <a:rPr lang="en-US" sz="2400" dirty="0" err="1"/>
              <a:t>nama_barang</a:t>
            </a:r>
            <a:r>
              <a:rPr lang="en-US" sz="2400" dirty="0"/>
              <a:t> FROM </a:t>
            </a:r>
            <a:r>
              <a:rPr lang="en-US" sz="2400" dirty="0" err="1"/>
              <a:t>brg</a:t>
            </a:r>
            <a:r>
              <a:rPr lang="en-US" sz="2400" dirty="0"/>
              <a:t>  WHERE NOT EXISTS </a:t>
            </a:r>
            <a:endParaRPr lang="en-US" sz="2400" dirty="0"/>
          </a:p>
          <a:p>
            <a:r>
              <a:rPr lang="en-US" sz="2400" dirty="0"/>
              <a:t>(SELECT </a:t>
            </a:r>
            <a:r>
              <a:rPr lang="en-US" sz="2400" dirty="0" err="1"/>
              <a:t>kode_barang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r>
              <a:rPr lang="en-US" sz="2400" dirty="0"/>
              <a:t> WHERE </a:t>
            </a:r>
            <a:r>
              <a:rPr lang="en-US" sz="2400" dirty="0" err="1"/>
              <a:t>pasok.kode_barang</a:t>
            </a:r>
            <a:r>
              <a:rPr lang="en-US" sz="2400" dirty="0"/>
              <a:t>= </a:t>
            </a:r>
            <a:r>
              <a:rPr lang="en-US" sz="2400" dirty="0" err="1"/>
              <a:t>brg.kode_barang</a:t>
            </a:r>
            <a:r>
              <a:rPr lang="en-US" sz="2400" dirty="0"/>
              <a:t>)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219200"/>
            <a:ext cx="86868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09600" indent="-609600" algn="just">
              <a:defRPr/>
            </a:pPr>
            <a:r>
              <a:rPr lang="en-US" sz="2400" dirty="0"/>
              <a:t>3. 	AVG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rata-rata </a:t>
            </a:r>
            <a:r>
              <a:rPr lang="en-US" sz="2400" dirty="0" err="1"/>
              <a:t>dari</a:t>
            </a:r>
            <a:r>
              <a:rPr lang="en-US" sz="2400" dirty="0"/>
              <a:t> data-data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.</a:t>
            </a:r>
            <a:endParaRPr lang="en-US" sz="2400" dirty="0"/>
          </a:p>
          <a:p>
            <a:pPr marL="609600" indent="-609600">
              <a:defRPr/>
            </a:pPr>
            <a:r>
              <a:rPr lang="en-US" sz="2400" dirty="0"/>
              <a:t>	SELECT  AVG(</a:t>
            </a:r>
            <a:r>
              <a:rPr lang="en-US" sz="2400" dirty="0" err="1"/>
              <a:t>stok</a:t>
            </a:r>
            <a:r>
              <a:rPr lang="en-US" sz="2400" dirty="0"/>
              <a:t>)  AS  ‘rata2’  FROM  </a:t>
            </a:r>
            <a:r>
              <a:rPr lang="en-US" sz="2400" dirty="0" err="1"/>
              <a:t>barang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        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        </a:t>
            </a:r>
            <a:endParaRPr lang="en-US" sz="2400" dirty="0"/>
          </a:p>
          <a:p>
            <a:pPr marL="463550" indent="-463550" algn="just">
              <a:defRPr/>
            </a:pPr>
            <a:r>
              <a:rPr lang="en-US" sz="2400" dirty="0"/>
              <a:t>4. MIN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minimal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SELECT MIN(</a:t>
            </a:r>
            <a:r>
              <a:rPr lang="en-US" sz="2400" dirty="0" err="1"/>
              <a:t>jumlah_pasok</a:t>
            </a:r>
            <a:r>
              <a:rPr lang="en-US" sz="2400" dirty="0"/>
              <a:t>)  as </a:t>
            </a:r>
            <a:r>
              <a:rPr lang="en-US" sz="2400" dirty="0" err="1"/>
              <a:t>min_pasok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341630" indent="-341630" algn="just">
              <a:defRPr/>
            </a:pPr>
            <a:r>
              <a:rPr lang="en-US" sz="2400" dirty="0"/>
              <a:t>5. MAX </a:t>
            </a:r>
            <a:r>
              <a:rPr lang="en-US" sz="2400" dirty="0" err="1"/>
              <a:t>diguankan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endParaRPr lang="en-US" sz="2400" dirty="0"/>
          </a:p>
          <a:p>
            <a:r>
              <a:rPr lang="en-US" sz="2400" dirty="0"/>
              <a:t>	SELECT MAX(</a:t>
            </a:r>
            <a:r>
              <a:rPr lang="en-US" sz="2400" dirty="0" err="1"/>
              <a:t>jumlah_pasok</a:t>
            </a:r>
            <a:r>
              <a:rPr lang="en-US" sz="2400" dirty="0"/>
              <a:t>)as </a:t>
            </a:r>
            <a:r>
              <a:rPr lang="en-US" sz="2400" dirty="0" err="1"/>
              <a:t>max_pasok</a:t>
            </a:r>
            <a:r>
              <a:rPr lang="en-US" sz="2400" dirty="0"/>
              <a:t> FROM </a:t>
            </a:r>
            <a:r>
              <a:rPr lang="en-US" sz="2400" dirty="0" err="1"/>
              <a:t>pasok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248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Agregate</a:t>
            </a:r>
            <a:r>
              <a:rPr lang="en-GB" sz="3200" b="1" dirty="0"/>
              <a:t> Function</a:t>
            </a:r>
            <a:endParaRPr lang="en-US" sz="3200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6248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/>
              <a:t>Group By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914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Klausa</a:t>
            </a:r>
            <a:r>
              <a:rPr lang="en-US" sz="2400" dirty="0"/>
              <a:t> GROUP BY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SELECT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agregasi</a:t>
            </a:r>
            <a:r>
              <a:rPr lang="en-US" sz="2400" dirty="0"/>
              <a:t> data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(</a:t>
            </a:r>
            <a:r>
              <a:rPr lang="en-US" sz="2400" dirty="0" err="1"/>
              <a:t>pengelompokan</a:t>
            </a:r>
            <a:r>
              <a:rPr lang="en-US" sz="2400" dirty="0"/>
              <a:t>)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endParaRPr lang="en-US" sz="2400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3400" y="2057400"/>
            <a:ext cx="7848600" cy="18000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0" tIns="0" rIns="0" bIns="258681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Adapun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bentuk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umum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klausa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 GROUP BY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sebagai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berikut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Helvetica Neue"/>
              </a:rPr>
              <a:t>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SELECT kolom1, kolom2, ...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kolomn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fungsi_agregat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ekspresi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) 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FROM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nama_tabel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 WHERE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syarat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 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GROUP BY kolom1, kolom2, ...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kolomn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 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9600" y="4572000"/>
            <a:ext cx="4876800" cy="1492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0" tIns="0" rIns="0" bIns="258681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Courier 10 Pitch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>
                <a:solidFill>
                  <a:srgbClr val="373737"/>
                </a:solidFill>
                <a:latin typeface="Courier 10 Pitch"/>
              </a:rPr>
              <a:t>Contoh</a:t>
            </a:r>
            <a:r>
              <a:rPr lang="en-US" sz="2000" dirty="0">
                <a:solidFill>
                  <a:srgbClr val="373737"/>
                </a:solidFill>
                <a:latin typeface="Courier 10 Pitch"/>
              </a:rPr>
              <a:t> :</a:t>
            </a:r>
            <a:endParaRPr lang="en-US" sz="2000" dirty="0">
              <a:solidFill>
                <a:srgbClr val="373737"/>
              </a:solidFill>
              <a:latin typeface="Courier 10 Pitch"/>
            </a:endParaRPr>
          </a:p>
          <a:p>
            <a:r>
              <a:rPr lang="en-US" sz="2000" dirty="0"/>
              <a:t>SELECT </a:t>
            </a:r>
            <a:r>
              <a:rPr lang="en-US" sz="2000" dirty="0" err="1"/>
              <a:t>kode_pasok</a:t>
            </a:r>
            <a:r>
              <a:rPr lang="en-US" sz="2000" dirty="0"/>
              <a:t>, COUNT(*)as </a:t>
            </a:r>
            <a:r>
              <a:rPr lang="en-US" sz="2000" dirty="0" err="1"/>
              <a:t>jumlah</a:t>
            </a:r>
            <a:r>
              <a:rPr lang="en-US" sz="2000" dirty="0"/>
              <a:t> FROM </a:t>
            </a:r>
            <a:r>
              <a:rPr lang="en-US" sz="2000" dirty="0" err="1"/>
              <a:t>pasok</a:t>
            </a:r>
            <a:r>
              <a:rPr lang="en-US" sz="2000" dirty="0"/>
              <a:t> GROUP BY </a:t>
            </a:r>
            <a:r>
              <a:rPr lang="en-US" sz="2000" dirty="0" err="1"/>
              <a:t>kode_pasok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6248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914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Sub query </a:t>
            </a:r>
            <a:r>
              <a:rPr lang="en-US" sz="2400" dirty="0" err="1"/>
              <a:t>adalah</a:t>
            </a:r>
            <a:r>
              <a:rPr lang="en-US" sz="2400" dirty="0"/>
              <a:t> query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query lain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inner query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SELECT yang </a:t>
            </a:r>
            <a:r>
              <a:rPr lang="en-US" sz="2400" dirty="0" err="1"/>
              <a:t>terletak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/>
              <a:t>Outer query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234148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Ada</a:t>
            </a:r>
            <a:r>
              <a:rPr lang="en-US" sz="2400" dirty="0"/>
              <a:t> 2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subquery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Self_contained</a:t>
            </a:r>
            <a:r>
              <a:rPr lang="en-US" sz="2400" dirty="0"/>
              <a:t> : inner query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kali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Correlated </a:t>
            </a:r>
            <a:r>
              <a:rPr lang="en-US" sz="2400" dirty="0" err="1"/>
              <a:t>Subquery</a:t>
            </a:r>
            <a:r>
              <a:rPr lang="en-US" sz="2400" dirty="0"/>
              <a:t> : inner query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kali Outer query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record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endParaRPr lang="en-US" sz="2400" dirty="0"/>
          </a:p>
          <a:p>
            <a:pPr marL="342900" indent="-342900"/>
            <a:endParaRPr lang="en-US" sz="2400" dirty="0"/>
          </a:p>
          <a:p>
            <a:r>
              <a:rPr lang="en-US" sz="2400" dirty="0"/>
              <a:t>Self – contained </a:t>
            </a:r>
            <a:r>
              <a:rPr lang="en-US" sz="2400" dirty="0" err="1"/>
              <a:t>subquey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operator </a:t>
            </a:r>
            <a:r>
              <a:rPr lang="en-US" sz="2400" dirty="0" err="1"/>
              <a:t>sbb</a:t>
            </a:r>
            <a:r>
              <a:rPr lang="en-US" sz="2400" dirty="0"/>
              <a:t> :</a:t>
            </a:r>
            <a:endParaRPr 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Operator </a:t>
            </a:r>
            <a:r>
              <a:rPr lang="en-US" sz="2400" dirty="0" err="1"/>
              <a:t>Perbandingan</a:t>
            </a:r>
            <a:r>
              <a:rPr lang="en-US" sz="2400" dirty="0"/>
              <a:t> : =, &gt;,&lt;,&lt;=,&gt;=, &lt;&gt;</a:t>
            </a:r>
            <a:endParaRPr 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operator IN</a:t>
            </a:r>
            <a:endParaRPr lang="en-US" sz="24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2400" dirty="0"/>
              <a:t> operator ANY </a:t>
            </a:r>
            <a:r>
              <a:rPr lang="en-US" sz="2400" dirty="0" err="1"/>
              <a:t>dan</a:t>
            </a:r>
            <a:r>
              <a:rPr lang="en-US" sz="2400" dirty="0"/>
              <a:t> ALL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89844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Operator ANY, SOME </a:t>
            </a:r>
            <a:r>
              <a:rPr lang="en-US" sz="2000" dirty="0" err="1"/>
              <a:t>dan</a:t>
            </a:r>
            <a:r>
              <a:rPr lang="en-US" sz="2000" dirty="0"/>
              <a:t> ALL,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r>
              <a:rPr lang="en-US" sz="2000" dirty="0" err="1"/>
              <a:t>penggunaan</a:t>
            </a:r>
            <a:r>
              <a:rPr lang="en-US" sz="2000" dirty="0"/>
              <a:t> operator </a:t>
            </a:r>
            <a:r>
              <a:rPr lang="en-US" sz="2000" dirty="0" err="1"/>
              <a:t>perbandingan</a:t>
            </a:r>
            <a:r>
              <a:rPr lang="en-US" sz="2000" dirty="0"/>
              <a:t> =, &gt;, &lt;, &gt;=, &lt;=, &lt;&gt;, !=, &lt;=&gt;.</a:t>
            </a:r>
            <a:endParaRPr lang="en-US" sz="2000" dirty="0"/>
          </a:p>
          <a:p>
            <a:r>
              <a:rPr lang="en-US" sz="2000" dirty="0"/>
              <a:t>• Operator ANY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outer </a:t>
            </a:r>
            <a:endParaRPr lang="en-US" sz="2000" dirty="0"/>
          </a:p>
          <a:p>
            <a:r>
              <a:rPr lang="en-US" sz="2000" dirty="0"/>
              <a:t>query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SALAH SATU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sub </a:t>
            </a:r>
            <a:endParaRPr lang="en-US" sz="2000" dirty="0"/>
          </a:p>
          <a:p>
            <a:r>
              <a:rPr lang="en-US" sz="2000" dirty="0"/>
              <a:t>query.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operator yang </a:t>
            </a:r>
            <a:r>
              <a:rPr lang="en-US" sz="2000" dirty="0" err="1"/>
              <a:t>ditulis</a:t>
            </a:r>
            <a:endParaRPr lang="en-US" sz="2000" dirty="0"/>
          </a:p>
          <a:p>
            <a:r>
              <a:rPr lang="en-US" sz="2000" dirty="0" err="1"/>
              <a:t>sebelumnya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• Operator SOME </a:t>
            </a:r>
            <a:r>
              <a:rPr lang="en-US" sz="2000" dirty="0" err="1"/>
              <a:t>adalah</a:t>
            </a:r>
            <a:r>
              <a:rPr lang="en-US" sz="2000" dirty="0"/>
              <a:t> alias </a:t>
            </a:r>
            <a:r>
              <a:rPr lang="en-US" sz="2000" dirty="0" err="1"/>
              <a:t>dari</a:t>
            </a:r>
            <a:r>
              <a:rPr lang="en-US" sz="2000" dirty="0"/>
              <a:t> ANY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Operator =ANY </a:t>
            </a:r>
            <a:r>
              <a:rPr lang="en-US" sz="2000" dirty="0" err="1"/>
              <a:t>ekuivalen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IN. </a:t>
            </a:r>
            <a:endParaRPr lang="en-US" sz="2000" dirty="0"/>
          </a:p>
          <a:p>
            <a:r>
              <a:rPr lang="en-US" sz="2000" dirty="0"/>
              <a:t>Operator &lt;ANY </a:t>
            </a:r>
            <a:r>
              <a:rPr lang="en-US" sz="2000" dirty="0" err="1"/>
              <a:t>ekuivalen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MAXIMUM. </a:t>
            </a:r>
            <a:endParaRPr lang="en-US" sz="2000" dirty="0"/>
          </a:p>
          <a:p>
            <a:r>
              <a:rPr lang="en-US" sz="2000" dirty="0"/>
              <a:t>Operator &gt;ANY </a:t>
            </a:r>
            <a:r>
              <a:rPr lang="en-US" sz="2000" dirty="0" err="1"/>
              <a:t>ekuivalen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MINIMUM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• Operator ALL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outer query </a:t>
            </a:r>
            <a:endParaRPr lang="en-US" sz="2000" dirty="0"/>
          </a:p>
          <a:p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SEMUA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sub query. </a:t>
            </a:r>
            <a:endParaRPr lang="en-US" sz="2000" dirty="0"/>
          </a:p>
          <a:p>
            <a:r>
              <a:rPr lang="en-US" sz="2000" dirty="0"/>
              <a:t>• Sub query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data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baris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391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ANY 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6248400" cy="1077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</a:t>
            </a:r>
            <a:r>
              <a:rPr lang="en-GB" sz="3200" b="1" dirty="0" err="1"/>
              <a:t>perbandingan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yang </a:t>
            </a:r>
            <a:r>
              <a:rPr lang="en-US" sz="2000" dirty="0" err="1"/>
              <a:t>harganya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nokia</a:t>
            </a:r>
            <a:r>
              <a:rPr lang="en-US" sz="2000" dirty="0"/>
              <a:t> </a:t>
            </a:r>
            <a:r>
              <a:rPr lang="en-US" sz="2000" dirty="0" err="1"/>
              <a:t>asha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nama_barang</a:t>
            </a:r>
            <a:r>
              <a:rPr lang="en-US" sz="2000" dirty="0"/>
              <a:t> From </a:t>
            </a:r>
            <a:r>
              <a:rPr lang="en-US" sz="2000" dirty="0" err="1"/>
              <a:t>brg</a:t>
            </a:r>
            <a:endParaRPr lang="en-US" sz="2000" dirty="0"/>
          </a:p>
          <a:p>
            <a:r>
              <a:rPr lang="en-US" sz="2000" dirty="0"/>
              <a:t>Where  </a:t>
            </a:r>
            <a:r>
              <a:rPr lang="en-US" sz="2000" dirty="0" err="1"/>
              <a:t>harga</a:t>
            </a:r>
            <a:r>
              <a:rPr lang="en-US" sz="2000" dirty="0"/>
              <a:t> &lt; (Select </a:t>
            </a:r>
            <a:r>
              <a:rPr lang="en-US" sz="2000" dirty="0" err="1"/>
              <a:t>harga</a:t>
            </a:r>
            <a:r>
              <a:rPr lang="en-US" sz="2000" dirty="0"/>
              <a:t> From </a:t>
            </a:r>
            <a:r>
              <a:rPr lang="en-US" sz="2000" dirty="0" err="1"/>
              <a:t>brg</a:t>
            </a:r>
            <a:endParaRPr lang="en-US" sz="2000" dirty="0"/>
          </a:p>
          <a:p>
            <a:r>
              <a:rPr lang="en-US" sz="2000" dirty="0"/>
              <a:t>Where  </a:t>
            </a:r>
            <a:r>
              <a:rPr lang="en-US" sz="2000" dirty="0" err="1"/>
              <a:t>nama_barang</a:t>
            </a:r>
            <a:r>
              <a:rPr lang="en-US" sz="2000" dirty="0"/>
              <a:t>='</a:t>
            </a:r>
            <a:r>
              <a:rPr lang="en-US" sz="2000" dirty="0" err="1"/>
              <a:t>nokia</a:t>
            </a:r>
            <a:r>
              <a:rPr lang="en-US" sz="2000" dirty="0"/>
              <a:t> </a:t>
            </a:r>
            <a:r>
              <a:rPr lang="en-US" sz="2000" dirty="0" err="1"/>
              <a:t>asha</a:t>
            </a:r>
            <a:r>
              <a:rPr lang="en-US" sz="2000" dirty="0"/>
              <a:t>')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657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pasok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2133600"/>
            <a:ext cx="2728309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43434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nama_barang</a:t>
            </a:r>
            <a:r>
              <a:rPr lang="en-US" sz="2000" dirty="0"/>
              <a:t> from </a:t>
            </a:r>
            <a:r>
              <a:rPr lang="en-US" sz="2000" dirty="0" err="1"/>
              <a:t>brg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dirty="0" err="1"/>
              <a:t>kode_barang</a:t>
            </a:r>
            <a:r>
              <a:rPr lang="en-US" sz="2000" dirty="0"/>
              <a:t> = (select </a:t>
            </a:r>
            <a:r>
              <a:rPr lang="en-US" sz="2000" dirty="0" err="1"/>
              <a:t>Kode_barang</a:t>
            </a:r>
            <a:r>
              <a:rPr lang="en-US" sz="2000" dirty="0"/>
              <a:t> from </a:t>
            </a:r>
            <a:r>
              <a:rPr lang="en-US" sz="2000" dirty="0" err="1"/>
              <a:t>pasok</a:t>
            </a:r>
            <a:r>
              <a:rPr lang="en-US" sz="2000" dirty="0"/>
              <a:t>  where </a:t>
            </a:r>
            <a:r>
              <a:rPr lang="en-US" sz="2000" dirty="0" err="1"/>
              <a:t>jumlah_pasok</a:t>
            </a:r>
            <a:r>
              <a:rPr lang="en-US" sz="2000" dirty="0"/>
              <a:t> &gt;=6 )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419600"/>
            <a:ext cx="230409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533400"/>
            <a:ext cx="6140621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4200"/>
            <a:ext cx="6243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62484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err="1"/>
              <a:t>Subquery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operator IN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Sintaks</a:t>
            </a:r>
            <a:r>
              <a:rPr lang="en-US" sz="2200" dirty="0"/>
              <a:t> IN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mengetahui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yang </a:t>
            </a:r>
            <a:r>
              <a:rPr lang="en-US" sz="2200" dirty="0" err="1"/>
              <a:t>mau</a:t>
            </a:r>
            <a:r>
              <a:rPr lang="en-US" sz="2200" dirty="0"/>
              <a:t> </a:t>
            </a:r>
            <a:r>
              <a:rPr lang="en-US" sz="2200" dirty="0" err="1"/>
              <a:t>dikembalikan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kolom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. </a:t>
            </a:r>
            <a:r>
              <a:rPr lang="en-US" sz="2200" dirty="0" err="1"/>
              <a:t>selain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IN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mendapatkan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kolom</a:t>
            </a:r>
            <a:r>
              <a:rPr lang="en-US" sz="2200" dirty="0"/>
              <a:t> (field)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667000"/>
            <a:ext cx="5791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Sintaks</a:t>
            </a:r>
            <a:r>
              <a:rPr lang="en-US" sz="2000" dirty="0"/>
              <a:t> :</a:t>
            </a:r>
            <a:endParaRPr lang="en-US" sz="2000" dirty="0"/>
          </a:p>
          <a:p>
            <a:r>
              <a:rPr lang="en-US" sz="2200" dirty="0"/>
              <a:t>Select </a:t>
            </a:r>
            <a:r>
              <a:rPr lang="en-US" sz="2200" dirty="0" err="1"/>
              <a:t>column_name</a:t>
            </a:r>
            <a:r>
              <a:rPr lang="en-US" sz="2200" dirty="0"/>
              <a:t>  from </a:t>
            </a:r>
            <a:r>
              <a:rPr lang="en-US" sz="2200" dirty="0" err="1"/>
              <a:t>table_name</a:t>
            </a:r>
            <a:r>
              <a:rPr lang="en-US" sz="2200" dirty="0"/>
              <a:t> </a:t>
            </a:r>
            <a:endParaRPr lang="en-US" sz="2200" dirty="0"/>
          </a:p>
          <a:p>
            <a:r>
              <a:rPr lang="en-US" sz="2200" dirty="0"/>
              <a:t>where </a:t>
            </a:r>
            <a:r>
              <a:rPr lang="en-US" sz="2200" dirty="0" err="1"/>
              <a:t>column_name</a:t>
            </a:r>
            <a:r>
              <a:rPr lang="en-US" sz="2200" dirty="0"/>
              <a:t> &lt;primary key&gt;  IN  (select </a:t>
            </a:r>
            <a:r>
              <a:rPr lang="en-US" sz="2200" dirty="0" err="1"/>
              <a:t>column_name</a:t>
            </a:r>
            <a:r>
              <a:rPr lang="en-US" sz="2200" dirty="0"/>
              <a:t>  from </a:t>
            </a:r>
            <a:r>
              <a:rPr lang="en-US" sz="2200" dirty="0" err="1"/>
              <a:t>table_name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3434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pasok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samsung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*from </a:t>
            </a:r>
            <a:r>
              <a:rPr lang="en-US" dirty="0" err="1"/>
              <a:t>pasok</a:t>
            </a:r>
            <a:r>
              <a:rPr lang="en-US" dirty="0"/>
              <a:t> where </a:t>
            </a:r>
            <a:r>
              <a:rPr lang="en-US" dirty="0" err="1"/>
              <a:t>kode_supplier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in(select </a:t>
            </a:r>
            <a:r>
              <a:rPr lang="en-US" dirty="0" err="1"/>
              <a:t>kode_supplier</a:t>
            </a:r>
            <a:r>
              <a:rPr lang="en-US" dirty="0"/>
              <a:t> from supplier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kode_supplier</a:t>
            </a:r>
            <a:r>
              <a:rPr lang="en-US" dirty="0"/>
              <a:t> in</a:t>
            </a:r>
            <a:endParaRPr lang="en-US" dirty="0"/>
          </a:p>
          <a:p>
            <a:r>
              <a:rPr lang="en-US" dirty="0"/>
              <a:t>             (SELECT </a:t>
            </a:r>
            <a:r>
              <a:rPr lang="en-US" dirty="0" err="1"/>
              <a:t>kode_supplier</a:t>
            </a:r>
            <a:endParaRPr lang="en-US" dirty="0"/>
          </a:p>
          <a:p>
            <a:r>
              <a:rPr lang="en-US" dirty="0"/>
              <a:t>                 FROM </a:t>
            </a:r>
            <a:r>
              <a:rPr lang="en-US" dirty="0" err="1"/>
              <a:t>pasok</a:t>
            </a:r>
            <a:endParaRPr lang="en-US" dirty="0"/>
          </a:p>
          <a:p>
            <a:r>
              <a:rPr lang="en-US" dirty="0"/>
              <a:t>                 WHERE </a:t>
            </a:r>
            <a:r>
              <a:rPr lang="en-US" dirty="0" err="1"/>
              <a:t>kode_supplier</a:t>
            </a:r>
            <a:r>
              <a:rPr lang="en-US" dirty="0"/>
              <a:t> = 'S-002'));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12514</Words>
  <Application>WPS Presentation</Application>
  <PresentationFormat>On-screen Show (4:3)</PresentationFormat>
  <Paragraphs>332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Courier 10 Pitch</vt:lpstr>
      <vt:lpstr>inherit</vt:lpstr>
      <vt:lpstr>Gubbi</vt:lpstr>
      <vt:lpstr>Helvetica Neue</vt:lpstr>
      <vt:lpstr>OpenSymbol</vt:lpstr>
      <vt:lpstr>Calibri</vt:lpstr>
      <vt:lpstr>Phetsarath OT</vt:lpstr>
      <vt:lpstr>Microsoft YaHei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Aturan penulisan Query Multi tabel</vt:lpstr>
      <vt:lpstr>Aturan penulisan Query Multi tabel</vt:lpstr>
      <vt:lpstr>Join </vt:lpstr>
      <vt:lpstr>Join</vt:lpstr>
      <vt:lpstr>INNER JOIN </vt:lpstr>
      <vt:lpstr>LEFT JOIN </vt:lpstr>
      <vt:lpstr>LEFT JOIN </vt:lpstr>
      <vt:lpstr>Right JOIN </vt:lpstr>
      <vt:lpstr>Right JOIN </vt:lpstr>
      <vt:lpstr>UNION dan UNION ALL</vt:lpstr>
      <vt:lpstr>UNION dan UNION ALL</vt:lpstr>
      <vt:lpstr>INTERSECT</vt:lpstr>
      <vt:lpstr>EXCEPT / Set Difference</vt:lpstr>
      <vt:lpstr>PowerPoint 演示文稿</vt:lpstr>
      <vt:lpstr>PowerPoint 演示文稿</vt:lpstr>
    </vt:vector>
  </TitlesOfParts>
  <Company>Aji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</dc:creator>
  <cp:lastModifiedBy>ebdesk</cp:lastModifiedBy>
  <cp:revision>70</cp:revision>
  <dcterms:created xsi:type="dcterms:W3CDTF">2022-09-03T05:13:29Z</dcterms:created>
  <dcterms:modified xsi:type="dcterms:W3CDTF">2022-09-03T05:13:29Z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