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7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81" r:id="rId23"/>
    <p:sldId id="282" r:id="rId24"/>
    <p:sldId id="283" r:id="rId25"/>
    <p:sldId id="285" r:id="rId26"/>
    <p:sldId id="280" r:id="rId27"/>
    <p:sldId id="288" r:id="rId28"/>
    <p:sldId id="289" r:id="rId29"/>
    <p:sldId id="292" r:id="rId30"/>
    <p:sldId id="300" r:id="rId31"/>
    <p:sldId id="301" r:id="rId32"/>
    <p:sldId id="302" r:id="rId33"/>
    <p:sldId id="303" r:id="rId34"/>
    <p:sldId id="290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E4F9-75F3-485A-A78E-00DB75A9B7D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226E4-B9E6-4C98-ADC3-5D47A856C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226E4-B9E6-4C98-ADC3-5D47A856C5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38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87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40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3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CBA63EA-BCC8-48EE-A9A7-A080F53EBA4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algn="r" eaLnBrk="1" hangingPunct="1"/>
            <a:r>
              <a:rPr lang="en-US" i="1" dirty="0" err="1">
                <a:solidFill>
                  <a:srgbClr val="66FF33"/>
                </a:solidFill>
              </a:rPr>
              <a:t>Reva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Ragam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Santika,M.Kom</a:t>
            </a:r>
            <a:endParaRPr lang="en-US" i="1" dirty="0">
              <a:solidFill>
                <a:srgbClr val="66FF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Pengantar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sistem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Basis Data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800" y="2057400"/>
            <a:ext cx="7835900" cy="175577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ctr">
              <a:defRPr/>
            </a:pPr>
            <a:r>
              <a:rPr lang="en-US" sz="4400" b="1" dirty="0" err="1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Lingkungan</a:t>
            </a: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Basis data 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(pert 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848600" cy="4525963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2. Logical Data Independence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conceptual schema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diubah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menggangu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external schema (program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lain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logical data independence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kekebalan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external schema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conceptual schema.</a:t>
            </a:r>
          </a:p>
          <a:p>
            <a:pPr>
              <a:buNone/>
            </a:pP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-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Menambah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menghapus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record/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  <a:tabLst>
                <a:tab pos="1492250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format data</a:t>
            </a:r>
          </a:p>
          <a:p>
            <a:pPr>
              <a:buNone/>
              <a:tabLst>
                <a:tab pos="149225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	- </a:t>
            </a:r>
            <a:r>
              <a:rPr lang="en-US" sz="2400" dirty="0" err="1">
                <a:solidFill>
                  <a:schemeClr val="bg1"/>
                </a:solidFill>
              </a:rPr>
              <a:t>merubah</a:t>
            </a:r>
            <a:r>
              <a:rPr lang="en-US" sz="2400" dirty="0">
                <a:solidFill>
                  <a:schemeClr val="bg1"/>
                </a:solidFill>
              </a:rPr>
              <a:t> constraint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  <a:solidFill>
            <a:srgbClr val="00B0F0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Data Independence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r>
              <a:rPr lang="en-US" sz="4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Perlunya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Prinsip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Independence</a:t>
            </a:r>
            <a:b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administrator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mengganggu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Vendor hardware &amp; software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pengelolaan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memperkenalkan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produk-produk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mengganggu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program-program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memudahkan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perkembangan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Memberikan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fasilitas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pengontrolan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terpusat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demi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security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integritas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perubahan-perubahan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user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Mapping (</a:t>
            </a:r>
            <a:r>
              <a:rPr lang="en-US" sz="3600" dirty="0" err="1">
                <a:solidFill>
                  <a:schemeClr val="bg1"/>
                </a:solidFill>
              </a:rPr>
              <a:t>transformasi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4525963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pendefinisian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lainnya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/Internal Mapping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Pendefinisian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basis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internal. (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record-record / field-filed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didefinisikan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internal)</a:t>
            </a:r>
          </a:p>
          <a:p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Mapping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Pendefinisikan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15962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Schemas </a:t>
            </a:r>
            <a:r>
              <a:rPr lang="en-GB" sz="3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</a:t>
            </a:r>
            <a:r>
              <a:rPr lang="en-GB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Instances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1"/>
            <a:ext cx="8229600" cy="3276599"/>
          </a:xfrm>
        </p:spPr>
        <p:txBody>
          <a:bodyPr/>
          <a:lstStyle/>
          <a:p>
            <a:pPr lvl="2" indent="-1143000">
              <a:buNone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Database Schema (Meta –data)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diskripsi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basis data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perancangan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diharapkan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sering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berubah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 data mempunyai konvensi-konvensi tertentu untuk menampilkan skema (schema diagram).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Diagram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aspek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basis data,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record, item-item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constraintnya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267200"/>
            <a:ext cx="330259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410200"/>
            <a:ext cx="430889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352800" y="46482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56388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905000" y="441960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Contoh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basis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6400" y="53340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Contoh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Database Schema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Contoh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pembuatan</a:t>
            </a:r>
            <a:r>
              <a:rPr lang="en-US" sz="3200" dirty="0">
                <a:solidFill>
                  <a:schemeClr val="bg1"/>
                </a:solidFill>
              </a:rPr>
              <a:t> schema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namarelasi_schema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(namaatribut1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]1, namaatribut2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]2,....,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namaatributn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]n, foreign key (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namaatributfk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 references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namarelasiinduk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primary key (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namaatributpk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Mahasiswa_Schema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(NIM char[8],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Char[50],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Char[50], Primary Key (NIM))</a:t>
            </a:r>
          </a:p>
          <a:p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343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8229600" cy="4525963"/>
          </a:xfrm>
        </p:spPr>
        <p:txBody>
          <a:bodyPr/>
          <a:lstStyle/>
          <a:p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Instance schema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data/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in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stance schema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sesungguhnya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257800" cy="310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Redudansi</a:t>
            </a:r>
            <a:r>
              <a:rPr lang="en-US" sz="40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5135563"/>
          </a:xfrm>
        </p:spPr>
        <p:txBody>
          <a:bodyPr/>
          <a:lstStyle/>
          <a:p>
            <a:r>
              <a:rPr lang="pt-BR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Yaitu munculnya data-data yang sama secara berulang-ulang pada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file basis data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semestinya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mengakibatkan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update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jadi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lama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kasus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redudansi</a:t>
            </a:r>
            <a:r>
              <a:rPr lang="en-US" sz="2400" dirty="0">
                <a:solidFill>
                  <a:schemeClr val="bg1"/>
                </a:solidFill>
              </a:rPr>
              <a:t> data</a:t>
            </a:r>
          </a:p>
          <a:p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590800"/>
            <a:ext cx="3048000" cy="407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Fungsi</a:t>
            </a:r>
            <a:r>
              <a:rPr lang="en-US" sz="3200" b="1" dirty="0">
                <a:solidFill>
                  <a:schemeClr val="bg1"/>
                </a:solidFill>
              </a:rPr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5135563"/>
          </a:xfrm>
        </p:spPr>
        <p:txBody>
          <a:bodyPr/>
          <a:lstStyle/>
          <a:p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sebaiknya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disediakan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management system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1.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pengambilan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  <a:tabLst>
                <a:tab pos="625475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kemampuan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mengambil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database.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Katalog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diakses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katalog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item data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diakses</a:t>
            </a:r>
            <a:r>
              <a:rPr lang="en-US" sz="2000" dirty="0">
                <a:solidFill>
                  <a:schemeClr val="bg1"/>
                </a:solidFill>
                <a:ea typeface="+mn-ea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3.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Transaksi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tabLst>
                <a:tab pos="625475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berhubungan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transaksi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Fungsi</a:t>
            </a:r>
            <a:r>
              <a:rPr lang="en-US" sz="3200" b="1" dirty="0">
                <a:solidFill>
                  <a:schemeClr val="bg1"/>
                </a:solidFill>
              </a:rPr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51355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kontrol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concurrency</a:t>
            </a:r>
          </a:p>
          <a:p>
            <a:pPr>
              <a:buNone/>
              <a:tabLst>
                <a:tab pos="625475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-update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benar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	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bersamaan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5.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</a:t>
            </a:r>
          </a:p>
          <a:p>
            <a:pPr marL="625475" indent="-625475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mengembalikan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keadaan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sebelum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terjadinya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kerusakan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6.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autorisasi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tabLst>
                <a:tab pos="690563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berwenang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mengakses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"/>
            <a:ext cx="7848600" cy="4525963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mampu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terintegrasi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software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integrity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bertujuan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sesuai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berlaku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independence</a:t>
            </a:r>
          </a:p>
          <a:p>
            <a:pPr>
              <a:buNone/>
            </a:pPr>
            <a:r>
              <a:rPr lang="sv-SE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Sebuah DBMS harus mencakup fasilitas untuk mendukung kemandirian program dari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yang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sesungguhnya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utility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sebaiknya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kumpulan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utility.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0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Tujuan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utama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sistem</a:t>
            </a:r>
            <a:r>
              <a:rPr lang="en-US" dirty="0">
                <a:solidFill>
                  <a:srgbClr val="00B0F0"/>
                </a:solidFill>
              </a:rPr>
              <a:t> database </a:t>
            </a:r>
            <a:r>
              <a:rPr lang="en-US" dirty="0" err="1">
                <a:solidFill>
                  <a:srgbClr val="00B0F0"/>
                </a:solidFill>
              </a:rPr>
              <a:t>adalah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menyediakan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pemakai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melalui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suatu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pandangan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abstrak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mengenai</a:t>
            </a:r>
            <a:r>
              <a:rPr lang="en-US" dirty="0">
                <a:solidFill>
                  <a:srgbClr val="00B0F0"/>
                </a:solidFill>
              </a:rPr>
              <a:t> data, </a:t>
            </a:r>
            <a:r>
              <a:rPr lang="en-US" dirty="0" err="1">
                <a:solidFill>
                  <a:srgbClr val="00B0F0"/>
                </a:solidFill>
              </a:rPr>
              <a:t>dengan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menyembunyikan</a:t>
            </a:r>
            <a:r>
              <a:rPr lang="en-US" dirty="0">
                <a:solidFill>
                  <a:srgbClr val="00B0F0"/>
                </a:solidFill>
              </a:rPr>
              <a:t> detail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bagaimana</a:t>
            </a:r>
            <a:r>
              <a:rPr lang="en-US" dirty="0">
                <a:solidFill>
                  <a:srgbClr val="00B0F0"/>
                </a:solidFill>
              </a:rPr>
              <a:t> data </a:t>
            </a:r>
            <a:r>
              <a:rPr lang="en-US" dirty="0" err="1">
                <a:solidFill>
                  <a:srgbClr val="00B0F0"/>
                </a:solidFill>
              </a:rPr>
              <a:t>disimpan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dimanipulasikan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rgbClr val="00B0F0"/>
                </a:solidFill>
              </a:rPr>
              <a:t>Oleh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karena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itu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titik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awal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perancangan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sebuah</a:t>
            </a:r>
            <a:r>
              <a:rPr lang="en-US" dirty="0">
                <a:solidFill>
                  <a:srgbClr val="00B0F0"/>
                </a:solidFill>
              </a:rPr>
              <a:t> database </a:t>
            </a:r>
            <a:r>
              <a:rPr lang="en-US" dirty="0" err="1">
                <a:solidFill>
                  <a:srgbClr val="00B0F0"/>
                </a:solidFill>
              </a:rPr>
              <a:t>haruslah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abstrak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deskripsi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umum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kebutuhan-kebutuhan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informasi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suatu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organisasi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harus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digambarkan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dalam</a:t>
            </a:r>
            <a:r>
              <a:rPr lang="en-US" dirty="0">
                <a:solidFill>
                  <a:srgbClr val="00B0F0"/>
                </a:solidFill>
              </a:rPr>
              <a:t>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Komponen</a:t>
            </a:r>
            <a:r>
              <a:rPr lang="en-US" sz="3200" b="1" dirty="0">
                <a:solidFill>
                  <a:schemeClr val="bg1"/>
                </a:solidFill>
              </a:rPr>
              <a:t> DBMS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566674" cy="534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Penjelasan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838200"/>
            <a:ext cx="739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i="1" dirty="0">
                <a:solidFill>
                  <a:schemeClr val="bg1"/>
                </a:solidFill>
              </a:rPr>
              <a:t>Query </a:t>
            </a:r>
            <a:r>
              <a:rPr lang="en-US" b="1" i="1" dirty="0" err="1">
                <a:solidFill>
                  <a:schemeClr val="bg1"/>
                </a:solidFill>
              </a:rPr>
              <a:t>Processsor</a:t>
            </a:r>
            <a:endParaRPr lang="en-US" b="1" i="1" dirty="0">
              <a:solidFill>
                <a:schemeClr val="bg1"/>
              </a:solidFill>
            </a:endParaRPr>
          </a:p>
          <a:p>
            <a:pPr>
              <a:tabLst>
                <a:tab pos="2238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query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dalam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instruksi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tingkat</a:t>
            </a:r>
            <a:r>
              <a:rPr lang="en-US" i="1" dirty="0">
                <a:solidFill>
                  <a:schemeClr val="bg1"/>
                </a:solidFill>
              </a:rPr>
              <a:t> 	</a:t>
            </a:r>
            <a:r>
              <a:rPr lang="en-US" i="1" dirty="0" err="1">
                <a:solidFill>
                  <a:schemeClr val="bg1"/>
                </a:solidFill>
              </a:rPr>
              <a:t>rendah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database manager</a:t>
            </a:r>
          </a:p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i="1" dirty="0">
                <a:solidFill>
                  <a:schemeClr val="bg1"/>
                </a:solidFill>
              </a:rPr>
              <a:t>Database Manager</a:t>
            </a:r>
          </a:p>
          <a:p>
            <a:pPr>
              <a:tabLst>
                <a:tab pos="288925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query-query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memeriksa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eksternal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dirty="0" err="1">
                <a:solidFill>
                  <a:schemeClr val="bg1"/>
                </a:solidFill>
              </a:rPr>
              <a:t>konseptual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menentukan</a:t>
            </a:r>
            <a:r>
              <a:rPr lang="en-US" dirty="0">
                <a:solidFill>
                  <a:schemeClr val="bg1"/>
                </a:solidFill>
              </a:rPr>
              <a:t> record-record </a:t>
            </a:r>
            <a:r>
              <a:rPr lang="en-US" dirty="0" err="1">
                <a:solidFill>
                  <a:schemeClr val="bg1"/>
                </a:solidFill>
              </a:rPr>
              <a:t>konseptual</a:t>
            </a:r>
            <a:r>
              <a:rPr lang="en-US" dirty="0">
                <a:solidFill>
                  <a:schemeClr val="bg1"/>
                </a:solidFill>
              </a:rPr>
              <a:t> yang 	</a:t>
            </a:r>
            <a:r>
              <a:rPr lang="en-US" dirty="0" err="1">
                <a:solidFill>
                  <a:schemeClr val="bg1"/>
                </a:solidFill>
              </a:rPr>
              <a:t>diperlukan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i="1" dirty="0">
                <a:solidFill>
                  <a:schemeClr val="bg1"/>
                </a:solidFill>
              </a:rPr>
              <a:t>File Manager</a:t>
            </a:r>
          </a:p>
          <a:p>
            <a:pPr marL="288925" indent="-288925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Memanipulasi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penyimpanan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alokasi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penyimpanan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disk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menentukan</a:t>
            </a:r>
            <a:r>
              <a:rPr lang="en-US" dirty="0">
                <a:solidFill>
                  <a:schemeClr val="bg1"/>
                </a:solidFill>
              </a:rPr>
              <a:t> record-record </a:t>
            </a:r>
            <a:r>
              <a:rPr lang="en-US" dirty="0" err="1">
                <a:solidFill>
                  <a:schemeClr val="bg1"/>
                </a:solidFill>
              </a:rPr>
              <a:t>konseptual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diperlukan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DML </a:t>
            </a:r>
            <a:r>
              <a:rPr lang="en-US" b="1" i="1" dirty="0">
                <a:solidFill>
                  <a:schemeClr val="bg1"/>
                </a:solidFill>
              </a:rPr>
              <a:t>Preprocessor</a:t>
            </a:r>
          </a:p>
          <a:p>
            <a:pPr marL="288925" indent="-65088"/>
            <a:r>
              <a:rPr lang="en-US" dirty="0" err="1">
                <a:solidFill>
                  <a:schemeClr val="bg1"/>
                </a:solidFill>
              </a:rPr>
              <a:t>Modul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DML </a:t>
            </a:r>
            <a:r>
              <a:rPr lang="en-US" i="1" dirty="0">
                <a:solidFill>
                  <a:schemeClr val="bg1"/>
                </a:solidFill>
              </a:rPr>
              <a:t>embedded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dalam</a:t>
            </a:r>
            <a:r>
              <a:rPr lang="en-US" i="1" dirty="0">
                <a:solidFill>
                  <a:schemeClr val="bg1"/>
                </a:solidFill>
              </a:rPr>
              <a:t> program </a:t>
            </a:r>
            <a:r>
              <a:rPr lang="en-US" i="1" dirty="0" err="1">
                <a:solidFill>
                  <a:schemeClr val="bg1"/>
                </a:solidFill>
              </a:rPr>
              <a:t>aplikasi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standar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pemanggilan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bahasa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pemrograman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DDL </a:t>
            </a:r>
            <a:r>
              <a:rPr lang="en-US" b="1" i="1" dirty="0">
                <a:solidFill>
                  <a:schemeClr val="bg1"/>
                </a:solidFill>
              </a:rPr>
              <a:t>Compiler</a:t>
            </a:r>
          </a:p>
          <a:p>
            <a:pPr marL="176213" indent="47625"/>
            <a:r>
              <a:rPr lang="sv-SE" dirty="0">
                <a:solidFill>
                  <a:schemeClr val="bg1"/>
                </a:solidFill>
              </a:rPr>
              <a:t>Merubah perintah DDL menjadi kumpulan tabel yang berisi metadata.</a:t>
            </a:r>
          </a:p>
          <a:p>
            <a:r>
              <a:rPr lang="en-US" b="1" dirty="0">
                <a:solidFill>
                  <a:schemeClr val="bg1"/>
                </a:solidFill>
              </a:rPr>
              <a:t>6. </a:t>
            </a:r>
            <a:r>
              <a:rPr lang="en-US" b="1" i="1" dirty="0">
                <a:solidFill>
                  <a:schemeClr val="bg1"/>
                </a:solidFill>
              </a:rPr>
              <a:t>Dictionary Manager</a:t>
            </a:r>
          </a:p>
          <a:p>
            <a:pPr marL="223838"/>
            <a:r>
              <a:rPr lang="en-US" dirty="0" err="1">
                <a:solidFill>
                  <a:schemeClr val="bg1"/>
                </a:solidFill>
              </a:rPr>
              <a:t>Mengatur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memelihara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data dictionary. Data dictionary </a:t>
            </a:r>
            <a:r>
              <a:rPr lang="en-US" i="1" dirty="0" err="1">
                <a:solidFill>
                  <a:schemeClr val="bg1"/>
                </a:solidFill>
              </a:rPr>
              <a:t>diakses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oleh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komponen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DBMS yang lain.0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Database Language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93688">
              <a:buFont typeface="Wingdings" pitchFamily="2" charset="2"/>
              <a:buChar char="q"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DDL (</a:t>
            </a:r>
            <a:r>
              <a:rPr lang="en-US" sz="2000" i="1" dirty="0">
                <a:solidFill>
                  <a:schemeClr val="accent3">
                    <a:lumMod val="95000"/>
                  </a:schemeClr>
                </a:solidFill>
              </a:rPr>
              <a:t>data definition language  )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sebuah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bahasa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mengijinkan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DBA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mendeskripsikan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memberi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entitas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atribut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hubungan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diperlukan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beserta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integrity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berhubungan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batasan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keamanan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indent="293688">
              <a:buFont typeface="Wingdings" pitchFamily="2" charset="2"/>
              <a:buChar char="q"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DML</a:t>
            </a: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sebuah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bahasa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menyediakan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mendukung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suatu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manipulasi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 </a:t>
            </a:r>
            <a:r>
              <a:rPr lang="pt-BR" sz="2000" dirty="0">
                <a:solidFill>
                  <a:schemeClr val="accent3">
                    <a:lumMod val="95000"/>
                  </a:schemeClr>
                </a:solidFill>
              </a:rPr>
              <a:t>yang berada dalam basis data.</a:t>
            </a:r>
          </a:p>
          <a:p>
            <a:pPr marL="342900" indent="-3429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Secara dasar ada dua tipe DML :</a:t>
            </a:r>
          </a:p>
          <a:p>
            <a:pPr marL="865188" lvl="2" indent="-457200" algn="just">
              <a:buFont typeface="Wingdings" pitchFamily="2" charset="2"/>
              <a:buAutoNum type="arabicPeriod"/>
            </a:pP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Prosedural, yang membutuhkan pemakai untuk menspesifikasikan data apa yang dibutuhkan dan bagaimana untuk mendapatkannya contoh dbase III, foxbase</a:t>
            </a:r>
          </a:p>
          <a:p>
            <a:pPr marL="865188" lvl="2" indent="-457200" algn="just">
              <a:buFont typeface="Wingdings" pitchFamily="2" charset="2"/>
              <a:buAutoNum type="arabicPeriod"/>
            </a:pP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Non prosedural, yang membutuhkan pemakai untuk menspesikasikan data apa yang dibutuhkan tanpa menspesifikasikan bagaimana untuk mendapatkannya. Contoh  SQL, QBE.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162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Contoh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33400"/>
            <a:ext cx="81534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Secara dasar ada dua tipe DML :</a:t>
            </a:r>
          </a:p>
          <a:p>
            <a:pPr marL="865188" lvl="2" indent="-457200" algn="just">
              <a:buFont typeface="Wingdings" pitchFamily="2" charset="2"/>
              <a:buAutoNum type="arabicPeriod"/>
            </a:pP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Prosedural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: dbase III</a:t>
            </a:r>
          </a:p>
          <a:p>
            <a:pPr marL="865188" indent="-65088"/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Aktifkan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file </a:t>
            </a:r>
            <a:r>
              <a:rPr lang="en-US" b="1" i="1" dirty="0">
                <a:solidFill>
                  <a:schemeClr val="accent3">
                    <a:lumMod val="95000"/>
                  </a:schemeClr>
                </a:solidFill>
              </a:rPr>
              <a:t>universitas.DBF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mana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disimpan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pada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drive D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directory Data</a:t>
            </a:r>
          </a:p>
          <a:p>
            <a:pPr marL="865188" indent="-65088"/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Jawab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: </a:t>
            </a:r>
          </a:p>
          <a:p>
            <a:pPr indent="80010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1.  set directory d:\dbase  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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	</a:t>
            </a:r>
          </a:p>
          <a:p>
            <a:pPr defTabSz="1093788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 	 use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universitas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 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</a:t>
            </a:r>
          </a:p>
          <a:p>
            <a:pPr defTabSz="1093788"/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	use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  <a:sym typeface="Wingdings 3"/>
              </a:rPr>
              <a:t>mhs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 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95000"/>
                </a:schemeClr>
              </a:solidFill>
              <a:sym typeface="Wingdings 3"/>
            </a:endParaRPr>
          </a:p>
          <a:p>
            <a:pPr defTabSz="1093788"/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	edit 10</a:t>
            </a:r>
            <a:endParaRPr lang="en-US" dirty="0">
              <a:solidFill>
                <a:schemeClr val="accent3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 </a:t>
            </a:r>
          </a:p>
          <a:p>
            <a:pPr defTabSz="750888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	 2. Use d:\dbase\universitas \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mhs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</a:t>
            </a:r>
          </a:p>
          <a:p>
            <a:pPr defTabSz="750888">
              <a:tabLst>
                <a:tab pos="1093788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	edit 10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865188" lvl="2" indent="-457200" algn="just"/>
            <a:endParaRPr lang="id-ID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865188" lvl="2" indent="-4572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2.  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Non prosedural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: SQL</a:t>
            </a:r>
          </a:p>
          <a:p>
            <a:pPr marL="865188" lvl="2" indent="-4572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use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universitas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865188" lvl="2" indent="-4572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update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mhs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set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=“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Rina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” where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nim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=“555”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Database Language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93688">
              <a:buFont typeface="Wingdings" pitchFamily="2" charset="2"/>
              <a:buChar char="q"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DCL ( data Control Language) </a:t>
            </a: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perintah-perintah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pengaksesan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data. Data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bagian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penting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keseluruhan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basis data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haruslah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diambil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langkah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tepat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memeriksa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akses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tidak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valid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kita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menjaga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hal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maka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kita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butuh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pernyataan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DCL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benar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.</a:t>
            </a:r>
            <a:br>
              <a:rPr lang="en-US" sz="20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Perintah-perintah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ada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DCL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:</a:t>
            </a:r>
            <a:br>
              <a:rPr lang="en-US" sz="20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1. GRANT</a:t>
            </a:r>
          </a:p>
          <a:p>
            <a:pPr marL="342900" indent="-49213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2. REVOKE</a:t>
            </a:r>
            <a:br>
              <a:rPr lang="en-US" sz="2000" dirty="0"/>
            </a:br>
            <a:r>
              <a:rPr lang="en-US" sz="2000" dirty="0"/>
              <a:t>2. 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467600" cy="5105400"/>
          </a:xfrm>
        </p:spPr>
        <p:txBody>
          <a:bodyPr/>
          <a:lstStyle/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br>
              <a:rPr lang="en-US" sz="20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id-ID" sz="2000" b="1" dirty="0">
                <a:solidFill>
                  <a:schemeClr val="accent3">
                    <a:lumMod val="95000"/>
                  </a:schemeClr>
                </a:solidFill>
              </a:rPr>
              <a:t>PENGERTIAN MODEL DATA</a:t>
            </a: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</a:rPr>
              <a:t> :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konsep-konsep untuk menerangkan data, hubungan-hubungan antara data dan batasan-batasan data yang terintegrasi di dalam suatu organisasi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endParaRPr lang="id-ID" sz="2000" b="1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id-ID" sz="2000" b="1" dirty="0">
                <a:solidFill>
                  <a:schemeClr val="accent3">
                    <a:lumMod val="95000"/>
                  </a:schemeClr>
                </a:solidFill>
              </a:rPr>
              <a:t>JENIS-JENIS MODEL DATA</a:t>
            </a:r>
            <a:endParaRPr lang="id-ID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A.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berbasis objek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B.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berbasis record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C.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fisik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D.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konseptual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Data Model </a:t>
            </a:r>
            <a:r>
              <a:rPr lang="en-US" sz="3200" b="1" dirty="0" err="1">
                <a:solidFill>
                  <a:schemeClr val="bg1"/>
                </a:solidFill>
              </a:rPr>
              <a:t>dan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konsepsual</a:t>
            </a:r>
            <a:r>
              <a:rPr lang="en-US" sz="3200" b="1" dirty="0">
                <a:solidFill>
                  <a:schemeClr val="bg1"/>
                </a:solidFill>
              </a:rPr>
              <a:t>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914400"/>
            <a:ext cx="792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	</a:t>
            </a:r>
            <a:r>
              <a: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BASED DATA MODEL</a:t>
            </a:r>
            <a:endParaRPr kumimoji="0" lang="id-ID" sz="26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data berbasis objek menggunakan konsep entitas, atribut dan hubungan antar entitas.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Terdiri dari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Entity Relationship model</a:t>
            </a: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functional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Semantik data model</a:t>
            </a: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Object oriented</a:t>
            </a: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400" b="1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RELATIONSHIP  MODEL</a:t>
            </a:r>
            <a:endParaRPr kumimoji="0" lang="id-ID" sz="2400" b="0" i="1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Model untuk menjelaskan hubungan antar data dalam basis data berdasarkan suatu persepsi bahwa real word terdiri dari objek-object dasar yang mempunyai hubungan atau relasi antara obje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-obje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tersebut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Model data </a:t>
            </a:r>
            <a:r>
              <a:rPr lang="en-US" sz="3200" b="1" dirty="0" err="1">
                <a:solidFill>
                  <a:schemeClr val="bg1"/>
                </a:solidFill>
              </a:rPr>
              <a:t>berbasis</a:t>
            </a:r>
            <a:r>
              <a:rPr lang="en-US" sz="3200" b="1" dirty="0">
                <a:solidFill>
                  <a:schemeClr val="bg1"/>
                </a:solidFill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Simbol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ERD</a:t>
            </a:r>
            <a:endParaRPr lang="en-GB" dirty="0">
              <a:solidFill>
                <a:schemeClr val="accent3">
                  <a:lumMod val="95000"/>
                </a:schemeClr>
              </a:solidFill>
            </a:endParaRPr>
          </a:p>
        </p:txBody>
      </p:sp>
      <p:pic>
        <p:nvPicPr>
          <p:cNvPr id="453635" name="Picture 3" descr="part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924175"/>
            <a:ext cx="5111750" cy="3505200"/>
          </a:xfrm>
          <a:prstGeom prst="rect">
            <a:avLst/>
          </a:prstGeom>
          <a:noFill/>
        </p:spPr>
      </p:pic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145256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Simbol Entity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179388" y="5157788"/>
            <a:ext cx="1727200" cy="731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Simbol </a:t>
            </a:r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Relationship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6948488" y="5300663"/>
            <a:ext cx="14478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Simbol Attribute</a:t>
            </a:r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6732588" y="2924175"/>
            <a:ext cx="2160587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Entitas yang juga merupakan </a:t>
            </a: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Relationship</a:t>
            </a:r>
          </a:p>
        </p:txBody>
      </p:sp>
      <p:sp>
        <p:nvSpPr>
          <p:cNvPr id="453640" name="Rectangle 8"/>
          <p:cNvSpPr>
            <a:spLocks noChangeArrowheads="1"/>
          </p:cNvSpPr>
          <p:nvPr/>
        </p:nvSpPr>
        <p:spPr bwMode="auto">
          <a:xfrm>
            <a:off x="539750" y="1341438"/>
            <a:ext cx="79930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Komponen dalam model E-R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Entity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Relationship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Attribute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Mapping Cardinality</a:t>
            </a:r>
            <a:endParaRPr lang="en-GB" sz="2000">
              <a:solidFill>
                <a:schemeClr val="accent3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utoUpdateAnimBg="0"/>
      <p:bldP spid="453637" grpId="0" autoUpdateAnimBg="0"/>
      <p:bldP spid="453638" grpId="0" autoUpdateAnimBg="0"/>
      <p:bldP spid="4536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914400"/>
            <a:ext cx="7502525" cy="1830156"/>
            <a:chOff x="432" y="2556"/>
            <a:chExt cx="4726" cy="142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688" y="3360"/>
              <a:ext cx="144" cy="3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32" y="2556"/>
              <a:ext cx="4726" cy="1428"/>
              <a:chOff x="432" y="2556"/>
              <a:chExt cx="4726" cy="142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 dirty="0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TGL </a:t>
                </a:r>
              </a:p>
              <a:p>
                <a:pPr algn="ctr" eaLnBrk="0" hangingPunct="0"/>
                <a:r>
                  <a:rPr lang="en-US" b="1" dirty="0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LAHIR</a:t>
                </a: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2112" y="2680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GELAR</a:t>
                </a: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968" y="2582"/>
                <a:ext cx="1056" cy="816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436" y="2556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NIP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438" y="2600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NAMA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582" y="2976"/>
                <a:ext cx="432" cy="0"/>
              </a:xfrm>
              <a:prstGeom prst="line">
                <a:avLst/>
              </a:prstGeom>
              <a:noFill/>
              <a:ln w="28575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2496" y="3696"/>
                <a:ext cx="1056" cy="288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b="1" dirty="0" err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Dosen</a:t>
                </a:r>
                <a:endParaRPr lang="en-US" b="1" dirty="0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104" y="3120"/>
                <a:ext cx="1632" cy="576"/>
              </a:xfrm>
              <a:prstGeom prst="lin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3024" y="3158"/>
                <a:ext cx="624" cy="528"/>
              </a:xfrm>
              <a:prstGeom prst="lin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3168" y="3120"/>
                <a:ext cx="1344" cy="576"/>
              </a:xfrm>
              <a:prstGeom prst="lin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19200" y="3200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Atribut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composite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2133600" y="4114800"/>
            <a:ext cx="5029200" cy="2138027"/>
            <a:chOff x="432" y="624"/>
            <a:chExt cx="3168" cy="1565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32" y="624"/>
              <a:ext cx="720" cy="624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DEPAN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680" y="624"/>
              <a:ext cx="720" cy="624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TENGAH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880" y="624"/>
              <a:ext cx="720" cy="624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BLKNG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680" y="1392"/>
              <a:ext cx="720" cy="28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88" y="1919"/>
              <a:ext cx="1056" cy="27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Dosen</a:t>
              </a:r>
              <a:r>
                <a:rPr lang="en-US" b="1" dirty="0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056" y="1152"/>
              <a:ext cx="672" cy="288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016" y="1248"/>
              <a:ext cx="0" cy="144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2352" y="1200"/>
              <a:ext cx="672" cy="240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016" y="1680"/>
              <a:ext cx="0" cy="240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685800" y="1295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d. ATRIBUT DERIVATIF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Suatu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atribut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yg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dihasilkan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dari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atribut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yang lain</a:t>
            </a:r>
            <a:endParaRPr lang="en-US" sz="2400" dirty="0">
              <a:solidFill>
                <a:schemeClr val="accent3">
                  <a:lumMod val="95000"/>
                </a:schemeClr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0" y="2438400"/>
            <a:ext cx="3886200" cy="1431235"/>
            <a:chOff x="480" y="2832"/>
            <a:chExt cx="2448" cy="1152"/>
          </a:xfrm>
        </p:grpSpPr>
        <p:sp>
          <p:nvSpPr>
            <p:cNvPr id="10245" name="Oval 30"/>
            <p:cNvSpPr>
              <a:spLocks noChangeArrowheads="1"/>
            </p:cNvSpPr>
            <p:nvPr/>
          </p:nvSpPr>
          <p:spPr bwMode="auto">
            <a:xfrm>
              <a:off x="480" y="2832"/>
              <a:ext cx="720" cy="432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TGL </a:t>
              </a:r>
            </a:p>
            <a:p>
              <a:pPr algn="ctr" eaLnBrk="0" hangingPunct="0"/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LAHIR</a:t>
              </a:r>
            </a:p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246" name="Oval 31"/>
            <p:cNvSpPr>
              <a:spLocks noChangeArrowheads="1"/>
            </p:cNvSpPr>
            <p:nvPr/>
          </p:nvSpPr>
          <p:spPr bwMode="auto">
            <a:xfrm>
              <a:off x="2208" y="2928"/>
              <a:ext cx="720" cy="28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UMUR</a:t>
              </a:r>
            </a:p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247" name="Text Box 32"/>
            <p:cNvSpPr txBox="1">
              <a:spLocks noChangeArrowheads="1"/>
            </p:cNvSpPr>
            <p:nvPr/>
          </p:nvSpPr>
          <p:spPr bwMode="auto">
            <a:xfrm>
              <a:off x="1344" y="3687"/>
              <a:ext cx="1056" cy="297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Dosen</a:t>
              </a:r>
              <a:endParaRPr lang="en-US" b="1" dirty="0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248" name="Line 33"/>
            <p:cNvSpPr>
              <a:spLocks noChangeShapeType="1"/>
            </p:cNvSpPr>
            <p:nvPr/>
          </p:nvSpPr>
          <p:spPr bwMode="auto">
            <a:xfrm>
              <a:off x="1008" y="3216"/>
              <a:ext cx="480" cy="480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10249" name="Line 34"/>
            <p:cNvSpPr>
              <a:spLocks noChangeShapeType="1"/>
            </p:cNvSpPr>
            <p:nvPr/>
          </p:nvSpPr>
          <p:spPr bwMode="auto">
            <a:xfrm>
              <a:off x="1200" y="3024"/>
              <a:ext cx="1008" cy="48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400">
                <a:solidFill>
                  <a:srgbClr val="00FF00"/>
                </a:solidFill>
              </a:rPr>
              <a:t>Arsitektur Sistem Database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empat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karakteristik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penting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database,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yaitu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  <a:p>
            <a:pPr marL="568325" lvl="1" indent="-101600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(1) 	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adanya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penyekatan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antara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program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 (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kebebasan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		data-program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-program), </a:t>
            </a:r>
          </a:p>
          <a:p>
            <a:pPr marL="568325" lvl="1" indent="-101600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(2) 	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Dukungan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multiple view,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serta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  <a:p>
            <a:pPr marL="914400" lvl="1" indent="-44767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(3) 	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katalog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menyimpan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deskripsi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database (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skema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).</a:t>
            </a:r>
          </a:p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Berdasarkan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karakteristik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utama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diatas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memberikan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gambaran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database.</a:t>
            </a:r>
          </a:p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digambarkan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bentuk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tiga-skema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(three-schema architecture).</a:t>
            </a:r>
          </a:p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b="1" dirty="0" err="1">
                <a:solidFill>
                  <a:schemeClr val="accent3">
                    <a:lumMod val="95000"/>
                  </a:schemeClr>
                </a:solidFill>
              </a:rPr>
              <a:t>Tujuan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gambaran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tiga-skema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tersebut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memisahkan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antara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aplikasi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struktur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fisik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database.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001"/>
            <a:ext cx="8229600" cy="1284275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Is</a:t>
            </a:r>
            <a:r>
              <a:rPr sz="4000" spc="-5" dirty="0">
                <a:solidFill>
                  <a:srgbClr val="FF0000"/>
                </a:solidFill>
              </a:rPr>
              <a:t>tilah</a:t>
            </a:r>
            <a:r>
              <a:rPr sz="4000" spc="-15" dirty="0">
                <a:solidFill>
                  <a:srgbClr val="FF0000"/>
                </a:solidFill>
              </a:rPr>
              <a:t>-</a:t>
            </a:r>
            <a:r>
              <a:rPr sz="4000" spc="-20" dirty="0">
                <a:solidFill>
                  <a:srgbClr val="FF0000"/>
                </a:solidFill>
              </a:rPr>
              <a:t>is</a:t>
            </a:r>
            <a:r>
              <a:rPr sz="4000" spc="-10" dirty="0">
                <a:solidFill>
                  <a:srgbClr val="FF0000"/>
                </a:solidFill>
              </a:rPr>
              <a:t>t</a:t>
            </a:r>
            <a:r>
              <a:rPr sz="4000" spc="-5" dirty="0">
                <a:solidFill>
                  <a:srgbClr val="FF0000"/>
                </a:solidFill>
              </a:rPr>
              <a:t>ila</a:t>
            </a:r>
            <a:r>
              <a:rPr sz="4000" dirty="0">
                <a:solidFill>
                  <a:srgbClr val="FF0000"/>
                </a:solidFill>
              </a:rPr>
              <a:t>h</a:t>
            </a:r>
            <a:r>
              <a:rPr sz="4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FF0000"/>
                </a:solidFill>
              </a:rPr>
              <a:t>Dala</a:t>
            </a:r>
            <a:r>
              <a:rPr sz="4000" spc="-35" dirty="0">
                <a:solidFill>
                  <a:srgbClr val="FF0000"/>
                </a:solidFill>
              </a:rPr>
              <a:t>m</a:t>
            </a:r>
            <a:r>
              <a:rPr sz="40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Sistem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540" algn="ctr">
              <a:lnSpc>
                <a:spcPts val="4760"/>
              </a:lnSpc>
            </a:pPr>
            <a:r>
              <a:rPr sz="4000" spc="-20" dirty="0">
                <a:solidFill>
                  <a:srgbClr val="FF0000"/>
                </a:solidFill>
              </a:rPr>
              <a:t>Basis</a:t>
            </a:r>
            <a:r>
              <a:rPr sz="40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FF0000"/>
                </a:solidFill>
              </a:rPr>
              <a:t>Data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979" y="1676400"/>
            <a:ext cx="8058150" cy="3924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65325" indent="-342900">
              <a:lnSpc>
                <a:spcPct val="110000"/>
              </a:lnSpc>
              <a:buFont typeface="Arial"/>
              <a:buAutoNum type="alphaLcPeriod"/>
              <a:tabLst>
                <a:tab pos="356235" algn="l"/>
                <a:tab pos="3067050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terprise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su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tu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bentu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organ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sasi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terp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ise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ko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ah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kit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eko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tabase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min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ist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rasi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  <a:p>
            <a:pPr marL="355600" marR="117475" indent="-342900">
              <a:lnSpc>
                <a:spcPts val="2590"/>
              </a:lnSpc>
              <a:spcBef>
                <a:spcPts val="615"/>
              </a:spcBef>
              <a:buFont typeface="Arial"/>
              <a:buAutoNum type="alphaLcPeriod" startAt="2"/>
              <a:tabLst>
                <a:tab pos="35623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ntitas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suatu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obye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4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dengan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obje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lai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nya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marR="5080">
              <a:lnSpc>
                <a:spcPct val="100200"/>
              </a:lnSpc>
              <a:spcBef>
                <a:spcPts val="270"/>
              </a:spcBef>
              <a:tabLst>
                <a:tab pos="1830705" algn="l"/>
                <a:tab pos="2510790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taba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tita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Matap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jaran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tabase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min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ist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rasi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Dokte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Obat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001"/>
            <a:ext cx="8229600" cy="1284275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chemeClr val="bg1"/>
                </a:solidFill>
              </a:rPr>
              <a:t>Is</a:t>
            </a:r>
            <a:r>
              <a:rPr sz="4000" spc="-5" dirty="0">
                <a:solidFill>
                  <a:schemeClr val="bg1"/>
                </a:solidFill>
              </a:rPr>
              <a:t>tila</a:t>
            </a:r>
            <a:r>
              <a:rPr sz="4000" dirty="0">
                <a:solidFill>
                  <a:schemeClr val="bg1"/>
                </a:solidFill>
              </a:rPr>
              <a:t>h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dala</a:t>
            </a:r>
            <a:r>
              <a:rPr sz="4000" spc="-35" dirty="0">
                <a:solidFill>
                  <a:schemeClr val="bg1"/>
                </a:solidFill>
              </a:rPr>
              <a:t>m</a:t>
            </a:r>
            <a:r>
              <a:rPr sz="4000" spc="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Sistem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Ba</a:t>
            </a:r>
            <a:r>
              <a:rPr sz="4000" spc="-10" dirty="0">
                <a:solidFill>
                  <a:schemeClr val="bg1"/>
                </a:solidFill>
              </a:rPr>
              <a:t>s</a:t>
            </a:r>
            <a:r>
              <a:rPr sz="4000" spc="-25" dirty="0">
                <a:solidFill>
                  <a:schemeClr val="bg1"/>
                </a:solidFill>
              </a:rPr>
              <a:t>isdata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" algn="ctr">
              <a:lnSpc>
                <a:spcPts val="4760"/>
              </a:lnSpc>
            </a:pPr>
            <a:r>
              <a:rPr sz="4000" spc="-25" dirty="0">
                <a:solidFill>
                  <a:schemeClr val="bg1"/>
                </a:solidFill>
              </a:rPr>
              <a:t>lanjutan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848600" cy="23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740"/>
              </a:lnSpc>
            </a:pPr>
            <a:r>
              <a:rPr sz="2400" spc="-10" dirty="0">
                <a:solidFill>
                  <a:schemeClr val="bg1"/>
                </a:solidFill>
              </a:rPr>
              <a:t>c.</a:t>
            </a:r>
            <a:r>
              <a:rPr sz="2400" spc="2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chemeClr val="bg1"/>
                </a:solidFill>
              </a:rPr>
              <a:t>A</a:t>
            </a:r>
            <a:r>
              <a:rPr sz="2400" spc="-25" dirty="0">
                <a:solidFill>
                  <a:schemeClr val="bg1"/>
                </a:solidFill>
              </a:rPr>
              <a:t>t</a:t>
            </a:r>
            <a:r>
              <a:rPr sz="2400" dirty="0">
                <a:solidFill>
                  <a:schemeClr val="bg1"/>
                </a:solidFill>
              </a:rPr>
              <a:t>ribute/f</a:t>
            </a:r>
            <a:r>
              <a:rPr sz="2400" spc="-5" dirty="0">
                <a:solidFill>
                  <a:schemeClr val="bg1"/>
                </a:solidFill>
              </a:rPr>
              <a:t>i</a:t>
            </a:r>
            <a:r>
              <a:rPr sz="2400" spc="-10" dirty="0">
                <a:solidFill>
                  <a:schemeClr val="bg1"/>
                </a:solidFill>
              </a:rPr>
              <a:t>e</a:t>
            </a:r>
            <a:r>
              <a:rPr sz="2400" dirty="0">
                <a:solidFill>
                  <a:schemeClr val="bg1"/>
                </a:solidFill>
              </a:rPr>
              <a:t>ld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ya</a:t>
            </a:r>
            <a:r>
              <a:rPr sz="2400" spc="-10" dirty="0">
                <a:solidFill>
                  <a:schemeClr val="bg1"/>
                </a:solidFill>
              </a:rPr>
              <a:t>itu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setiap</a:t>
            </a:r>
            <a:r>
              <a:rPr sz="2400" spc="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enti</a:t>
            </a:r>
            <a:r>
              <a:rPr sz="2400" spc="10" dirty="0">
                <a:solidFill>
                  <a:schemeClr val="bg1"/>
                </a:solidFill>
              </a:rPr>
              <a:t>t</a:t>
            </a:r>
            <a:r>
              <a:rPr sz="2400" spc="-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s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mem</a:t>
            </a:r>
            <a:r>
              <a:rPr sz="2400" spc="-5" dirty="0">
                <a:solidFill>
                  <a:schemeClr val="bg1"/>
                </a:solidFill>
              </a:rPr>
              <a:t>pu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y</a:t>
            </a:r>
            <a:r>
              <a:rPr sz="2400" spc="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i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atribu</a:t>
            </a:r>
            <a:r>
              <a:rPr sz="2400" dirty="0">
                <a:solidFill>
                  <a:schemeClr val="bg1"/>
                </a:solidFill>
              </a:rPr>
              <a:t>t</a:t>
            </a:r>
            <a:r>
              <a:rPr sz="2400" spc="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atau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ts val="2740"/>
              </a:lnSpc>
            </a:pPr>
            <a:r>
              <a:rPr sz="2400" dirty="0">
                <a:solidFill>
                  <a:schemeClr val="bg1"/>
                </a:solidFill>
              </a:rPr>
              <a:t>su</a:t>
            </a:r>
            <a:r>
              <a:rPr sz="2400" spc="-1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tu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se</a:t>
            </a:r>
            <a:r>
              <a:rPr sz="2400" spc="-15" dirty="0">
                <a:solidFill>
                  <a:schemeClr val="bg1"/>
                </a:solidFill>
              </a:rPr>
              <a:t>b</a:t>
            </a:r>
            <a:r>
              <a:rPr sz="2400" spc="-5" dirty="0">
                <a:solidFill>
                  <a:schemeClr val="bg1"/>
                </a:solidFill>
              </a:rPr>
              <a:t>uta</a:t>
            </a:r>
            <a:r>
              <a:rPr sz="2400" dirty="0">
                <a:solidFill>
                  <a:schemeClr val="bg1"/>
                </a:solidFill>
              </a:rPr>
              <a:t>n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u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tuk</a:t>
            </a:r>
            <a:r>
              <a:rPr sz="24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me</a:t>
            </a:r>
            <a:r>
              <a:rPr sz="2400" spc="-10" dirty="0">
                <a:solidFill>
                  <a:schemeClr val="bg1"/>
                </a:solidFill>
              </a:rPr>
              <a:t>w</a:t>
            </a:r>
            <a:r>
              <a:rPr sz="2400" spc="-5" dirty="0">
                <a:solidFill>
                  <a:schemeClr val="bg1"/>
                </a:solidFill>
              </a:rPr>
              <a:t>ak</a:t>
            </a:r>
            <a:r>
              <a:rPr sz="2400" spc="-10" dirty="0">
                <a:solidFill>
                  <a:schemeClr val="bg1"/>
                </a:solidFill>
              </a:rPr>
              <a:t>i</a:t>
            </a:r>
            <a:r>
              <a:rPr sz="2400" spc="-5" dirty="0">
                <a:solidFill>
                  <a:schemeClr val="bg1"/>
                </a:solidFill>
              </a:rPr>
              <a:t>l</a:t>
            </a:r>
            <a:r>
              <a:rPr sz="2400" dirty="0">
                <a:solidFill>
                  <a:schemeClr val="bg1"/>
                </a:solidFill>
              </a:rPr>
              <a:t>i</a:t>
            </a:r>
            <a:r>
              <a:rPr sz="24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su</a:t>
            </a:r>
            <a:r>
              <a:rPr sz="2400" spc="-1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tu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e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tita</a:t>
            </a:r>
            <a:r>
              <a:rPr sz="2400" spc="-5" dirty="0">
                <a:solidFill>
                  <a:schemeClr val="bg1"/>
                </a:solidFill>
              </a:rPr>
              <a:t>s</a:t>
            </a:r>
            <a:r>
              <a:rPr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chemeClr val="bg1"/>
                </a:solidFill>
              </a:rPr>
              <a:t>C</a:t>
            </a:r>
            <a:r>
              <a:rPr sz="2400" spc="-10" dirty="0">
                <a:solidFill>
                  <a:schemeClr val="bg1"/>
                </a:solidFill>
              </a:rPr>
              <a:t>o</a:t>
            </a:r>
            <a:r>
              <a:rPr sz="2400" spc="-5" dirty="0">
                <a:solidFill>
                  <a:schemeClr val="bg1"/>
                </a:solidFill>
              </a:rPr>
              <a:t>nto</a:t>
            </a:r>
            <a:r>
              <a:rPr sz="2400" dirty="0">
                <a:solidFill>
                  <a:schemeClr val="bg1"/>
                </a:solidFill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chemeClr val="bg1"/>
                </a:solidFill>
              </a:rPr>
              <a:t>E</a:t>
            </a:r>
            <a:r>
              <a:rPr sz="2400" spc="-10" dirty="0">
                <a:solidFill>
                  <a:schemeClr val="bg1"/>
                </a:solidFill>
              </a:rPr>
              <a:t>ntity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sis</a:t>
            </a:r>
            <a:r>
              <a:rPr sz="2400" spc="-15" dirty="0">
                <a:solidFill>
                  <a:schemeClr val="bg1"/>
                </a:solidFill>
              </a:rPr>
              <a:t>w</a:t>
            </a:r>
            <a:r>
              <a:rPr sz="2400" dirty="0">
                <a:solidFill>
                  <a:schemeClr val="bg1"/>
                </a:solidFill>
              </a:rPr>
              <a:t>a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fie</a:t>
            </a:r>
            <a:r>
              <a:rPr sz="2400" spc="-10" dirty="0">
                <a:solidFill>
                  <a:schemeClr val="bg1"/>
                </a:solidFill>
              </a:rPr>
              <a:t>l</a:t>
            </a:r>
            <a:r>
              <a:rPr sz="2400" dirty="0">
                <a:solidFill>
                  <a:schemeClr val="bg1"/>
                </a:solidFill>
              </a:rPr>
              <a:t>d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bg1"/>
                </a:solidFill>
              </a:rPr>
              <a:t>=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N</a:t>
            </a:r>
            <a:r>
              <a:rPr sz="2400" spc="-10" dirty="0">
                <a:solidFill>
                  <a:schemeClr val="bg1"/>
                </a:solidFill>
              </a:rPr>
              <a:t>i</a:t>
            </a:r>
            <a:r>
              <a:rPr sz="2400" spc="-15" dirty="0">
                <a:solidFill>
                  <a:schemeClr val="bg1"/>
                </a:solidFill>
              </a:rPr>
              <a:t>m,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nama_s</a:t>
            </a:r>
            <a:r>
              <a:rPr sz="2400" spc="-10" dirty="0">
                <a:solidFill>
                  <a:schemeClr val="bg1"/>
                </a:solidFill>
              </a:rPr>
              <a:t>i</a:t>
            </a:r>
            <a:r>
              <a:rPr sz="2400" dirty="0">
                <a:solidFill>
                  <a:schemeClr val="bg1"/>
                </a:solidFill>
              </a:rPr>
              <a:t>sw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,alamat,dll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ts val="2855"/>
              </a:lnSpc>
              <a:spcBef>
                <a:spcPts val="290"/>
              </a:spcBef>
            </a:pPr>
            <a:r>
              <a:rPr sz="2400" dirty="0">
                <a:solidFill>
                  <a:schemeClr val="bg1"/>
                </a:solidFill>
              </a:rPr>
              <a:t>E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tity</a:t>
            </a:r>
            <a:r>
              <a:rPr sz="24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n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sa</a:t>
            </a:r>
            <a:r>
              <a:rPr sz="2400" spc="-15" dirty="0">
                <a:solidFill>
                  <a:schemeClr val="bg1"/>
                </a:solidFill>
              </a:rPr>
              <a:t>b</a:t>
            </a:r>
            <a:r>
              <a:rPr sz="2400" spc="-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h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chemeClr val="bg1"/>
                </a:solidFill>
              </a:rPr>
              <a:t>fie</a:t>
            </a:r>
            <a:r>
              <a:rPr sz="2400" spc="-15" dirty="0">
                <a:solidFill>
                  <a:schemeClr val="bg1"/>
                </a:solidFill>
              </a:rPr>
              <a:t>l</a:t>
            </a:r>
            <a:r>
              <a:rPr sz="2400" spc="-5" dirty="0">
                <a:solidFill>
                  <a:schemeClr val="bg1"/>
                </a:solidFill>
              </a:rPr>
              <a:t>d</a:t>
            </a:r>
            <a:r>
              <a:rPr sz="2400" dirty="0">
                <a:solidFill>
                  <a:schemeClr val="bg1"/>
                </a:solidFill>
              </a:rPr>
              <a:t>=K</a:t>
            </a:r>
            <a:r>
              <a:rPr sz="2400" spc="-10" dirty="0">
                <a:solidFill>
                  <a:schemeClr val="bg1"/>
                </a:solidFill>
              </a:rPr>
              <a:t>d</a:t>
            </a:r>
            <a:r>
              <a:rPr sz="2400" spc="-5" dirty="0">
                <a:solidFill>
                  <a:schemeClr val="bg1"/>
                </a:solidFill>
              </a:rPr>
              <a:t>_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spc="-5" dirty="0">
                <a:solidFill>
                  <a:schemeClr val="bg1"/>
                </a:solidFill>
              </a:rPr>
              <a:t>as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spc="-5" dirty="0">
                <a:solidFill>
                  <a:schemeClr val="bg1"/>
                </a:solidFill>
              </a:rPr>
              <a:t>b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spc="-5" dirty="0">
                <a:solidFill>
                  <a:schemeClr val="bg1"/>
                </a:solidFill>
              </a:rPr>
              <a:t>h,</a:t>
            </a:r>
            <a:r>
              <a:rPr sz="2400" spc="5" dirty="0">
                <a:solidFill>
                  <a:schemeClr val="bg1"/>
                </a:solidFill>
              </a:rPr>
              <a:t>n</a:t>
            </a:r>
            <a:r>
              <a:rPr sz="2400" spc="-5" dirty="0">
                <a:solidFill>
                  <a:schemeClr val="bg1"/>
                </a:solidFill>
              </a:rPr>
              <a:t>ama_</a:t>
            </a:r>
            <a:r>
              <a:rPr sz="2400" spc="5" dirty="0">
                <a:solidFill>
                  <a:schemeClr val="bg1"/>
                </a:solidFill>
              </a:rPr>
              <a:t>n</a:t>
            </a:r>
            <a:r>
              <a:rPr sz="2400" spc="-5" dirty="0">
                <a:solidFill>
                  <a:schemeClr val="bg1"/>
                </a:solidFill>
              </a:rPr>
              <a:t>as</a:t>
            </a:r>
            <a:r>
              <a:rPr sz="2400" dirty="0">
                <a:solidFill>
                  <a:schemeClr val="bg1"/>
                </a:solidFill>
              </a:rPr>
              <a:t>a</a:t>
            </a:r>
            <a:r>
              <a:rPr sz="2400" spc="-5" dirty="0">
                <a:solidFill>
                  <a:schemeClr val="bg1"/>
                </a:solidFill>
              </a:rPr>
              <a:t>bah,d</a:t>
            </a:r>
            <a:r>
              <a:rPr sz="2400" spc="5" dirty="0">
                <a:solidFill>
                  <a:schemeClr val="bg1"/>
                </a:solidFill>
              </a:rPr>
              <a:t>l</a:t>
            </a:r>
            <a:r>
              <a:rPr sz="2400" dirty="0">
                <a:solidFill>
                  <a:schemeClr val="bg1"/>
                </a:solidFill>
              </a:rPr>
              <a:t>l</a:t>
            </a:r>
            <a:endParaRPr sz="2400" dirty="0">
              <a:solidFill>
                <a:schemeClr val="bg1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880" y="4191000"/>
            <a:ext cx="7157084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5080" indent="-349885">
              <a:lnSpc>
                <a:spcPts val="2590"/>
              </a:lnSpc>
              <a:tabLst>
                <a:tab pos="1259205" algn="l"/>
                <a:tab pos="2244090" algn="l"/>
                <a:tab pos="3141980" algn="l"/>
                <a:tab pos="3990975" algn="l"/>
                <a:tab pos="5059045" algn="l"/>
                <a:tab pos="5906770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400" spc="1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ktual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dis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mpan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pad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tiap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</a:t>
            </a:r>
            <a:r>
              <a:rPr sz="24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atribut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Atri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karya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sutrisn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man,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21259" y="3586262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001"/>
            <a:ext cx="8229600" cy="1284275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chemeClr val="bg1"/>
                </a:solidFill>
              </a:rPr>
              <a:t>Is</a:t>
            </a:r>
            <a:r>
              <a:rPr sz="4000" spc="-5" dirty="0">
                <a:solidFill>
                  <a:schemeClr val="bg1"/>
                </a:solidFill>
              </a:rPr>
              <a:t>tila</a:t>
            </a:r>
            <a:r>
              <a:rPr sz="4000" dirty="0">
                <a:solidFill>
                  <a:schemeClr val="bg1"/>
                </a:solidFill>
              </a:rPr>
              <a:t>h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dala</a:t>
            </a:r>
            <a:r>
              <a:rPr sz="4000" spc="-35" dirty="0">
                <a:solidFill>
                  <a:schemeClr val="bg1"/>
                </a:solidFill>
              </a:rPr>
              <a:t>m</a:t>
            </a:r>
            <a:r>
              <a:rPr sz="4000" spc="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Sistem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Ba</a:t>
            </a:r>
            <a:r>
              <a:rPr sz="4000" spc="-10" dirty="0">
                <a:solidFill>
                  <a:schemeClr val="bg1"/>
                </a:solidFill>
              </a:rPr>
              <a:t>s</a:t>
            </a:r>
            <a:r>
              <a:rPr sz="4000" spc="-25" dirty="0">
                <a:solidFill>
                  <a:schemeClr val="bg1"/>
                </a:solidFill>
              </a:rPr>
              <a:t>isdata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" algn="ctr">
              <a:lnSpc>
                <a:spcPts val="4760"/>
              </a:lnSpc>
            </a:pPr>
            <a:r>
              <a:rPr sz="4000" spc="-25" dirty="0">
                <a:solidFill>
                  <a:schemeClr val="bg1"/>
                </a:solidFill>
              </a:rPr>
              <a:t>lanjutan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2" y="1812324"/>
            <a:ext cx="8072755" cy="335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5080" indent="-349250" algn="just">
              <a:lnSpc>
                <a:spcPts val="2590"/>
              </a:lnSpc>
              <a:buFont typeface="Arial"/>
              <a:buAutoNum type="alphaLcPeriod" startAt="5"/>
              <a:tabLst>
                <a:tab pos="362585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ord/tup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yaitu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ku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men-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elem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berk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2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nfo</a:t>
            </a:r>
            <a:r>
              <a:rPr sz="2400" spc="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masikan</a:t>
            </a:r>
            <a:r>
              <a:rPr sz="2400" spc="2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tentang</a:t>
            </a:r>
            <a:r>
              <a:rPr sz="2400" spc="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25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spc="25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secara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ngk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 marR="6350" indent="-349250" algn="just">
              <a:lnSpc>
                <a:spcPct val="100000"/>
              </a:lnSpc>
              <a:spcBef>
                <a:spcPts val="535"/>
              </a:spcBef>
              <a:buFont typeface="Arial"/>
              <a:buAutoNum type="alphaLcPeriod" startAt="5"/>
              <a:tabLst>
                <a:tab pos="36258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File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kumpu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record-record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sejenis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mempu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pan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eleme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rib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namu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berbed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va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 marR="6985" indent="-349250" algn="just">
              <a:lnSpc>
                <a:spcPct val="100000"/>
              </a:lnSpc>
              <a:spcBef>
                <a:spcPts val="575"/>
              </a:spcBef>
              <a:buFont typeface="Arial"/>
              <a:buAutoNum type="alphaLcPeriod" startAt="5"/>
              <a:tabLst>
                <a:tab pos="36258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peng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ara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menginde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ntifikas</a:t>
            </a:r>
            <a:r>
              <a:rPr sz="2400" spc="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dar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kumpul</a:t>
            </a:r>
            <a:r>
              <a:rPr sz="2400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entitas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11777"/>
            <a:ext cx="8229600" cy="668722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365760">
              <a:lnSpc>
                <a:spcPts val="4760"/>
              </a:lnSpc>
            </a:pPr>
            <a:r>
              <a:rPr sz="4000" spc="-35" dirty="0">
                <a:solidFill>
                  <a:schemeClr val="bg1"/>
                </a:solidFill>
              </a:rPr>
              <a:t>Co</a:t>
            </a:r>
            <a:r>
              <a:rPr sz="4000" spc="-40" dirty="0">
                <a:solidFill>
                  <a:schemeClr val="bg1"/>
                </a:solidFill>
              </a:rPr>
              <a:t>n</a:t>
            </a:r>
            <a:r>
              <a:rPr sz="4000" spc="-20" dirty="0">
                <a:solidFill>
                  <a:schemeClr val="bg1"/>
                </a:solidFill>
              </a:rPr>
              <a:t>toh</a:t>
            </a:r>
            <a:r>
              <a:rPr sz="4000" spc="1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Pen</a:t>
            </a:r>
            <a:r>
              <a:rPr sz="4000" spc="-40" dirty="0">
                <a:solidFill>
                  <a:schemeClr val="bg1"/>
                </a:solidFill>
              </a:rPr>
              <a:t>g</a:t>
            </a:r>
            <a:r>
              <a:rPr sz="4000" spc="-30" dirty="0">
                <a:solidFill>
                  <a:schemeClr val="bg1"/>
                </a:solidFill>
              </a:rPr>
              <a:t>ga</a:t>
            </a:r>
            <a:r>
              <a:rPr sz="4000" spc="-50" dirty="0">
                <a:solidFill>
                  <a:schemeClr val="bg1"/>
                </a:solidFill>
              </a:rPr>
              <a:t>m</a:t>
            </a:r>
            <a:r>
              <a:rPr sz="4000" spc="-25" dirty="0">
                <a:solidFill>
                  <a:schemeClr val="bg1"/>
                </a:solidFill>
              </a:rPr>
              <a:t>baran</a:t>
            </a:r>
            <a:r>
              <a:rPr sz="4000" spc="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Suatu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541" y="928998"/>
            <a:ext cx="1294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spc="-20" dirty="0">
                <a:latin typeface="Arial"/>
                <a:cs typeface="Arial"/>
              </a:rPr>
              <a:t>Entity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306826"/>
            <a:ext cx="6243706" cy="2097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208" y="2970154"/>
            <a:ext cx="537845" cy="462280"/>
          </a:xfrm>
          <a:custGeom>
            <a:avLst/>
            <a:gdLst/>
            <a:ahLst/>
            <a:cxnLst/>
            <a:rect l="l" t="t" r="r" b="b"/>
            <a:pathLst>
              <a:path w="537845" h="462279">
                <a:moveTo>
                  <a:pt x="518559" y="16424"/>
                </a:moveTo>
                <a:lnTo>
                  <a:pt x="506024" y="18716"/>
                </a:lnTo>
                <a:lnTo>
                  <a:pt x="0" y="452506"/>
                </a:lnTo>
                <a:lnTo>
                  <a:pt x="8381" y="462015"/>
                </a:lnTo>
                <a:lnTo>
                  <a:pt x="514455" y="28229"/>
                </a:lnTo>
                <a:lnTo>
                  <a:pt x="518559" y="16424"/>
                </a:lnTo>
                <a:close/>
              </a:path>
              <a:path w="537845" h="462279">
                <a:moveTo>
                  <a:pt x="536406" y="3413"/>
                </a:moveTo>
                <a:lnTo>
                  <a:pt x="523874" y="3413"/>
                </a:lnTo>
                <a:lnTo>
                  <a:pt x="532135" y="13075"/>
                </a:lnTo>
                <a:lnTo>
                  <a:pt x="514455" y="28229"/>
                </a:lnTo>
                <a:lnTo>
                  <a:pt x="491992" y="92842"/>
                </a:lnTo>
                <a:lnTo>
                  <a:pt x="493791" y="96377"/>
                </a:lnTo>
                <a:lnTo>
                  <a:pt x="500374" y="98663"/>
                </a:lnTo>
                <a:lnTo>
                  <a:pt x="503941" y="97017"/>
                </a:lnTo>
                <a:lnTo>
                  <a:pt x="505068" y="93725"/>
                </a:lnTo>
                <a:lnTo>
                  <a:pt x="536406" y="3413"/>
                </a:lnTo>
                <a:close/>
              </a:path>
              <a:path w="537845" h="462279">
                <a:moveTo>
                  <a:pt x="537590" y="0"/>
                </a:moveTo>
                <a:lnTo>
                  <a:pt x="436641" y="18409"/>
                </a:lnTo>
                <a:lnTo>
                  <a:pt x="434355" y="21701"/>
                </a:lnTo>
                <a:lnTo>
                  <a:pt x="434964" y="25267"/>
                </a:lnTo>
                <a:lnTo>
                  <a:pt x="435604" y="28681"/>
                </a:lnTo>
                <a:lnTo>
                  <a:pt x="438927" y="30967"/>
                </a:lnTo>
                <a:lnTo>
                  <a:pt x="506024" y="18716"/>
                </a:lnTo>
                <a:lnTo>
                  <a:pt x="523874" y="3413"/>
                </a:lnTo>
                <a:lnTo>
                  <a:pt x="536406" y="3413"/>
                </a:lnTo>
                <a:lnTo>
                  <a:pt x="537590" y="0"/>
                </a:lnTo>
                <a:close/>
              </a:path>
              <a:path w="537845" h="462279">
                <a:moveTo>
                  <a:pt x="526272" y="6217"/>
                </a:moveTo>
                <a:lnTo>
                  <a:pt x="522107" y="6217"/>
                </a:lnTo>
                <a:lnTo>
                  <a:pt x="529208" y="14477"/>
                </a:lnTo>
                <a:lnTo>
                  <a:pt x="518559" y="16424"/>
                </a:lnTo>
                <a:lnTo>
                  <a:pt x="514455" y="28229"/>
                </a:lnTo>
                <a:lnTo>
                  <a:pt x="532135" y="13075"/>
                </a:lnTo>
                <a:lnTo>
                  <a:pt x="526272" y="6217"/>
                </a:lnTo>
                <a:close/>
              </a:path>
              <a:path w="537845" h="462279">
                <a:moveTo>
                  <a:pt x="523874" y="3413"/>
                </a:moveTo>
                <a:lnTo>
                  <a:pt x="506024" y="18716"/>
                </a:lnTo>
                <a:lnTo>
                  <a:pt x="518559" y="16424"/>
                </a:lnTo>
                <a:lnTo>
                  <a:pt x="522107" y="6217"/>
                </a:lnTo>
                <a:lnTo>
                  <a:pt x="526272" y="6217"/>
                </a:lnTo>
                <a:lnTo>
                  <a:pt x="523874" y="3413"/>
                </a:lnTo>
                <a:close/>
              </a:path>
              <a:path w="537845" h="462279">
                <a:moveTo>
                  <a:pt x="522107" y="6217"/>
                </a:moveTo>
                <a:lnTo>
                  <a:pt x="518559" y="16424"/>
                </a:lnTo>
                <a:lnTo>
                  <a:pt x="529208" y="14477"/>
                </a:lnTo>
                <a:lnTo>
                  <a:pt x="522107" y="6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2416" y="1503730"/>
            <a:ext cx="2825115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chemeClr val="bg1"/>
                </a:solidFill>
                <a:latin typeface="Arial"/>
                <a:cs typeface="Arial"/>
              </a:rPr>
              <a:t>Mahasiswa</a:t>
            </a:r>
          </a:p>
          <a:p>
            <a:pPr marL="662940">
              <a:lnSpc>
                <a:spcPct val="100000"/>
              </a:lnSpc>
              <a:spcBef>
                <a:spcPts val="3675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Fi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ld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8942" y="2971800"/>
            <a:ext cx="103505" cy="533400"/>
          </a:xfrm>
          <a:custGeom>
            <a:avLst/>
            <a:gdLst/>
            <a:ahLst/>
            <a:cxnLst/>
            <a:rect l="l" t="t" r="r" b="b"/>
            <a:pathLst>
              <a:path w="103504" h="533400">
                <a:moveTo>
                  <a:pt x="52101" y="25107"/>
                </a:moveTo>
                <a:lnTo>
                  <a:pt x="45705" y="35909"/>
                </a:lnTo>
                <a:lnTo>
                  <a:pt x="42793" y="533399"/>
                </a:lnTo>
                <a:lnTo>
                  <a:pt x="55473" y="533399"/>
                </a:lnTo>
                <a:lnTo>
                  <a:pt x="58384" y="36034"/>
                </a:lnTo>
                <a:lnTo>
                  <a:pt x="52101" y="25107"/>
                </a:lnTo>
                <a:close/>
              </a:path>
              <a:path w="103504" h="533400">
                <a:moveTo>
                  <a:pt x="59529" y="12557"/>
                </a:moveTo>
                <a:lnTo>
                  <a:pt x="58521" y="12557"/>
                </a:lnTo>
                <a:lnTo>
                  <a:pt x="58384" y="36034"/>
                </a:lnTo>
                <a:lnTo>
                  <a:pt x="90677" y="92201"/>
                </a:lnTo>
                <a:lnTo>
                  <a:pt x="92445" y="95249"/>
                </a:lnTo>
                <a:lnTo>
                  <a:pt x="96255" y="96255"/>
                </a:lnTo>
                <a:lnTo>
                  <a:pt x="99303" y="94487"/>
                </a:lnTo>
                <a:lnTo>
                  <a:pt x="102351" y="92842"/>
                </a:lnTo>
                <a:lnTo>
                  <a:pt x="103357" y="88910"/>
                </a:lnTo>
                <a:lnTo>
                  <a:pt x="101711" y="85862"/>
                </a:lnTo>
                <a:lnTo>
                  <a:pt x="59529" y="12557"/>
                </a:lnTo>
                <a:close/>
              </a:path>
              <a:path w="103504" h="533400">
                <a:moveTo>
                  <a:pt x="52303" y="0"/>
                </a:moveTo>
                <a:lnTo>
                  <a:pt x="1767" y="85222"/>
                </a:lnTo>
                <a:lnTo>
                  <a:pt x="0" y="88270"/>
                </a:lnTo>
                <a:lnTo>
                  <a:pt x="1005" y="92201"/>
                </a:lnTo>
                <a:lnTo>
                  <a:pt x="4053" y="93969"/>
                </a:lnTo>
                <a:lnTo>
                  <a:pt x="7101" y="95768"/>
                </a:lnTo>
                <a:lnTo>
                  <a:pt x="10911" y="94731"/>
                </a:lnTo>
                <a:lnTo>
                  <a:pt x="12679" y="91683"/>
                </a:lnTo>
                <a:lnTo>
                  <a:pt x="45705" y="35909"/>
                </a:lnTo>
                <a:lnTo>
                  <a:pt x="45841" y="12557"/>
                </a:lnTo>
                <a:lnTo>
                  <a:pt x="59529" y="12557"/>
                </a:lnTo>
                <a:lnTo>
                  <a:pt x="52303" y="0"/>
                </a:lnTo>
                <a:close/>
              </a:path>
              <a:path w="103504" h="533400">
                <a:moveTo>
                  <a:pt x="58502" y="15758"/>
                </a:moveTo>
                <a:lnTo>
                  <a:pt x="57637" y="15758"/>
                </a:lnTo>
                <a:lnTo>
                  <a:pt x="52101" y="25107"/>
                </a:lnTo>
                <a:lnTo>
                  <a:pt x="58384" y="36034"/>
                </a:lnTo>
                <a:lnTo>
                  <a:pt x="58502" y="15758"/>
                </a:lnTo>
                <a:close/>
              </a:path>
              <a:path w="103504" h="533400">
                <a:moveTo>
                  <a:pt x="58521" y="12557"/>
                </a:moveTo>
                <a:lnTo>
                  <a:pt x="45841" y="12557"/>
                </a:lnTo>
                <a:lnTo>
                  <a:pt x="45705" y="35909"/>
                </a:lnTo>
                <a:lnTo>
                  <a:pt x="52101" y="25107"/>
                </a:lnTo>
                <a:lnTo>
                  <a:pt x="46725" y="15758"/>
                </a:lnTo>
                <a:lnTo>
                  <a:pt x="58502" y="15758"/>
                </a:lnTo>
                <a:lnTo>
                  <a:pt x="58521" y="12557"/>
                </a:lnTo>
                <a:close/>
              </a:path>
              <a:path w="103504" h="533400">
                <a:moveTo>
                  <a:pt x="57637" y="15758"/>
                </a:moveTo>
                <a:lnTo>
                  <a:pt x="46725" y="15758"/>
                </a:lnTo>
                <a:lnTo>
                  <a:pt x="52101" y="25107"/>
                </a:lnTo>
                <a:lnTo>
                  <a:pt x="57637" y="15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2893954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5" h="538479">
                <a:moveTo>
                  <a:pt x="19914" y="15524"/>
                </a:moveTo>
                <a:lnTo>
                  <a:pt x="24656" y="27361"/>
                </a:lnTo>
                <a:lnTo>
                  <a:pt x="681868" y="538459"/>
                </a:lnTo>
                <a:lnTo>
                  <a:pt x="689731" y="528431"/>
                </a:lnTo>
                <a:lnTo>
                  <a:pt x="32379" y="17193"/>
                </a:lnTo>
                <a:lnTo>
                  <a:pt x="19914" y="15524"/>
                </a:lnTo>
                <a:close/>
              </a:path>
              <a:path w="690245" h="538479">
                <a:moveTo>
                  <a:pt x="0" y="0"/>
                </a:moveTo>
                <a:lnTo>
                  <a:pt x="36819" y="92080"/>
                </a:lnTo>
                <a:lnTo>
                  <a:pt x="38221" y="95249"/>
                </a:lnTo>
                <a:lnTo>
                  <a:pt x="41909" y="96895"/>
                </a:lnTo>
                <a:lnTo>
                  <a:pt x="45079" y="95493"/>
                </a:lnTo>
                <a:lnTo>
                  <a:pt x="48402" y="94213"/>
                </a:lnTo>
                <a:lnTo>
                  <a:pt x="50048" y="90556"/>
                </a:lnTo>
                <a:lnTo>
                  <a:pt x="48646" y="87233"/>
                </a:lnTo>
                <a:lnTo>
                  <a:pt x="24656" y="27361"/>
                </a:lnTo>
                <a:lnTo>
                  <a:pt x="5974" y="12832"/>
                </a:lnTo>
                <a:lnTo>
                  <a:pt x="13837" y="2773"/>
                </a:lnTo>
                <a:lnTo>
                  <a:pt x="20632" y="2773"/>
                </a:lnTo>
                <a:lnTo>
                  <a:pt x="0" y="0"/>
                </a:lnTo>
                <a:close/>
              </a:path>
              <a:path w="690245" h="538479">
                <a:moveTo>
                  <a:pt x="13837" y="2773"/>
                </a:moveTo>
                <a:lnTo>
                  <a:pt x="5974" y="12832"/>
                </a:lnTo>
                <a:lnTo>
                  <a:pt x="24656" y="27361"/>
                </a:lnTo>
                <a:lnTo>
                  <a:pt x="19914" y="15524"/>
                </a:lnTo>
                <a:lnTo>
                  <a:pt x="9143" y="14081"/>
                </a:lnTo>
                <a:lnTo>
                  <a:pt x="15880" y="5455"/>
                </a:lnTo>
                <a:lnTo>
                  <a:pt x="17286" y="5455"/>
                </a:lnTo>
                <a:lnTo>
                  <a:pt x="13837" y="2773"/>
                </a:lnTo>
                <a:close/>
              </a:path>
              <a:path w="690245" h="538479">
                <a:moveTo>
                  <a:pt x="20632" y="2773"/>
                </a:moveTo>
                <a:lnTo>
                  <a:pt x="13837" y="2773"/>
                </a:lnTo>
                <a:lnTo>
                  <a:pt x="32379" y="17193"/>
                </a:lnTo>
                <a:lnTo>
                  <a:pt x="99943" y="26273"/>
                </a:lnTo>
                <a:lnTo>
                  <a:pt x="103266" y="23743"/>
                </a:lnTo>
                <a:lnTo>
                  <a:pt x="103631" y="20299"/>
                </a:lnTo>
                <a:lnTo>
                  <a:pt x="104150" y="16885"/>
                </a:lnTo>
                <a:lnTo>
                  <a:pt x="101742" y="13594"/>
                </a:lnTo>
                <a:lnTo>
                  <a:pt x="98176" y="13197"/>
                </a:lnTo>
                <a:lnTo>
                  <a:pt x="20632" y="2773"/>
                </a:lnTo>
                <a:close/>
              </a:path>
              <a:path w="690245" h="538479">
                <a:moveTo>
                  <a:pt x="17286" y="5455"/>
                </a:moveTo>
                <a:lnTo>
                  <a:pt x="15880" y="5455"/>
                </a:lnTo>
                <a:lnTo>
                  <a:pt x="19914" y="15524"/>
                </a:lnTo>
                <a:lnTo>
                  <a:pt x="32379" y="17193"/>
                </a:lnTo>
                <a:lnTo>
                  <a:pt x="17286" y="5455"/>
                </a:lnTo>
                <a:close/>
              </a:path>
              <a:path w="690245" h="538479">
                <a:moveTo>
                  <a:pt x="15880" y="5455"/>
                </a:moveTo>
                <a:lnTo>
                  <a:pt x="9143" y="14081"/>
                </a:lnTo>
                <a:lnTo>
                  <a:pt x="19914" y="15524"/>
                </a:lnTo>
                <a:lnTo>
                  <a:pt x="15880" y="5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3886200"/>
            <a:ext cx="377190" cy="1066800"/>
          </a:xfrm>
          <a:custGeom>
            <a:avLst/>
            <a:gdLst/>
            <a:ahLst/>
            <a:cxnLst/>
            <a:rect l="l" t="t" r="r" b="b"/>
            <a:pathLst>
              <a:path w="377190" h="1066800">
                <a:moveTo>
                  <a:pt x="0" y="0"/>
                </a:moveTo>
                <a:lnTo>
                  <a:pt x="40312" y="713"/>
                </a:lnTo>
                <a:lnTo>
                  <a:pt x="94970" y="4225"/>
                </a:lnTo>
                <a:lnTo>
                  <a:pt x="139969" y="10221"/>
                </a:lnTo>
                <a:lnTo>
                  <a:pt x="179727" y="21208"/>
                </a:lnTo>
                <a:lnTo>
                  <a:pt x="190499" y="501645"/>
                </a:lnTo>
                <a:lnTo>
                  <a:pt x="191588" y="505057"/>
                </a:lnTo>
                <a:lnTo>
                  <a:pt x="238358" y="522685"/>
                </a:lnTo>
                <a:lnTo>
                  <a:pt x="282580" y="528834"/>
                </a:lnTo>
                <a:lnTo>
                  <a:pt x="336668" y="532534"/>
                </a:lnTo>
                <a:lnTo>
                  <a:pt x="376717" y="533392"/>
                </a:lnTo>
                <a:lnTo>
                  <a:pt x="356604" y="533583"/>
                </a:lnTo>
                <a:lnTo>
                  <a:pt x="318151" y="535042"/>
                </a:lnTo>
                <a:lnTo>
                  <a:pt x="266811" y="539626"/>
                </a:lnTo>
                <a:lnTo>
                  <a:pt x="226134" y="546604"/>
                </a:lnTo>
                <a:lnTo>
                  <a:pt x="190499" y="1035045"/>
                </a:lnTo>
                <a:lnTo>
                  <a:pt x="189411" y="1038457"/>
                </a:lnTo>
                <a:lnTo>
                  <a:pt x="142641" y="1056085"/>
                </a:lnTo>
                <a:lnTo>
                  <a:pt x="98419" y="1062234"/>
                </a:lnTo>
                <a:lnTo>
                  <a:pt x="44331" y="1065934"/>
                </a:lnTo>
                <a:lnTo>
                  <a:pt x="24631" y="1066536"/>
                </a:lnTo>
                <a:lnTo>
                  <a:pt x="4282" y="10667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1113" y="4041683"/>
            <a:ext cx="100774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cord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7600" y="4648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380999"/>
                </a:moveTo>
                <a:lnTo>
                  <a:pt x="8977" y="319194"/>
                </a:lnTo>
                <a:lnTo>
                  <a:pt x="34966" y="260565"/>
                </a:lnTo>
                <a:lnTo>
                  <a:pt x="76555" y="205898"/>
                </a:lnTo>
                <a:lnTo>
                  <a:pt x="132331" y="155976"/>
                </a:lnTo>
                <a:lnTo>
                  <a:pt x="165098" y="133040"/>
                </a:lnTo>
                <a:lnTo>
                  <a:pt x="200882" y="111583"/>
                </a:lnTo>
                <a:lnTo>
                  <a:pt x="239506" y="91705"/>
                </a:lnTo>
                <a:lnTo>
                  <a:pt x="280793" y="73504"/>
                </a:lnTo>
                <a:lnTo>
                  <a:pt x="324568" y="57077"/>
                </a:lnTo>
                <a:lnTo>
                  <a:pt x="370654" y="42522"/>
                </a:lnTo>
                <a:lnTo>
                  <a:pt x="418873" y="29937"/>
                </a:lnTo>
                <a:lnTo>
                  <a:pt x="469050" y="19421"/>
                </a:lnTo>
                <a:lnTo>
                  <a:pt x="521008" y="11071"/>
                </a:lnTo>
                <a:lnTo>
                  <a:pt x="574570" y="4986"/>
                </a:lnTo>
                <a:lnTo>
                  <a:pt x="629559" y="1262"/>
                </a:lnTo>
                <a:lnTo>
                  <a:pt x="685799" y="0"/>
                </a:lnTo>
                <a:lnTo>
                  <a:pt x="742040" y="1262"/>
                </a:lnTo>
                <a:lnTo>
                  <a:pt x="797029" y="4986"/>
                </a:lnTo>
                <a:lnTo>
                  <a:pt x="850591" y="11071"/>
                </a:lnTo>
                <a:lnTo>
                  <a:pt x="902549" y="19421"/>
                </a:lnTo>
                <a:lnTo>
                  <a:pt x="952726" y="29937"/>
                </a:lnTo>
                <a:lnTo>
                  <a:pt x="1000945" y="42522"/>
                </a:lnTo>
                <a:lnTo>
                  <a:pt x="1047031" y="57077"/>
                </a:lnTo>
                <a:lnTo>
                  <a:pt x="1090806" y="73504"/>
                </a:lnTo>
                <a:lnTo>
                  <a:pt x="1132093" y="91705"/>
                </a:lnTo>
                <a:lnTo>
                  <a:pt x="1170717" y="111583"/>
                </a:lnTo>
                <a:lnTo>
                  <a:pt x="1206501" y="133040"/>
                </a:lnTo>
                <a:lnTo>
                  <a:pt x="1239268" y="155976"/>
                </a:lnTo>
                <a:lnTo>
                  <a:pt x="1268841" y="180295"/>
                </a:lnTo>
                <a:lnTo>
                  <a:pt x="1317700" y="232688"/>
                </a:lnTo>
                <a:lnTo>
                  <a:pt x="1351666" y="289433"/>
                </a:lnTo>
                <a:lnTo>
                  <a:pt x="1369326" y="349749"/>
                </a:lnTo>
                <a:lnTo>
                  <a:pt x="1371599" y="380999"/>
                </a:lnTo>
                <a:lnTo>
                  <a:pt x="1369326" y="412250"/>
                </a:lnTo>
                <a:lnTo>
                  <a:pt x="1351666" y="472566"/>
                </a:lnTo>
                <a:lnTo>
                  <a:pt x="1317700" y="529311"/>
                </a:lnTo>
                <a:lnTo>
                  <a:pt x="1268841" y="581704"/>
                </a:lnTo>
                <a:lnTo>
                  <a:pt x="1239268" y="606023"/>
                </a:lnTo>
                <a:lnTo>
                  <a:pt x="1206501" y="628959"/>
                </a:lnTo>
                <a:lnTo>
                  <a:pt x="1170717" y="650416"/>
                </a:lnTo>
                <a:lnTo>
                  <a:pt x="1132093" y="670294"/>
                </a:lnTo>
                <a:lnTo>
                  <a:pt x="1090806" y="688495"/>
                </a:lnTo>
                <a:lnTo>
                  <a:pt x="1047031" y="704922"/>
                </a:lnTo>
                <a:lnTo>
                  <a:pt x="1000945" y="719477"/>
                </a:lnTo>
                <a:lnTo>
                  <a:pt x="952726" y="732062"/>
                </a:lnTo>
                <a:lnTo>
                  <a:pt x="902549" y="742578"/>
                </a:lnTo>
                <a:lnTo>
                  <a:pt x="850591" y="750928"/>
                </a:lnTo>
                <a:lnTo>
                  <a:pt x="797029" y="757013"/>
                </a:lnTo>
                <a:lnTo>
                  <a:pt x="742040" y="760737"/>
                </a:lnTo>
                <a:lnTo>
                  <a:pt x="685799" y="761999"/>
                </a:lnTo>
                <a:lnTo>
                  <a:pt x="629559" y="760737"/>
                </a:lnTo>
                <a:lnTo>
                  <a:pt x="574570" y="757013"/>
                </a:lnTo>
                <a:lnTo>
                  <a:pt x="521008" y="750928"/>
                </a:lnTo>
                <a:lnTo>
                  <a:pt x="469050" y="742578"/>
                </a:lnTo>
                <a:lnTo>
                  <a:pt x="418873" y="732062"/>
                </a:lnTo>
                <a:lnTo>
                  <a:pt x="370654" y="719477"/>
                </a:lnTo>
                <a:lnTo>
                  <a:pt x="324568" y="704922"/>
                </a:lnTo>
                <a:lnTo>
                  <a:pt x="280793" y="688495"/>
                </a:lnTo>
                <a:lnTo>
                  <a:pt x="239506" y="670294"/>
                </a:lnTo>
                <a:lnTo>
                  <a:pt x="200882" y="650416"/>
                </a:lnTo>
                <a:lnTo>
                  <a:pt x="165098" y="628959"/>
                </a:lnTo>
                <a:lnTo>
                  <a:pt x="132331" y="606023"/>
                </a:lnTo>
                <a:lnTo>
                  <a:pt x="102758" y="581704"/>
                </a:lnTo>
                <a:lnTo>
                  <a:pt x="53899" y="529311"/>
                </a:lnTo>
                <a:lnTo>
                  <a:pt x="19933" y="472566"/>
                </a:lnTo>
                <a:lnTo>
                  <a:pt x="2273" y="412250"/>
                </a:lnTo>
                <a:lnTo>
                  <a:pt x="0" y="380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0351" y="5404616"/>
            <a:ext cx="688975" cy="389255"/>
          </a:xfrm>
          <a:custGeom>
            <a:avLst/>
            <a:gdLst/>
            <a:ahLst/>
            <a:cxnLst/>
            <a:rect l="l" t="t" r="r" b="b"/>
            <a:pathLst>
              <a:path w="688975" h="389254">
                <a:moveTo>
                  <a:pt x="654241" y="374620"/>
                </a:moveTo>
                <a:lnTo>
                  <a:pt x="585977" y="376059"/>
                </a:lnTo>
                <a:lnTo>
                  <a:pt x="583173" y="378951"/>
                </a:lnTo>
                <a:lnTo>
                  <a:pt x="583326" y="382453"/>
                </a:lnTo>
                <a:lnTo>
                  <a:pt x="583448" y="385965"/>
                </a:lnTo>
                <a:lnTo>
                  <a:pt x="586221" y="388738"/>
                </a:lnTo>
                <a:lnTo>
                  <a:pt x="688847" y="386596"/>
                </a:lnTo>
                <a:lnTo>
                  <a:pt x="688508" y="386023"/>
                </a:lnTo>
                <a:lnTo>
                  <a:pt x="674766" y="386023"/>
                </a:lnTo>
                <a:lnTo>
                  <a:pt x="654241" y="374620"/>
                </a:lnTo>
                <a:close/>
              </a:path>
              <a:path w="688975" h="389254">
                <a:moveTo>
                  <a:pt x="666781" y="374357"/>
                </a:moveTo>
                <a:lnTo>
                  <a:pt x="654241" y="374620"/>
                </a:lnTo>
                <a:lnTo>
                  <a:pt x="674766" y="386023"/>
                </a:lnTo>
                <a:lnTo>
                  <a:pt x="676059" y="383715"/>
                </a:lnTo>
                <a:lnTo>
                  <a:pt x="672327" y="383715"/>
                </a:lnTo>
                <a:lnTo>
                  <a:pt x="666781" y="374357"/>
                </a:lnTo>
                <a:close/>
              </a:path>
              <a:path w="688975" h="389254">
                <a:moveTo>
                  <a:pt x="632581" y="297368"/>
                </a:moveTo>
                <a:lnTo>
                  <a:pt x="629533" y="299155"/>
                </a:lnTo>
                <a:lnTo>
                  <a:pt x="626607" y="300941"/>
                </a:lnTo>
                <a:lnTo>
                  <a:pt x="625601" y="304836"/>
                </a:lnTo>
                <a:lnTo>
                  <a:pt x="627369" y="307860"/>
                </a:lnTo>
                <a:lnTo>
                  <a:pt x="660313" y="363445"/>
                </a:lnTo>
                <a:lnTo>
                  <a:pt x="680984" y="374928"/>
                </a:lnTo>
                <a:lnTo>
                  <a:pt x="674766" y="386023"/>
                </a:lnTo>
                <a:lnTo>
                  <a:pt x="688508" y="386023"/>
                </a:lnTo>
                <a:lnTo>
                  <a:pt x="638312" y="301370"/>
                </a:lnTo>
                <a:lnTo>
                  <a:pt x="636513" y="298359"/>
                </a:lnTo>
                <a:lnTo>
                  <a:pt x="632581" y="297368"/>
                </a:lnTo>
                <a:close/>
              </a:path>
              <a:path w="688975" h="389254">
                <a:moveTo>
                  <a:pt x="677661" y="374129"/>
                </a:moveTo>
                <a:lnTo>
                  <a:pt x="666781" y="374357"/>
                </a:lnTo>
                <a:lnTo>
                  <a:pt x="672327" y="383715"/>
                </a:lnTo>
                <a:lnTo>
                  <a:pt x="677661" y="374129"/>
                </a:lnTo>
                <a:close/>
              </a:path>
              <a:path w="688975" h="389254">
                <a:moveTo>
                  <a:pt x="679546" y="374129"/>
                </a:moveTo>
                <a:lnTo>
                  <a:pt x="677661" y="374129"/>
                </a:lnTo>
                <a:lnTo>
                  <a:pt x="672327" y="383715"/>
                </a:lnTo>
                <a:lnTo>
                  <a:pt x="676059" y="383715"/>
                </a:lnTo>
                <a:lnTo>
                  <a:pt x="680984" y="374928"/>
                </a:lnTo>
                <a:lnTo>
                  <a:pt x="679546" y="374129"/>
                </a:lnTo>
                <a:close/>
              </a:path>
              <a:path w="688975" h="389254">
                <a:moveTo>
                  <a:pt x="6095" y="0"/>
                </a:moveTo>
                <a:lnTo>
                  <a:pt x="0" y="11167"/>
                </a:lnTo>
                <a:lnTo>
                  <a:pt x="654241" y="374620"/>
                </a:lnTo>
                <a:lnTo>
                  <a:pt x="666781" y="374357"/>
                </a:lnTo>
                <a:lnTo>
                  <a:pt x="660313" y="363445"/>
                </a:lnTo>
                <a:lnTo>
                  <a:pt x="6095" y="0"/>
                </a:lnTo>
                <a:close/>
              </a:path>
              <a:path w="688975" h="389254">
                <a:moveTo>
                  <a:pt x="660313" y="363445"/>
                </a:moveTo>
                <a:lnTo>
                  <a:pt x="666781" y="374357"/>
                </a:lnTo>
                <a:lnTo>
                  <a:pt x="677661" y="374129"/>
                </a:lnTo>
                <a:lnTo>
                  <a:pt x="679546" y="374129"/>
                </a:lnTo>
                <a:lnTo>
                  <a:pt x="660313" y="363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59176" y="5570829"/>
            <a:ext cx="78105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9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3600" y="2083308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54589" y="58119"/>
                </a:moveTo>
                <a:lnTo>
                  <a:pt x="895471" y="92445"/>
                </a:lnTo>
                <a:lnTo>
                  <a:pt x="894466" y="96377"/>
                </a:lnTo>
                <a:lnTo>
                  <a:pt x="896233" y="99303"/>
                </a:lnTo>
                <a:lnTo>
                  <a:pt x="898032" y="102351"/>
                </a:lnTo>
                <a:lnTo>
                  <a:pt x="901964" y="103388"/>
                </a:lnTo>
                <a:lnTo>
                  <a:pt x="905012" y="101711"/>
                </a:lnTo>
                <a:lnTo>
                  <a:pt x="979725" y="58155"/>
                </a:lnTo>
                <a:lnTo>
                  <a:pt x="954589" y="58119"/>
                </a:lnTo>
                <a:close/>
              </a:path>
              <a:path w="990600" h="103505">
                <a:moveTo>
                  <a:pt x="965466" y="51804"/>
                </a:moveTo>
                <a:lnTo>
                  <a:pt x="954589" y="58119"/>
                </a:lnTo>
                <a:lnTo>
                  <a:pt x="978042" y="58155"/>
                </a:lnTo>
                <a:lnTo>
                  <a:pt x="978042" y="57271"/>
                </a:lnTo>
                <a:lnTo>
                  <a:pt x="974841" y="57271"/>
                </a:lnTo>
                <a:lnTo>
                  <a:pt x="965466" y="51804"/>
                </a:lnTo>
                <a:close/>
              </a:path>
              <a:path w="990600" h="103505">
                <a:moveTo>
                  <a:pt x="902086" y="0"/>
                </a:moveTo>
                <a:lnTo>
                  <a:pt x="898154" y="1005"/>
                </a:lnTo>
                <a:lnTo>
                  <a:pt x="896355" y="4053"/>
                </a:lnTo>
                <a:lnTo>
                  <a:pt x="894587" y="7101"/>
                </a:lnTo>
                <a:lnTo>
                  <a:pt x="895593" y="11033"/>
                </a:lnTo>
                <a:lnTo>
                  <a:pt x="954553" y="45439"/>
                </a:lnTo>
                <a:lnTo>
                  <a:pt x="978042" y="45476"/>
                </a:lnTo>
                <a:lnTo>
                  <a:pt x="978042" y="58155"/>
                </a:lnTo>
                <a:lnTo>
                  <a:pt x="979725" y="58155"/>
                </a:lnTo>
                <a:lnTo>
                  <a:pt x="990599" y="51815"/>
                </a:lnTo>
                <a:lnTo>
                  <a:pt x="902086" y="0"/>
                </a:lnTo>
                <a:close/>
              </a:path>
              <a:path w="990600" h="103505">
                <a:moveTo>
                  <a:pt x="0" y="43952"/>
                </a:moveTo>
                <a:lnTo>
                  <a:pt x="0" y="56631"/>
                </a:lnTo>
                <a:lnTo>
                  <a:pt x="954589" y="58119"/>
                </a:lnTo>
                <a:lnTo>
                  <a:pt x="965466" y="51804"/>
                </a:lnTo>
                <a:lnTo>
                  <a:pt x="954553" y="45439"/>
                </a:lnTo>
                <a:lnTo>
                  <a:pt x="0" y="43952"/>
                </a:lnTo>
                <a:close/>
              </a:path>
              <a:path w="990600" h="103505">
                <a:moveTo>
                  <a:pt x="974841" y="46360"/>
                </a:moveTo>
                <a:lnTo>
                  <a:pt x="965466" y="51804"/>
                </a:lnTo>
                <a:lnTo>
                  <a:pt x="974841" y="57271"/>
                </a:lnTo>
                <a:lnTo>
                  <a:pt x="974841" y="46360"/>
                </a:lnTo>
                <a:close/>
              </a:path>
              <a:path w="990600" h="103505">
                <a:moveTo>
                  <a:pt x="978042" y="46360"/>
                </a:moveTo>
                <a:lnTo>
                  <a:pt x="974841" y="46360"/>
                </a:lnTo>
                <a:lnTo>
                  <a:pt x="974841" y="57271"/>
                </a:lnTo>
                <a:lnTo>
                  <a:pt x="978042" y="57271"/>
                </a:lnTo>
                <a:lnTo>
                  <a:pt x="978042" y="46360"/>
                </a:lnTo>
                <a:close/>
              </a:path>
              <a:path w="990600" h="103505">
                <a:moveTo>
                  <a:pt x="954553" y="45439"/>
                </a:moveTo>
                <a:lnTo>
                  <a:pt x="965466" y="51804"/>
                </a:lnTo>
                <a:lnTo>
                  <a:pt x="974841" y="46360"/>
                </a:lnTo>
                <a:lnTo>
                  <a:pt x="978042" y="46360"/>
                </a:lnTo>
                <a:lnTo>
                  <a:pt x="978042" y="45476"/>
                </a:lnTo>
                <a:lnTo>
                  <a:pt x="954553" y="45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42739" y="1988600"/>
            <a:ext cx="9569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tity/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ntitas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3124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380999"/>
                </a:moveTo>
                <a:lnTo>
                  <a:pt x="8977" y="319196"/>
                </a:lnTo>
                <a:lnTo>
                  <a:pt x="34966" y="260569"/>
                </a:lnTo>
                <a:lnTo>
                  <a:pt x="76555" y="205902"/>
                </a:lnTo>
                <a:lnTo>
                  <a:pt x="132331" y="155980"/>
                </a:lnTo>
                <a:lnTo>
                  <a:pt x="165098" y="133043"/>
                </a:lnTo>
                <a:lnTo>
                  <a:pt x="200882" y="111587"/>
                </a:lnTo>
                <a:lnTo>
                  <a:pt x="239506" y="91709"/>
                </a:lnTo>
                <a:lnTo>
                  <a:pt x="280793" y="73507"/>
                </a:lnTo>
                <a:lnTo>
                  <a:pt x="324568" y="57079"/>
                </a:lnTo>
                <a:lnTo>
                  <a:pt x="370654" y="42523"/>
                </a:lnTo>
                <a:lnTo>
                  <a:pt x="418873" y="29938"/>
                </a:lnTo>
                <a:lnTo>
                  <a:pt x="469050" y="19422"/>
                </a:lnTo>
                <a:lnTo>
                  <a:pt x="521008" y="11072"/>
                </a:lnTo>
                <a:lnTo>
                  <a:pt x="574570" y="4986"/>
                </a:lnTo>
                <a:lnTo>
                  <a:pt x="629559" y="1262"/>
                </a:lnTo>
                <a:lnTo>
                  <a:pt x="685799" y="0"/>
                </a:lnTo>
                <a:lnTo>
                  <a:pt x="742040" y="1262"/>
                </a:lnTo>
                <a:lnTo>
                  <a:pt x="797029" y="4986"/>
                </a:lnTo>
                <a:lnTo>
                  <a:pt x="850591" y="11072"/>
                </a:lnTo>
                <a:lnTo>
                  <a:pt x="902549" y="19422"/>
                </a:lnTo>
                <a:lnTo>
                  <a:pt x="952726" y="29938"/>
                </a:lnTo>
                <a:lnTo>
                  <a:pt x="1000945" y="42523"/>
                </a:lnTo>
                <a:lnTo>
                  <a:pt x="1047031" y="57079"/>
                </a:lnTo>
                <a:lnTo>
                  <a:pt x="1090806" y="73507"/>
                </a:lnTo>
                <a:lnTo>
                  <a:pt x="1132093" y="91709"/>
                </a:lnTo>
                <a:lnTo>
                  <a:pt x="1170717" y="111587"/>
                </a:lnTo>
                <a:lnTo>
                  <a:pt x="1206501" y="133043"/>
                </a:lnTo>
                <a:lnTo>
                  <a:pt x="1239268" y="155980"/>
                </a:lnTo>
                <a:lnTo>
                  <a:pt x="1268841" y="180299"/>
                </a:lnTo>
                <a:lnTo>
                  <a:pt x="1317700" y="232691"/>
                </a:lnTo>
                <a:lnTo>
                  <a:pt x="1351666" y="289436"/>
                </a:lnTo>
                <a:lnTo>
                  <a:pt x="1369326" y="349750"/>
                </a:lnTo>
                <a:lnTo>
                  <a:pt x="1371599" y="380999"/>
                </a:lnTo>
                <a:lnTo>
                  <a:pt x="1369326" y="412249"/>
                </a:lnTo>
                <a:lnTo>
                  <a:pt x="1351666" y="472563"/>
                </a:lnTo>
                <a:lnTo>
                  <a:pt x="1317700" y="529308"/>
                </a:lnTo>
                <a:lnTo>
                  <a:pt x="1268841" y="581700"/>
                </a:lnTo>
                <a:lnTo>
                  <a:pt x="1239268" y="606019"/>
                </a:lnTo>
                <a:lnTo>
                  <a:pt x="1206501" y="628956"/>
                </a:lnTo>
                <a:lnTo>
                  <a:pt x="1170717" y="650412"/>
                </a:lnTo>
                <a:lnTo>
                  <a:pt x="1132093" y="670290"/>
                </a:lnTo>
                <a:lnTo>
                  <a:pt x="1090806" y="688492"/>
                </a:lnTo>
                <a:lnTo>
                  <a:pt x="1047031" y="704920"/>
                </a:lnTo>
                <a:lnTo>
                  <a:pt x="1000945" y="719475"/>
                </a:lnTo>
                <a:lnTo>
                  <a:pt x="952726" y="732061"/>
                </a:lnTo>
                <a:lnTo>
                  <a:pt x="902549" y="742577"/>
                </a:lnTo>
                <a:lnTo>
                  <a:pt x="850591" y="750927"/>
                </a:lnTo>
                <a:lnTo>
                  <a:pt x="797029" y="757013"/>
                </a:lnTo>
                <a:lnTo>
                  <a:pt x="742040" y="760737"/>
                </a:lnTo>
                <a:lnTo>
                  <a:pt x="685799" y="761999"/>
                </a:lnTo>
                <a:lnTo>
                  <a:pt x="629559" y="760737"/>
                </a:lnTo>
                <a:lnTo>
                  <a:pt x="574570" y="757013"/>
                </a:lnTo>
                <a:lnTo>
                  <a:pt x="521008" y="750927"/>
                </a:lnTo>
                <a:lnTo>
                  <a:pt x="469050" y="742577"/>
                </a:lnTo>
                <a:lnTo>
                  <a:pt x="418873" y="732061"/>
                </a:lnTo>
                <a:lnTo>
                  <a:pt x="370654" y="719475"/>
                </a:lnTo>
                <a:lnTo>
                  <a:pt x="324568" y="704920"/>
                </a:lnTo>
                <a:lnTo>
                  <a:pt x="280793" y="688492"/>
                </a:lnTo>
                <a:lnTo>
                  <a:pt x="239506" y="670290"/>
                </a:lnTo>
                <a:lnTo>
                  <a:pt x="200882" y="650412"/>
                </a:lnTo>
                <a:lnTo>
                  <a:pt x="165098" y="628956"/>
                </a:lnTo>
                <a:lnTo>
                  <a:pt x="132331" y="606019"/>
                </a:lnTo>
                <a:lnTo>
                  <a:pt x="102758" y="581700"/>
                </a:lnTo>
                <a:lnTo>
                  <a:pt x="53899" y="529308"/>
                </a:lnTo>
                <a:lnTo>
                  <a:pt x="19933" y="472563"/>
                </a:lnTo>
                <a:lnTo>
                  <a:pt x="2273" y="412249"/>
                </a:lnTo>
                <a:lnTo>
                  <a:pt x="0" y="380999"/>
                </a:lnTo>
                <a:close/>
              </a:path>
            </a:pathLst>
          </a:custGeom>
          <a:ln w="25399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2590800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4" h="538480">
                <a:moveTo>
                  <a:pt x="19898" y="15400"/>
                </a:moveTo>
                <a:lnTo>
                  <a:pt x="24628" y="27224"/>
                </a:lnTo>
                <a:lnTo>
                  <a:pt x="681858" y="538337"/>
                </a:lnTo>
                <a:lnTo>
                  <a:pt x="689741" y="528431"/>
                </a:lnTo>
                <a:lnTo>
                  <a:pt x="32385" y="17072"/>
                </a:lnTo>
                <a:lnTo>
                  <a:pt x="19898" y="15400"/>
                </a:lnTo>
                <a:close/>
              </a:path>
              <a:path w="690244" h="538480">
                <a:moveTo>
                  <a:pt x="0" y="0"/>
                </a:moveTo>
                <a:lnTo>
                  <a:pt x="36825" y="91958"/>
                </a:lnTo>
                <a:lnTo>
                  <a:pt x="38231" y="95249"/>
                </a:lnTo>
                <a:lnTo>
                  <a:pt x="41909" y="96773"/>
                </a:lnTo>
                <a:lnTo>
                  <a:pt x="45089" y="95493"/>
                </a:lnTo>
                <a:lnTo>
                  <a:pt x="48386" y="94244"/>
                </a:lnTo>
                <a:lnTo>
                  <a:pt x="50042" y="90434"/>
                </a:lnTo>
                <a:lnTo>
                  <a:pt x="48636" y="87233"/>
                </a:lnTo>
                <a:lnTo>
                  <a:pt x="24628" y="27224"/>
                </a:lnTo>
                <a:lnTo>
                  <a:pt x="5964" y="12710"/>
                </a:lnTo>
                <a:lnTo>
                  <a:pt x="13847" y="2651"/>
                </a:lnTo>
                <a:lnTo>
                  <a:pt x="19907" y="2651"/>
                </a:lnTo>
                <a:lnTo>
                  <a:pt x="0" y="0"/>
                </a:lnTo>
                <a:close/>
              </a:path>
              <a:path w="690244" h="538480">
                <a:moveTo>
                  <a:pt x="13847" y="2651"/>
                </a:moveTo>
                <a:lnTo>
                  <a:pt x="5964" y="12710"/>
                </a:lnTo>
                <a:lnTo>
                  <a:pt x="24628" y="27224"/>
                </a:lnTo>
                <a:lnTo>
                  <a:pt x="19898" y="15400"/>
                </a:lnTo>
                <a:lnTo>
                  <a:pt x="9143" y="13959"/>
                </a:lnTo>
                <a:lnTo>
                  <a:pt x="15870" y="5333"/>
                </a:lnTo>
                <a:lnTo>
                  <a:pt x="17295" y="5333"/>
                </a:lnTo>
                <a:lnTo>
                  <a:pt x="13847" y="2651"/>
                </a:lnTo>
                <a:close/>
              </a:path>
              <a:path w="690244" h="538480">
                <a:moveTo>
                  <a:pt x="19907" y="2651"/>
                </a:moveTo>
                <a:lnTo>
                  <a:pt x="13847" y="2651"/>
                </a:lnTo>
                <a:lnTo>
                  <a:pt x="32385" y="17072"/>
                </a:lnTo>
                <a:lnTo>
                  <a:pt x="99953" y="26151"/>
                </a:lnTo>
                <a:lnTo>
                  <a:pt x="103250" y="23743"/>
                </a:lnTo>
                <a:lnTo>
                  <a:pt x="103631" y="20177"/>
                </a:lnTo>
                <a:lnTo>
                  <a:pt x="104144" y="16763"/>
                </a:lnTo>
                <a:lnTo>
                  <a:pt x="101726" y="13594"/>
                </a:lnTo>
                <a:lnTo>
                  <a:pt x="98166" y="13075"/>
                </a:lnTo>
                <a:lnTo>
                  <a:pt x="19907" y="2651"/>
                </a:lnTo>
                <a:close/>
              </a:path>
              <a:path w="690244" h="538480">
                <a:moveTo>
                  <a:pt x="17295" y="5333"/>
                </a:moveTo>
                <a:lnTo>
                  <a:pt x="15870" y="5333"/>
                </a:lnTo>
                <a:lnTo>
                  <a:pt x="19898" y="15400"/>
                </a:lnTo>
                <a:lnTo>
                  <a:pt x="32385" y="17072"/>
                </a:lnTo>
                <a:lnTo>
                  <a:pt x="17295" y="5333"/>
                </a:lnTo>
                <a:close/>
              </a:path>
              <a:path w="690244" h="538480">
                <a:moveTo>
                  <a:pt x="15870" y="5333"/>
                </a:moveTo>
                <a:lnTo>
                  <a:pt x="9143" y="13959"/>
                </a:lnTo>
                <a:lnTo>
                  <a:pt x="19898" y="15400"/>
                </a:lnTo>
                <a:lnTo>
                  <a:pt x="15870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9381" y="1988600"/>
            <a:ext cx="10585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emen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nci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Latihan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3276600" cy="57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2057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buat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ERD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dokumen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samping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(logical design)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2F73-394E-4108-8AD4-A1D31DF6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Tugas Takehome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32F4-84CE-49EB-B397-545F639F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Toko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Bunda</a:t>
            </a:r>
            <a:r>
              <a:rPr lang="en-US" dirty="0">
                <a:solidFill>
                  <a:schemeClr val="bg1"/>
                </a:solidFill>
              </a:rPr>
              <a:t> cake” </a:t>
            </a:r>
            <a:r>
              <a:rPr lang="en-US" dirty="0" err="1">
                <a:solidFill>
                  <a:schemeClr val="bg1"/>
                </a:solidFill>
              </a:rPr>
              <a:t>menjual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macam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lah :</a:t>
            </a:r>
          </a:p>
          <a:p>
            <a:r>
              <a:rPr lang="id-ID" dirty="0">
                <a:solidFill>
                  <a:schemeClr val="bg1"/>
                </a:solidFill>
              </a:rPr>
              <a:t>Enterprise</a:t>
            </a:r>
          </a:p>
          <a:p>
            <a:r>
              <a:rPr lang="id-ID" dirty="0">
                <a:solidFill>
                  <a:schemeClr val="bg1"/>
                </a:solidFill>
              </a:rPr>
              <a:t>Entitas</a:t>
            </a:r>
          </a:p>
          <a:p>
            <a:r>
              <a:rPr lang="id-ID" dirty="0">
                <a:solidFill>
                  <a:schemeClr val="bg1"/>
                </a:solidFill>
              </a:rPr>
              <a:t>Atribut</a:t>
            </a:r>
          </a:p>
          <a:p>
            <a:r>
              <a:rPr lang="id-ID" dirty="0">
                <a:solidFill>
                  <a:schemeClr val="bg1"/>
                </a:solidFill>
              </a:rPr>
              <a:t>Data value</a:t>
            </a:r>
          </a:p>
          <a:p>
            <a:r>
              <a:rPr lang="id-ID" dirty="0">
                <a:solidFill>
                  <a:schemeClr val="bg1"/>
                </a:solidFill>
              </a:rPr>
              <a:t>Record</a:t>
            </a:r>
          </a:p>
          <a:p>
            <a:r>
              <a:rPr lang="id-ID" dirty="0">
                <a:solidFill>
                  <a:schemeClr val="bg1"/>
                </a:solidFill>
              </a:rPr>
              <a:t>Kunci elemen </a:t>
            </a:r>
            <a:endParaRPr lang="en-US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4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6480399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basis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19050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External /conceptual mapping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301424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Conceptual/internal mapping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610600" cy="4525963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1. Tingkat </a:t>
            </a:r>
            <a:r>
              <a:rPr lang="en-US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(External Level)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database. 	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relevan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seorang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Tingkat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sejumlah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berbeda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database.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merepresentasikan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dikenalnya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Cara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terbatas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antar</a:t>
            </a:r>
            <a:r>
              <a:rPr lang="en-US" sz="2400" dirty="0">
                <a:solidFill>
                  <a:schemeClr val="bg1"/>
                </a:solidFill>
                <a:ea typeface="+mn-e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relationship)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kuliah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"/>
            <a:ext cx="7391400" cy="4525963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 Tingkat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Conseptual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Level)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kumpulan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database.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datanya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Hal-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>
              <a:buNone/>
            </a:pP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beserta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hubungannya</a:t>
            </a:r>
            <a:endParaRPr lang="es-E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batasan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semantik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keamanan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integritas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byte.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entity, relationship,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constraint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848600" cy="4525963"/>
          </a:xfrm>
        </p:spPr>
        <p:txBody>
          <a:bodyPr/>
          <a:lstStyle/>
          <a:p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 Tingkat Internal (Internal Level)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Tingkat internal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perwujudan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peralatan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storage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berkaitan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tempat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physical storage.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Tingkat internal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hal-hal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alokasi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indeks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file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sequential,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raltive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index sequential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penempatan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penempatan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teknik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encryption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7315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  <a:solidFill>
            <a:srgbClr val="00B0F0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696200" cy="4525963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arsitektur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(three-schema architecture)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memelihara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kemandirian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(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independence)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berarti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rendah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mempengaruhi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Ada 2 jenis </a:t>
            </a:r>
            <a:r>
              <a:rPr lang="pt-BR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independence, yaitu</a:t>
            </a:r>
          </a:p>
          <a:p>
            <a:pPr>
              <a:buNone/>
            </a:pP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1. Physical Data Independence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internal schema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diubah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menggangu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conceptual schema.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lain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physical data independence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kekebalan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conceptual </a:t>
            </a:r>
            <a:r>
              <a:rPr lang="de-DE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schema terhadap perubahan internal schema.</a:t>
            </a:r>
          </a:p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-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Menambah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tambahan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Merubah organisasi file dari sequential ke index sequential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2214</Template>
  <TotalTime>816</TotalTime>
  <Words>832</Words>
  <Application>Microsoft Office PowerPoint</Application>
  <PresentationFormat>On-screen Show (4:3)</PresentationFormat>
  <Paragraphs>249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Verdana</vt:lpstr>
      <vt:lpstr>Wingdings</vt:lpstr>
      <vt:lpstr>Diseño predeterminado</vt:lpstr>
      <vt:lpstr>PowerPoint Presentation</vt:lpstr>
      <vt:lpstr>Pengantar </vt:lpstr>
      <vt:lpstr>Arsitektur Sistem Database</vt:lpstr>
      <vt:lpstr>Arsitektur basis data  </vt:lpstr>
      <vt:lpstr>PowerPoint Presentation</vt:lpstr>
      <vt:lpstr>PowerPoint Presentation</vt:lpstr>
      <vt:lpstr>PowerPoint Presentation</vt:lpstr>
      <vt:lpstr>Contoh </vt:lpstr>
      <vt:lpstr>Data Independence</vt:lpstr>
      <vt:lpstr>Data Independence</vt:lpstr>
      <vt:lpstr>Perlunya Prinsip Data Independence </vt:lpstr>
      <vt:lpstr>Mapping (transformasi)</vt:lpstr>
      <vt:lpstr>Schemas dan Instances</vt:lpstr>
      <vt:lpstr>Contoh pembuatan schema </vt:lpstr>
      <vt:lpstr>PowerPoint Presentation</vt:lpstr>
      <vt:lpstr>Redudansi data</vt:lpstr>
      <vt:lpstr>Fungsi DBMS</vt:lpstr>
      <vt:lpstr>Fungsi DBMS</vt:lpstr>
      <vt:lpstr>PowerPoint Presentation</vt:lpstr>
      <vt:lpstr>Komponen DBMS</vt:lpstr>
      <vt:lpstr>Penjelasan</vt:lpstr>
      <vt:lpstr>Database Language </vt:lpstr>
      <vt:lpstr>Contoh </vt:lpstr>
      <vt:lpstr>Database Language </vt:lpstr>
      <vt:lpstr>Data Model dan konsepsual model</vt:lpstr>
      <vt:lpstr>Model data berbasis Object</vt:lpstr>
      <vt:lpstr>Simbol dalam ERD</vt:lpstr>
      <vt:lpstr>PowerPoint Presentation</vt:lpstr>
      <vt:lpstr>PowerPoint Presentation</vt:lpstr>
      <vt:lpstr>Istilah-istilah Dalam Sistem Basis Data</vt:lpstr>
      <vt:lpstr>Istilah dalam Sistem Basisdata lanjutan</vt:lpstr>
      <vt:lpstr>Istilah dalam Sistem Basisdata lanjutan</vt:lpstr>
      <vt:lpstr>Contoh Penggambaran Suatu</vt:lpstr>
      <vt:lpstr>Latihan </vt:lpstr>
      <vt:lpstr>Tugas Takehome</vt:lpstr>
    </vt:vector>
  </TitlesOfParts>
  <Company>EI-COM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 Gde Praditya Anindya</dc:creator>
  <cp:lastModifiedBy>REVA</cp:lastModifiedBy>
  <cp:revision>56</cp:revision>
  <dcterms:created xsi:type="dcterms:W3CDTF">2012-09-03T02:33:13Z</dcterms:created>
  <dcterms:modified xsi:type="dcterms:W3CDTF">2019-09-09T05:34:12Z</dcterms:modified>
</cp:coreProperties>
</file>