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73" r:id="rId11"/>
    <p:sldId id="274" r:id="rId12"/>
    <p:sldId id="295" r:id="rId13"/>
    <p:sldId id="297" r:id="rId14"/>
    <p:sldId id="276" r:id="rId15"/>
    <p:sldId id="275" r:id="rId16"/>
    <p:sldId id="278" r:id="rId17"/>
    <p:sldId id="277" r:id="rId18"/>
    <p:sldId id="294" r:id="rId19"/>
    <p:sldId id="279" r:id="rId20"/>
    <p:sldId id="289" r:id="rId21"/>
    <p:sldId id="290" r:id="rId22"/>
    <p:sldId id="29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  <p:sldId id="293" r:id="rId34"/>
    <p:sldId id="268" r:id="rId35"/>
    <p:sldId id="265" r:id="rId36"/>
    <p:sldId id="263" r:id="rId37"/>
    <p:sldId id="26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6FD27-46EB-4125-A9EB-C4196FBCDFA2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AAE0F-0C34-4365-A599-2C3052BAE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2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26F6FA-7BDB-4602-AC66-BE0D8729BCFE}" type="slidenum">
              <a:rPr lang="id-ID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759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C32736-C9BC-4CA0-9A08-5CCDA92F96C7}" type="slidenum">
              <a:rPr lang="id-ID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362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A2E89B-B571-49C2-981F-5D4527A7087B}" type="slidenum">
              <a:rPr lang="id-ID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067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98CD1F-8CE8-4D90-9BC9-2CD0D19FE537}" type="slidenum">
              <a:rPr lang="id-ID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593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0F70D0-4FD7-49F8-90C6-E7E455D23587}" type="slidenum">
              <a:rPr lang="id-ID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3697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CC3062-34F0-4921-9BE0-D49C02A5C9C5}" type="slidenum">
              <a:rPr lang="id-ID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3431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D9487A-108D-4FAA-ACA7-1A496CAEFE9F}" type="slidenum">
              <a:rPr lang="id-ID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06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9B822B-DD1B-40C1-9E43-804BF7D34471}" type="slidenum">
              <a:rPr lang="id-ID"/>
              <a:pPr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9797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742A4E-76A8-4A76-BBAE-20FC121C504E}" type="slidenum">
              <a:rPr lang="id-ID"/>
              <a:pPr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464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D81E90-2982-4907-A3EF-2F76E93B07E9}" type="slidenum">
              <a:rPr lang="id-ID"/>
              <a:pPr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9953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EEC572-FBB7-403E-B221-0A8CAF85ACF1}" type="slidenum">
              <a:rPr lang="id-ID"/>
              <a:pPr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173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F0F760-2CC5-4F32-AE2F-2DF41696FDA1}" type="slidenum">
              <a:rPr lang="id-ID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D8249C-FD02-45D1-B17B-CC71A6289C0E}" type="slidenum">
              <a:rPr lang="id-ID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997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D2E001-D719-47A6-8368-4F3AA9152DC4}" type="slidenum">
              <a:rPr lang="id-ID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226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D2E001-D719-47A6-8368-4F3AA9152DC4}" type="slidenum">
              <a:rPr lang="id-ID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502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7940F7-751D-4021-8C0F-CF3F4D2875AC}" type="slidenum">
              <a:rPr lang="id-ID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541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309335-464D-4BA0-B4FF-8FB51C3A2731}" type="slidenum">
              <a:rPr lang="id-ID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44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B6DFD7-AA11-4310-8E47-D241562133EB}" type="slidenum">
              <a:rPr lang="id-ID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041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D4EE64-792F-4228-8837-28517FB29C0B}" type="slidenum">
              <a:rPr lang="id-ID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475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0FE3A-86C6-48BE-B800-B3486E77A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D5504-299E-4C18-A260-D1B2976E4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8ABC86-9195-4881-B140-253D1F97D3C0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0655FA-F716-423E-AB2A-365B778F8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60198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Multiuser DBMS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Klien bertanggung jawab dalam mengelola antar muka pemakai (mencakup logika penyajian data, logika pemrosesan data, logika aturan bisnis)</a:t>
            </a:r>
          </a:p>
          <a:p>
            <a:pPr eaLnBrk="1" hangingPunct="1">
              <a:defRPr/>
            </a:pPr>
            <a:r>
              <a:rPr lang="en-US" i="1"/>
              <a:t>Database server</a:t>
            </a:r>
            <a:r>
              <a:rPr lang="en-US"/>
              <a:t> bertanggung jawab pada penyimpana, pengaksesan, dan pemrosesan database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Arsitektur Database Server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/>
              <a:t>Database serverlah yang dituntut memiliki kemampuan pemrosesan yang tinggi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/>
              <a:t>Beban jaringan menjadi berkurang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/>
              <a:t>Otentikasi pemakai, pemeriksaan integrasi, pemeliharaan data dictionary dilakukan pada database server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/>
              <a:t>Database server merupakan implementasi dari </a:t>
            </a:r>
            <a:r>
              <a:rPr lang="en-US" sz="2000" i="1"/>
              <a:t>two-tier architecture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err="1"/>
              <a:t>Arsitektur</a:t>
            </a:r>
            <a:r>
              <a:rPr lang="en-US" sz="4000" dirty="0"/>
              <a:t> Database Server (</a:t>
            </a:r>
            <a:r>
              <a:rPr lang="en-US" sz="4000" dirty="0" err="1"/>
              <a:t>Lanjutan</a:t>
            </a:r>
            <a:r>
              <a:rPr lang="en-US" sz="4000" dirty="0"/>
              <a:t>…)</a:t>
            </a:r>
          </a:p>
        </p:txBody>
      </p:sp>
      <p:pic>
        <p:nvPicPr>
          <p:cNvPr id="15363" name="Picture 4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828800"/>
            <a:ext cx="774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3" y="1828800"/>
            <a:ext cx="7762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6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28800"/>
            <a:ext cx="798513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Oval 7"/>
          <p:cNvSpPr>
            <a:spLocks noChangeArrowheads="1"/>
          </p:cNvSpPr>
          <p:nvPr/>
        </p:nvSpPr>
        <p:spPr bwMode="auto">
          <a:xfrm>
            <a:off x="6172200" y="3548063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LAN</a:t>
            </a:r>
          </a:p>
        </p:txBody>
      </p:sp>
      <p:pic>
        <p:nvPicPr>
          <p:cNvPr id="15367" name="Picture 8" descr="MAC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5029200"/>
            <a:ext cx="17399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5376863" y="2909888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 flipH="1">
            <a:off x="70104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6677025" y="2867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V="1">
            <a:off x="67818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4343400" y="4433888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400"/>
              <a:t>Permintaan data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6858000" y="4405313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400"/>
              <a:t>Data yang diminta saja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4800600" y="1371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Klien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6324600" y="1371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Klien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7467600" y="1371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Klien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61722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Database Server</a:t>
            </a:r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65532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3"/>
            <a:r>
              <a:rPr lang="en-GB" dirty="0" err="1"/>
              <a:t>Keuntungan</a:t>
            </a:r>
            <a:r>
              <a:rPr lang="en-GB" dirty="0"/>
              <a:t> Database Server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Beberapa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keuntungan</a:t>
            </a:r>
            <a:r>
              <a:rPr lang="en-US" dirty="0">
                <a:solidFill>
                  <a:srgbClr val="FF0000"/>
                </a:solidFill>
              </a:rPr>
              <a:t> Database Server 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Akses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terhadap</a:t>
            </a:r>
            <a:r>
              <a:rPr lang="en-US" dirty="0">
                <a:solidFill>
                  <a:srgbClr val="FF0000"/>
                </a:solidFill>
              </a:rPr>
              <a:t> basis data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meningkatkan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performa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Mengurangi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perangkat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keras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Mengurangi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komunikasi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meningkatkan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konsistensi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/>
              <a:t>Arsitektur</a:t>
            </a:r>
            <a:r>
              <a:rPr lang="en-US" sz="4000" dirty="0"/>
              <a:t> Two-tier</a:t>
            </a:r>
          </a:p>
        </p:txBody>
      </p:sp>
      <p:pic>
        <p:nvPicPr>
          <p:cNvPr id="15363" name="Picture 4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828800"/>
            <a:ext cx="774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3" y="1828800"/>
            <a:ext cx="7762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6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28800"/>
            <a:ext cx="798513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Oval 7"/>
          <p:cNvSpPr>
            <a:spLocks noChangeArrowheads="1"/>
          </p:cNvSpPr>
          <p:nvPr/>
        </p:nvSpPr>
        <p:spPr bwMode="auto">
          <a:xfrm>
            <a:off x="6172200" y="3548063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LAN</a:t>
            </a:r>
          </a:p>
        </p:txBody>
      </p:sp>
      <p:pic>
        <p:nvPicPr>
          <p:cNvPr id="15367" name="Picture 8" descr="MAC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5029200"/>
            <a:ext cx="17399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5376863" y="2909888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 flipH="1">
            <a:off x="70104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6677025" y="2867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V="1">
            <a:off x="67818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4343400" y="4433888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400"/>
              <a:t>Permintaan data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6858000" y="4405313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400"/>
              <a:t>Data yang diminta saja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4800600" y="14478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6248400" y="14478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7467600" y="14478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61722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Database Server</a:t>
            </a:r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65532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95800" y="1143000"/>
            <a:ext cx="4038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343400"/>
            <a:ext cx="4038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0" y="1143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system interface user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4953000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database management service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12954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indent="-336550">
              <a:buFont typeface="Wingdings" pitchFamily="2" charset="2"/>
              <a:buChar char="q"/>
            </a:pP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i="1" dirty="0"/>
              <a:t>desktop environment user</a:t>
            </a:r>
          </a:p>
          <a:p>
            <a:pPr marL="336550" indent="-336550">
              <a:buFont typeface="Wingdings" pitchFamily="2" charset="2"/>
              <a:buChar char="q"/>
            </a:pPr>
            <a:r>
              <a:rPr lang="en-US" dirty="0" err="1"/>
              <a:t>tugas</a:t>
            </a:r>
            <a:r>
              <a:rPr lang="en-US" dirty="0"/>
              <a:t> client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512763" indent="-223838">
              <a:buFont typeface="Arial" pitchFamily="34" charset="0"/>
              <a:buChar char="•"/>
            </a:pP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512763" indent="-223838">
              <a:buFont typeface="Arial" pitchFamily="34" charset="0"/>
              <a:buChar char="•"/>
            </a:pPr>
            <a:r>
              <a:rPr lang="en-US" dirty="0" err="1"/>
              <a:t>Interaksi</a:t>
            </a:r>
            <a:r>
              <a:rPr lang="en-US" dirty="0"/>
              <a:t> database</a:t>
            </a:r>
          </a:p>
          <a:p>
            <a:pPr marL="512763" indent="-223838">
              <a:buFont typeface="Arial" pitchFamily="34" charset="0"/>
              <a:buChar char="•"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data</a:t>
            </a:r>
          </a:p>
          <a:p>
            <a:pPr marL="512763" indent="-223838">
              <a:buFont typeface="Arial" pitchFamily="34" charset="0"/>
              <a:buChar char="•"/>
            </a:pP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512763" indent="-223838">
              <a:buFont typeface="Arial" pitchFamily="34" charset="0"/>
              <a:buChar char="•"/>
            </a:pP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kesalahan</a:t>
            </a:r>
            <a:endParaRPr lang="en-US" dirty="0"/>
          </a:p>
          <a:p>
            <a:pPr marL="336550" indent="-3365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8862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638" indent="-401638">
              <a:buFont typeface="Wingdings" pitchFamily="2" charset="2"/>
              <a:buChar char="q"/>
            </a:pPr>
            <a:r>
              <a:rPr lang="en-US" i="1" dirty="0"/>
              <a:t>database management service </a:t>
            </a:r>
            <a:r>
              <a:rPr lang="en-US" i="1" dirty="0" err="1"/>
              <a:t>biasanya</a:t>
            </a:r>
            <a:r>
              <a:rPr lang="en-US" i="1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server</a:t>
            </a:r>
          </a:p>
          <a:p>
            <a:pPr marL="401638" indent="-401638">
              <a:buFont typeface="Wingdings" pitchFamily="2" charset="2"/>
              <a:buChar char="q"/>
            </a:pPr>
            <a:r>
              <a:rPr lang="en-US" i="1" dirty="0" err="1"/>
              <a:t>Fungsi</a:t>
            </a:r>
            <a:r>
              <a:rPr lang="en-US" i="1" dirty="0"/>
              <a:t> : </a:t>
            </a:r>
          </a:p>
          <a:p>
            <a:pPr marL="577850" indent="-241300">
              <a:buFont typeface="Arial" pitchFamily="34" charset="0"/>
              <a:buChar char="•"/>
            </a:pPr>
            <a:r>
              <a:rPr lang="en-US" dirty="0" err="1"/>
              <a:t>Manajemen</a:t>
            </a:r>
            <a:r>
              <a:rPr lang="en-US" dirty="0"/>
              <a:t> data</a:t>
            </a:r>
          </a:p>
          <a:p>
            <a:pPr marL="577850" indent="-241300">
              <a:buFont typeface="Arial" pitchFamily="34" charset="0"/>
              <a:buChar char="•"/>
            </a:pPr>
            <a:r>
              <a:rPr lang="en-US" dirty="0" err="1"/>
              <a:t>Keamanan</a:t>
            </a:r>
            <a:endParaRPr lang="en-US" dirty="0"/>
          </a:p>
          <a:p>
            <a:pPr marL="577850" indent="-241300">
              <a:buFont typeface="Arial" pitchFamily="34" charset="0"/>
              <a:buChar char="•"/>
            </a:pPr>
            <a:r>
              <a:rPr lang="en-US" dirty="0"/>
              <a:t>Query, trigger,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tersimpan</a:t>
            </a:r>
            <a:endParaRPr lang="en-US" dirty="0"/>
          </a:p>
          <a:p>
            <a:pPr marL="577850" indent="-241300">
              <a:buFont typeface="Arial" pitchFamily="34" charset="0"/>
              <a:buChar char="•"/>
            </a:pPr>
            <a:r>
              <a:rPr lang="en-US" dirty="0" err="1"/>
              <a:t>Penangan</a:t>
            </a:r>
            <a:r>
              <a:rPr lang="en-US" dirty="0"/>
              <a:t> </a:t>
            </a:r>
            <a:r>
              <a:rPr lang="en-US" dirty="0" err="1"/>
              <a:t>kesalahan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3" grpId="0"/>
      <p:bldP spid="23" grpId="1"/>
      <p:bldP spid="24" grpId="0"/>
      <p:bldP spid="25" grpId="0"/>
      <p:bldP spid="25" grpId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 Two-Tier Architecture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733800" y="1524000"/>
            <a:ext cx="1905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aramond" pitchFamily="18" charset="0"/>
              </a:rPr>
              <a:t>Program</a:t>
            </a:r>
          </a:p>
          <a:p>
            <a:pPr algn="ctr"/>
            <a:r>
              <a:rPr lang="en-US">
                <a:latin typeface="Garamond" pitchFamily="18" charset="0"/>
              </a:rPr>
              <a:t>Visual BASIC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962400" y="4876800"/>
            <a:ext cx="1600200" cy="1371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aramond" pitchFamily="18" charset="0"/>
              </a:rPr>
              <a:t>Database</a:t>
            </a:r>
          </a:p>
          <a:p>
            <a:pPr algn="ctr"/>
            <a:r>
              <a:rPr lang="en-US">
                <a:latin typeface="Garamond" pitchFamily="18" charset="0"/>
              </a:rPr>
              <a:t>Server</a:t>
            </a:r>
          </a:p>
          <a:p>
            <a:pPr algn="ctr"/>
            <a:r>
              <a:rPr lang="en-US">
                <a:latin typeface="Garamond" pitchFamily="18" charset="0"/>
              </a:rPr>
              <a:t>MySQL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733800" y="3429000"/>
            <a:ext cx="1905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Garamond" pitchFamily="18" charset="0"/>
              </a:rPr>
              <a:t>MyODBC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7244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47244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 Architectures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 l="1027" t="13150" r="1439" b="13425"/>
          <a:stretch>
            <a:fillRect/>
          </a:stretch>
        </p:blipFill>
        <p:spPr bwMode="auto">
          <a:xfrm>
            <a:off x="1524000" y="1447800"/>
            <a:ext cx="6027738" cy="3403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4400" y="5105400"/>
            <a:ext cx="76977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Helvetica" pitchFamily="34" charset="0"/>
              </a:rPr>
              <a:t>Two-tier architecture</a:t>
            </a:r>
            <a:r>
              <a:rPr lang="en-US">
                <a:latin typeface="Helvetica" pitchFamily="34" charset="0"/>
              </a:rPr>
              <a:t>:  Contoh - program klien menggunakan ODBC/JDBC untuk berkomunikasi dengan database</a:t>
            </a:r>
          </a:p>
          <a:p>
            <a:pPr>
              <a:buFont typeface="Wingdings" pitchFamily="2" charset="2"/>
              <a:buChar char="§"/>
            </a:pPr>
            <a:r>
              <a:rPr lang="en-US" b="1">
                <a:latin typeface="Helvetica" pitchFamily="34" charset="0"/>
              </a:rPr>
              <a:t>Three-tier architecture</a:t>
            </a:r>
            <a:r>
              <a:rPr lang="en-US">
                <a:latin typeface="Helvetica" pitchFamily="34" charset="0"/>
              </a:rPr>
              <a:t>: Contoh aplikasi berbasis Web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Three-Tier Architecture</a:t>
            </a:r>
          </a:p>
        </p:txBody>
      </p:sp>
      <p:pic>
        <p:nvPicPr>
          <p:cNvPr id="18436" name="Picture 4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828800"/>
            <a:ext cx="774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3" y="1828800"/>
            <a:ext cx="7762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28800"/>
            <a:ext cx="798513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6172200" y="3548063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LAN</a:t>
            </a: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5376863" y="2909888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>
            <a:off x="70104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6677025" y="2867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4191000" y="1371600"/>
            <a:ext cx="472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Lapisan</a:t>
            </a:r>
            <a:r>
              <a:rPr lang="en-US" b="1" dirty="0"/>
              <a:t> </a:t>
            </a:r>
            <a:r>
              <a:rPr lang="en-US" b="1" dirty="0" err="1"/>
              <a:t>Klien</a:t>
            </a:r>
            <a:r>
              <a:rPr lang="en-US" b="1" dirty="0"/>
              <a:t> / client side presentation</a:t>
            </a:r>
          </a:p>
        </p:txBody>
      </p:sp>
      <p:sp>
        <p:nvSpPr>
          <p:cNvPr id="18444" name="Text Box 18"/>
          <p:cNvSpPr txBox="1">
            <a:spLocks noChangeArrowheads="1"/>
          </p:cNvSpPr>
          <p:nvPr/>
        </p:nvSpPr>
        <p:spPr bwMode="auto">
          <a:xfrm>
            <a:off x="6172200" y="62484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Database Server</a:t>
            </a:r>
          </a:p>
        </p:txBody>
      </p:sp>
      <p:sp>
        <p:nvSpPr>
          <p:cNvPr id="18445" name="Rectangle 20"/>
          <p:cNvSpPr>
            <a:spLocks noChangeArrowheads="1"/>
          </p:cNvSpPr>
          <p:nvPr/>
        </p:nvSpPr>
        <p:spPr bwMode="auto">
          <a:xfrm>
            <a:off x="4953000" y="4495800"/>
            <a:ext cx="8382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id-ID"/>
          </a:p>
        </p:txBody>
      </p:sp>
      <p:sp>
        <p:nvSpPr>
          <p:cNvPr id="18446" name="Rectangle 21"/>
          <p:cNvSpPr>
            <a:spLocks noChangeArrowheads="1"/>
          </p:cNvSpPr>
          <p:nvPr/>
        </p:nvSpPr>
        <p:spPr bwMode="auto">
          <a:xfrm>
            <a:off x="7620000" y="5791200"/>
            <a:ext cx="8382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id-ID"/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 flipH="1">
            <a:off x="5715000" y="4267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3"/>
          <p:cNvSpPr>
            <a:spLocks noChangeShapeType="1"/>
          </p:cNvSpPr>
          <p:nvPr/>
        </p:nvSpPr>
        <p:spPr bwMode="auto">
          <a:xfrm>
            <a:off x="6934200" y="42672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Text Box 24"/>
          <p:cNvSpPr txBox="1">
            <a:spLocks noChangeArrowheads="1"/>
          </p:cNvSpPr>
          <p:nvPr/>
        </p:nvSpPr>
        <p:spPr bwMode="auto">
          <a:xfrm>
            <a:off x="3810000" y="3886200"/>
            <a:ext cx="2362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err="1"/>
              <a:t>Lapisan</a:t>
            </a:r>
            <a:r>
              <a:rPr lang="en-US" sz="1600" b="1" dirty="0"/>
              <a:t> </a:t>
            </a:r>
            <a:r>
              <a:rPr lang="en-US" sz="1600" b="1" dirty="0" err="1"/>
              <a:t>Bisnis</a:t>
            </a:r>
            <a:r>
              <a:rPr lang="en-US" sz="1600" b="1" dirty="0"/>
              <a:t> / server side business logic</a:t>
            </a:r>
          </a:p>
        </p:txBody>
      </p:sp>
      <p:sp>
        <p:nvSpPr>
          <p:cNvPr id="18450" name="Text Box 25"/>
          <p:cNvSpPr txBox="1">
            <a:spLocks noChangeArrowheads="1"/>
          </p:cNvSpPr>
          <p:nvPr/>
        </p:nvSpPr>
        <p:spPr bwMode="auto">
          <a:xfrm>
            <a:off x="3886200" y="5638800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Lapisan</a:t>
            </a:r>
            <a:r>
              <a:rPr lang="en-US" b="1" dirty="0"/>
              <a:t> Database / back end storage</a:t>
            </a:r>
          </a:p>
        </p:txBody>
      </p:sp>
      <p:sp>
        <p:nvSpPr>
          <p:cNvPr id="18451" name="Text Box 26"/>
          <p:cNvSpPr txBox="1">
            <a:spLocks noChangeArrowheads="1"/>
          </p:cNvSpPr>
          <p:nvPr/>
        </p:nvSpPr>
        <p:spPr bwMode="auto">
          <a:xfrm>
            <a:off x="5943600" y="48006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 Server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0" y="1371600"/>
            <a:ext cx="5105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33800" y="3886200"/>
            <a:ext cx="5105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33800" y="5562600"/>
            <a:ext cx="5105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800" y="11430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indent="-336550">
              <a:buFont typeface="Wingdings" pitchFamily="2" charset="2"/>
              <a:buChar char="q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user. </a:t>
            </a:r>
          </a:p>
          <a:p>
            <a:pPr marL="336550" indent="-3365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web,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HTML, CSS, </a:t>
            </a:r>
            <a:r>
              <a:rPr lang="en-US" dirty="0" err="1"/>
              <a:t>dan</a:t>
            </a:r>
            <a:r>
              <a:rPr lang="en-US" dirty="0"/>
              <a:t> JavaScript.</a:t>
            </a:r>
          </a:p>
          <a:p>
            <a:pPr marL="336550" indent="-336550">
              <a:buFont typeface="Wingdings" pitchFamily="2" charset="2"/>
              <a:buChar char="q"/>
            </a:pPr>
            <a:r>
              <a:rPr lang="en-US" dirty="0"/>
              <a:t> tool lain : Microsoft </a:t>
            </a:r>
            <a:r>
              <a:rPr lang="en-US" dirty="0" err="1"/>
              <a:t>Frontpage</a:t>
            </a:r>
            <a:r>
              <a:rPr lang="en-US" dirty="0"/>
              <a:t>, Macromedia Dreamweaver</a:t>
            </a:r>
          </a:p>
          <a:p>
            <a:pPr marL="336550" indent="-3365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aplikasi</a:t>
            </a:r>
            <a:r>
              <a:rPr lang="en-US" dirty="0"/>
              <a:t> email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39624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Wingdings" pitchFamily="2" charset="2"/>
              <a:buChar char="q"/>
            </a:pP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middle tier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2672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Wingdings" pitchFamily="2" charset="2"/>
              <a:buChar char="q"/>
            </a:pP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  <a:p>
            <a:pPr marL="288925" indent="-288925">
              <a:buFont typeface="Wingdings" pitchFamily="2" charset="2"/>
              <a:buChar char="q"/>
            </a:pPr>
            <a:r>
              <a:rPr lang="en-US" dirty="0"/>
              <a:t>database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relasional</a:t>
            </a:r>
            <a:r>
              <a:rPr lang="en-US" dirty="0"/>
              <a:t> (Relational Database Management System – RDBMS). </a:t>
            </a:r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SQL (Standard Query Language)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  <p:bldP spid="18449" grpId="0"/>
      <p:bldP spid="21" grpId="0" animBg="1"/>
      <p:bldP spid="22" grpId="0" animBg="1"/>
      <p:bldP spid="23" grpId="0" animBg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8229600" cy="73025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Contoh Three-tier Architecture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676400" y="925513"/>
          <a:ext cx="6019800" cy="593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icture" r:id="rId4" imgW="5602145" imgH="5519040" progId="Word.Picture.8">
                  <p:embed/>
                </p:oleObj>
              </mc:Choice>
              <mc:Fallback>
                <p:oleObj name="Picture" r:id="rId4" imgW="5602145" imgH="55190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25513"/>
                        <a:ext cx="6019800" cy="593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, web server, middleware </a:t>
            </a:r>
            <a:r>
              <a:rPr lang="en-US" dirty="0" err="1"/>
              <a:t>dan</a:t>
            </a:r>
            <a:r>
              <a:rPr lang="en-US" dirty="0"/>
              <a:t> basis data. </a:t>
            </a:r>
          </a:p>
          <a:p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web server.  </a:t>
            </a:r>
            <a:r>
              <a:rPr lang="en-US" dirty="0" err="1"/>
              <a:t>Secara</a:t>
            </a:r>
            <a:r>
              <a:rPr lang="en-US" dirty="0"/>
              <a:t> internal,  web server  </a:t>
            </a:r>
            <a:r>
              <a:rPr lang="en-US" dirty="0" err="1"/>
              <a:t>berkomunikasi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middleware,  </a:t>
            </a:r>
            <a:r>
              <a:rPr lang="en-US" dirty="0" err="1"/>
              <a:t>kemudian</a:t>
            </a:r>
            <a:r>
              <a:rPr lang="en-US" dirty="0"/>
              <a:t>  middleware  yang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basis data. </a:t>
            </a:r>
          </a:p>
          <a:p>
            <a:r>
              <a:rPr lang="en-US" dirty="0" err="1"/>
              <a:t>Contoh</a:t>
            </a:r>
            <a:r>
              <a:rPr lang="en-US" dirty="0"/>
              <a:t>  middleware  </a:t>
            </a:r>
            <a:r>
              <a:rPr lang="en-US" dirty="0" err="1"/>
              <a:t>adalah</a:t>
            </a:r>
            <a:r>
              <a:rPr lang="en-US" dirty="0"/>
              <a:t> PHP </a:t>
            </a:r>
            <a:r>
              <a:rPr lang="en-US" dirty="0" err="1"/>
              <a:t>dan</a:t>
            </a:r>
            <a:r>
              <a:rPr lang="en-US" dirty="0"/>
              <a:t> ASP.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 web  </a:t>
            </a:r>
            <a:r>
              <a:rPr lang="en-US" dirty="0" err="1"/>
              <a:t>dinamis</a:t>
            </a:r>
            <a:r>
              <a:rPr lang="en-US" dirty="0"/>
              <a:t>, 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server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PHP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HTML. </a:t>
            </a:r>
          </a:p>
          <a:p>
            <a:r>
              <a:rPr lang="en-US" dirty="0" err="1"/>
              <a:t>Kode</a:t>
            </a:r>
            <a:r>
              <a:rPr lang="en-US" dirty="0"/>
              <a:t> PHP yang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PHP  engine 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/>
              <a:t>Keluwesan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i="1" dirty="0"/>
              <a:t>DBMS engine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err="1"/>
              <a:t>Memungkinkan</a:t>
            </a:r>
            <a:r>
              <a:rPr lang="en-US" sz="2400" dirty="0"/>
              <a:t> pula </a:t>
            </a:r>
            <a:r>
              <a:rPr lang="en-US" sz="2400" i="1" dirty="0"/>
              <a:t>middle tier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platform yang </a:t>
            </a:r>
            <a:r>
              <a:rPr lang="en-US" sz="2400" dirty="0" err="1"/>
              <a:t>berbeda</a:t>
            </a: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 yang </a:t>
            </a:r>
            <a:r>
              <a:rPr lang="en-US" sz="2800" dirty="0" err="1"/>
              <a:t>rendah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err="1"/>
              <a:t>Perubahan-perubahan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middle tier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/>
              <a:t>Keunggulan</a:t>
            </a:r>
            <a:r>
              <a:rPr lang="en-US" sz="2800" dirty="0"/>
              <a:t> </a:t>
            </a:r>
            <a:r>
              <a:rPr lang="en-US" sz="2800" dirty="0" err="1"/>
              <a:t>kompetitif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bereaksi</a:t>
            </a:r>
            <a:r>
              <a:rPr lang="en-US" sz="2400" dirty="0"/>
              <a:t> </a:t>
            </a:r>
            <a:r>
              <a:rPr lang="en-US" sz="2400" dirty="0" err="1"/>
              <a:t>thd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Beberapa Keuntungan Arsitektur Three-Tier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4384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92D050"/>
                </a:solidFill>
              </a:rPr>
              <a:t>Menurut</a:t>
            </a:r>
            <a:r>
              <a:rPr lang="en-US" sz="2400" dirty="0">
                <a:solidFill>
                  <a:srgbClr val="92D050"/>
                </a:solidFill>
              </a:rPr>
              <a:t> Connolly </a:t>
            </a:r>
            <a:r>
              <a:rPr lang="en-US" sz="2400" dirty="0" err="1">
                <a:solidFill>
                  <a:srgbClr val="92D050"/>
                </a:solidFill>
              </a:rPr>
              <a:t>dan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begg</a:t>
            </a:r>
            <a:r>
              <a:rPr lang="en-US" sz="2400" dirty="0">
                <a:solidFill>
                  <a:srgbClr val="92D050"/>
                </a:solidFill>
              </a:rPr>
              <a:t>(2010,p108-115), </a:t>
            </a:r>
            <a:r>
              <a:rPr lang="en-US" sz="2400" dirty="0" err="1">
                <a:solidFill>
                  <a:srgbClr val="92D050"/>
                </a:solidFill>
              </a:rPr>
              <a:t>terdapat</a:t>
            </a:r>
            <a:r>
              <a:rPr lang="en-US" sz="2400" dirty="0">
                <a:solidFill>
                  <a:srgbClr val="92D050"/>
                </a:solidFill>
              </a:rPr>
              <a:t> 3 </a:t>
            </a:r>
            <a:r>
              <a:rPr lang="en-US" sz="2400" dirty="0" err="1">
                <a:solidFill>
                  <a:srgbClr val="92D050"/>
                </a:solidFill>
              </a:rPr>
              <a:t>arsitektur</a:t>
            </a:r>
            <a:r>
              <a:rPr lang="en-US" sz="2400" dirty="0">
                <a:solidFill>
                  <a:srgbClr val="92D050"/>
                </a:solidFill>
              </a:rPr>
              <a:t> yang </a:t>
            </a:r>
            <a:r>
              <a:rPr lang="en-US" sz="2400" dirty="0" err="1">
                <a:solidFill>
                  <a:srgbClr val="92D050"/>
                </a:solidFill>
              </a:rPr>
              <a:t>biasa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digunakan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untuk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mengimplementasikan</a:t>
            </a:r>
            <a:r>
              <a:rPr lang="en-US" sz="2400" dirty="0">
                <a:solidFill>
                  <a:srgbClr val="92D050"/>
                </a:solidFill>
              </a:rPr>
              <a:t> multi-user DBMS </a:t>
            </a:r>
            <a:r>
              <a:rPr lang="en-US" sz="2400" dirty="0" err="1">
                <a:solidFill>
                  <a:srgbClr val="92D050"/>
                </a:solidFill>
              </a:rPr>
              <a:t>yakni</a:t>
            </a:r>
            <a:r>
              <a:rPr lang="en-US" sz="2400" dirty="0">
                <a:solidFill>
                  <a:srgbClr val="92D050"/>
                </a:solidFill>
              </a:rPr>
              <a:t> 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Multiuser DBMS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784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Teleprocessing</a:t>
            </a:r>
          </a:p>
          <a:p>
            <a:pPr marL="342900" indent="-342900"/>
            <a:r>
              <a:rPr lang="en-US" sz="2000" dirty="0"/>
              <a:t>	 </a:t>
            </a:r>
            <a:r>
              <a:rPr lang="en-US" sz="2000" dirty="0" err="1"/>
              <a:t>Arsitektur</a:t>
            </a:r>
            <a:r>
              <a:rPr lang="en-US" sz="2000" dirty="0"/>
              <a:t> </a:t>
            </a:r>
            <a:r>
              <a:rPr lang="en-US" sz="2000" dirty="0" err="1"/>
              <a:t>tradisional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multi-user </a:t>
            </a:r>
            <a:r>
              <a:rPr lang="en-US" sz="2000" dirty="0" err="1"/>
              <a:t>adalah</a:t>
            </a:r>
            <a:r>
              <a:rPr lang="en-US" sz="2000" dirty="0"/>
              <a:t> teleprocessing,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single CPU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terminal</a:t>
            </a:r>
          </a:p>
          <a:p>
            <a:pPr marL="342900" indent="-342900"/>
            <a:r>
              <a:rPr lang="en-US" sz="2000" dirty="0"/>
              <a:t>	</a:t>
            </a: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main frame,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data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proses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pusat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terminal yang </a:t>
            </a:r>
            <a:r>
              <a:rPr lang="en-US" sz="2000" dirty="0" err="1"/>
              <a:t>dihubungkan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pusat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mengerjakan</a:t>
            </a:r>
            <a:r>
              <a:rPr lang="en-US" sz="2000" dirty="0"/>
              <a:t> input – output</a:t>
            </a:r>
          </a:p>
          <a:p>
            <a:pPr marL="342900" indent="-342900"/>
            <a:r>
              <a:rPr lang="en-US" sz="2000" dirty="0"/>
              <a:t>	</a:t>
            </a:r>
            <a:r>
              <a:rPr lang="en-US" sz="2000" dirty="0" err="1"/>
              <a:t>contoh</a:t>
            </a:r>
            <a:r>
              <a:rPr lang="en-US" sz="2000" dirty="0"/>
              <a:t>  :  ATM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bank-bank.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Tree-tier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143000"/>
            <a:ext cx="696573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internet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amazon.com. </a:t>
            </a:r>
          </a:p>
          <a:p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amazon.com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database amazon.com.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kreditnya</a:t>
            </a:r>
            <a:r>
              <a:rPr lang="en-US" dirty="0"/>
              <a:t>. </a:t>
            </a:r>
          </a:p>
          <a:p>
            <a:r>
              <a:rPr lang="en-US" dirty="0"/>
              <a:t>data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divalidasi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PIN,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, limit </a:t>
            </a:r>
            <a:r>
              <a:rPr lang="en-US" dirty="0" err="1"/>
              <a:t>kredit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barulah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>
                <a:solidFill>
                  <a:srgbClr val="FF0000"/>
                </a:solidFill>
              </a:rPr>
              <a:t>kriteria</a:t>
            </a:r>
            <a:r>
              <a:rPr lang="en-US" sz="3300" dirty="0">
                <a:solidFill>
                  <a:srgbClr val="FF0000"/>
                </a:solidFill>
              </a:rPr>
              <a:t> yang </a:t>
            </a:r>
            <a:r>
              <a:rPr lang="en-US" sz="3300" dirty="0" err="1">
                <a:solidFill>
                  <a:srgbClr val="FF0000"/>
                </a:solidFill>
              </a:rPr>
              <a:t>cocok</a:t>
            </a: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err="1">
                <a:solidFill>
                  <a:srgbClr val="FF0000"/>
                </a:solidFill>
              </a:rPr>
              <a:t>untuk</a:t>
            </a: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err="1">
                <a:solidFill>
                  <a:srgbClr val="FF0000"/>
                </a:solidFill>
              </a:rPr>
              <a:t>menggunakan</a:t>
            </a:r>
            <a:r>
              <a:rPr lang="en-US" sz="3300" dirty="0">
                <a:solidFill>
                  <a:srgbClr val="FF0000"/>
                </a:solidFill>
              </a:rPr>
              <a:t> model </a:t>
            </a:r>
            <a:r>
              <a:rPr lang="en-US" sz="3300" dirty="0" err="1">
                <a:solidFill>
                  <a:srgbClr val="FF0000"/>
                </a:solidFill>
              </a:rPr>
              <a:t>arsitektur</a:t>
            </a:r>
            <a:r>
              <a:rPr lang="en-US" sz="3300" dirty="0">
                <a:solidFill>
                  <a:srgbClr val="FF0000"/>
                </a:solidFill>
              </a:rPr>
              <a:t> 3-tier client / server </a:t>
            </a:r>
            <a:r>
              <a:rPr lang="en-US" sz="3300" dirty="0" err="1">
                <a:solidFill>
                  <a:srgbClr val="FF0000"/>
                </a:solidFill>
              </a:rPr>
              <a:t>diantaranya</a:t>
            </a:r>
            <a:r>
              <a:rPr lang="en-US" sz="3300" dirty="0">
                <a:solidFill>
                  <a:srgbClr val="FF0000"/>
                </a:solidFill>
              </a:rPr>
              <a:t> :</a:t>
            </a:r>
          </a:p>
          <a:p>
            <a:pPr marL="738188" indent="-336550">
              <a:buFont typeface="Wingdings" pitchFamily="2" charset="2"/>
              <a:buChar char="v"/>
            </a:pP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class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</a:t>
            </a:r>
          </a:p>
          <a:p>
            <a:pPr marL="738188" indent="-336550">
              <a:buFont typeface="Wingdings" pitchFamily="2" charset="2"/>
              <a:buChar char="v"/>
            </a:pPr>
            <a:r>
              <a:rPr lang="en-US" dirty="0"/>
              <a:t>Program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pPr marL="738188" indent="-336550">
              <a:buFont typeface="Wingdings" pitchFamily="2" charset="2"/>
              <a:buChar char="v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data source yang </a:t>
            </a:r>
            <a:r>
              <a:rPr lang="en-US" dirty="0" err="1"/>
              <a:t>heterogen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DBMS yang </a:t>
            </a:r>
            <a:r>
              <a:rPr lang="en-US" dirty="0" err="1"/>
              <a:t>berbeda</a:t>
            </a:r>
            <a:endParaRPr lang="en-US" dirty="0"/>
          </a:p>
          <a:p>
            <a:pPr marL="738188" indent="-336550">
              <a:buFont typeface="Wingdings" pitchFamily="2" charset="2"/>
              <a:buChar char="v"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tahun</a:t>
            </a:r>
            <a:r>
              <a:rPr lang="en-US" dirty="0"/>
              <a:t>. 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penambahan</a:t>
            </a:r>
            <a:endParaRPr lang="en-US" dirty="0"/>
          </a:p>
          <a:p>
            <a:pPr marL="738188" indent="-336550">
              <a:buFont typeface="Wingdings" pitchFamily="2" charset="2"/>
              <a:buChar char="v"/>
            </a:pP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50000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perhari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S/W yang memungkinkan aplikasi berhubungan dengan S/W lain tanpa memerlukan pengetahuan pemakai terhadap kode yang diperlukan agar interoperatibiltas tercapai</a:t>
            </a:r>
          </a:p>
          <a:p>
            <a:pPr eaLnBrk="1" hangingPunct="1">
              <a:defRPr/>
            </a:pPr>
            <a:r>
              <a:rPr lang="en-US"/>
              <a:t>Implementasinya bisa berupa API (</a:t>
            </a:r>
            <a:r>
              <a:rPr lang="en-US" i="1"/>
              <a:t>Application Program Interface</a:t>
            </a:r>
            <a:r>
              <a:rPr lang="en-US"/>
              <a:t>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Middleware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ODBC (</a:t>
            </a:r>
            <a:r>
              <a:rPr lang="en-US" i="1"/>
              <a:t>open database connectivity</a:t>
            </a:r>
            <a:r>
              <a:rPr lang="en-US"/>
              <a:t>) adalah suatu </a:t>
            </a:r>
            <a:r>
              <a:rPr lang="en-US" i="1"/>
              <a:t>middleware</a:t>
            </a:r>
            <a:r>
              <a:rPr lang="en-US"/>
              <a:t> berbasis Windows yang digunakan untuk berinteraksi denga berbagai database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ODBC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 Menguji ODBC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800"/>
              <a:t>Klik tombol Start ().</a:t>
            </a:r>
          </a:p>
          <a:p>
            <a:pPr eaLnBrk="1" hangingPunct="1">
              <a:defRPr/>
            </a:pPr>
            <a:r>
              <a:rPr lang="da-DK" sz="2800"/>
              <a:t>Klik pada Control Panel.</a:t>
            </a:r>
          </a:p>
          <a:p>
            <a:pPr eaLnBrk="1" hangingPunct="1">
              <a:defRPr/>
            </a:pPr>
            <a:r>
              <a:rPr lang="da-DK" sz="2800"/>
              <a:t>Klik pada Administrative Tools.</a:t>
            </a:r>
          </a:p>
          <a:p>
            <a:pPr eaLnBrk="1" hangingPunct="1">
              <a:defRPr/>
            </a:pPr>
            <a:r>
              <a:rPr lang="da-DK" sz="2800"/>
              <a:t>Klik ganda pada Data Source (ODBC).</a:t>
            </a:r>
            <a:r>
              <a:rPr lang="en-US" sz="2800"/>
              <a:t> </a:t>
            </a:r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76800" y="1752600"/>
            <a:ext cx="4038600" cy="330200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Contoh Menguji ODBC</a:t>
            </a:r>
            <a:br>
              <a:rPr lang="en-US" sz="4000"/>
            </a:br>
            <a:r>
              <a:rPr lang="en-US" sz="4000"/>
              <a:t>(Lanjutan…)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800"/>
              <a:t>Klik pada System DSN.</a:t>
            </a:r>
          </a:p>
          <a:p>
            <a:pPr eaLnBrk="1" hangingPunct="1">
              <a:defRPr/>
            </a:pPr>
            <a:r>
              <a:rPr lang="da-DK" sz="2800"/>
              <a:t>Klik pada </a:t>
            </a:r>
            <a:r>
              <a:rPr lang="da-DK" sz="2800" b="1"/>
              <a:t>Add...</a:t>
            </a:r>
            <a:r>
              <a:rPr lang="da-DK" sz="2800"/>
              <a:t>.</a:t>
            </a:r>
          </a:p>
          <a:p>
            <a:pPr eaLnBrk="1" hangingPunct="1">
              <a:defRPr/>
            </a:pPr>
            <a:r>
              <a:rPr lang="da-DK" sz="2800"/>
              <a:t>Pilih pada MySQL ODBC 3.5.1</a:t>
            </a:r>
            <a:r>
              <a:rPr lang="en-US" sz="2800"/>
              <a:t> </a:t>
            </a: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00600" y="1600200"/>
            <a:ext cx="4038600" cy="2976563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Contoh Menguji ODBC</a:t>
            </a:r>
            <a:br>
              <a:rPr lang="en-US" sz="4000"/>
            </a:br>
            <a:r>
              <a:rPr lang="en-US" sz="4000"/>
              <a:t>(Lanjutan…)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da-DK" sz="2800"/>
              <a:t>Klik tombol Finish.</a:t>
            </a:r>
            <a:endParaRPr lang="en-US" sz="2800"/>
          </a:p>
        </p:txBody>
      </p:sp>
      <p:pic>
        <p:nvPicPr>
          <p:cNvPr id="24580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0" y="1752600"/>
            <a:ext cx="3397250" cy="2741613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Contoh Menguji ODBC</a:t>
            </a:r>
            <a:br>
              <a:rPr lang="en-US" sz="4000"/>
            </a:br>
            <a:r>
              <a:rPr lang="en-US" sz="4000"/>
              <a:t>(Lanjutan…)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Ketikkan MySQL pada Data Source Name.</a:t>
            </a:r>
          </a:p>
          <a:p>
            <a:pPr eaLnBrk="1" hangingPunct="1">
              <a:defRPr/>
            </a:pPr>
            <a:r>
              <a:rPr lang="en-US" sz="2400"/>
              <a:t>Ketikkan 127.0.0.1 pada Server.</a:t>
            </a:r>
          </a:p>
          <a:p>
            <a:pPr eaLnBrk="1" hangingPunct="1">
              <a:defRPr/>
            </a:pPr>
            <a:r>
              <a:rPr lang="en-US" sz="2400"/>
              <a:t>Ketikkan root pada User.</a:t>
            </a:r>
          </a:p>
          <a:p>
            <a:pPr eaLnBrk="1" hangingPunct="1">
              <a:defRPr/>
            </a:pPr>
            <a:r>
              <a:rPr lang="en-US" sz="2400"/>
              <a:t>Ketikkan rahasia pada Password.</a:t>
            </a:r>
          </a:p>
          <a:p>
            <a:pPr eaLnBrk="1" hangingPunct="1">
              <a:defRPr/>
            </a:pPr>
            <a:r>
              <a:rPr lang="en-US" sz="2400"/>
              <a:t>Pilih pegawai pada Database.</a:t>
            </a:r>
          </a:p>
          <a:p>
            <a:pPr eaLnBrk="1" hangingPunct="1">
              <a:defRPr/>
            </a:pPr>
            <a:r>
              <a:rPr lang="en-US" sz="2400"/>
              <a:t>Klik tombol Test.</a:t>
            </a:r>
          </a:p>
        </p:txBody>
      </p:sp>
      <p:pic>
        <p:nvPicPr>
          <p:cNvPr id="2560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715000" y="1828800"/>
            <a:ext cx="2181225" cy="1076325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Function KoneksiMySQL(Conn As ADODB.Connection, _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                   Server As String, _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                   Database As String, _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                   User As String, Password As String) As Boolean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'Koneksi ke database MySQL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Conn.ConnectionString = "DRIVER={MySQL ODBC 3.52 Driver};" &amp; _</a:t>
            </a:r>
            <a:endParaRPr lang="da-DK" sz="1600"/>
          </a:p>
          <a:p>
            <a:pPr eaLnBrk="1" hangingPunct="1">
              <a:lnSpc>
                <a:spcPct val="80000"/>
              </a:lnSpc>
              <a:defRPr/>
            </a:pPr>
            <a:r>
              <a:rPr lang="da-DK" sz="1600"/>
              <a:t>                           "SERVER=" &amp; Server &amp; ";" &amp; _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da-DK" sz="1600"/>
              <a:t>                           "DATABASE=" &amp; Database &amp; ";" &amp; _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da-DK" sz="1600"/>
              <a:t>                           "UID=" &amp; User &amp; "; PWD=" &amp; _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da-DK" sz="1600"/>
              <a:t>                           </a:t>
            </a:r>
            <a:r>
              <a:rPr lang="en-US" sz="1600"/>
              <a:t>Password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                      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 On Error Resume Next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 Conn.Open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 On Error GoTo 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    KoneksiMySQL = (Err.Number = 0)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/>
              <a:t>End Function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Pemanfaatan ODBC pada VB6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990600"/>
            <a:ext cx="504698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Teleprocessing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JDBC (Java Database Connectivity) </a:t>
            </a:r>
            <a:r>
              <a:rPr lang="en-US" dirty="0" err="1"/>
              <a:t>sebuah</a:t>
            </a:r>
            <a:r>
              <a:rPr lang="en-US" dirty="0"/>
              <a:t> platform </a:t>
            </a:r>
            <a:r>
              <a:rPr lang="en-US" dirty="0" err="1"/>
              <a:t>independen</a:t>
            </a:r>
            <a:r>
              <a:rPr lang="en-US" dirty="0"/>
              <a:t> yang </a:t>
            </a:r>
            <a:r>
              <a:rPr lang="en-US" dirty="0" err="1"/>
              <a:t>menjembatani</a:t>
            </a:r>
            <a:r>
              <a:rPr lang="en-US" dirty="0"/>
              <a:t> </a:t>
            </a:r>
            <a:r>
              <a:rPr lang="en-US" i="1" dirty="0"/>
              <a:t>Database </a:t>
            </a:r>
            <a:r>
              <a:rPr lang="en-US" i="1" dirty="0" err="1"/>
              <a:t>Relasional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: </a:t>
            </a:r>
            <a:r>
              <a:rPr lang="en-US" dirty="0" err="1"/>
              <a:t>mySQL</a:t>
            </a:r>
            <a:r>
              <a:rPr lang="en-US" dirty="0"/>
              <a:t>, Oracle, </a:t>
            </a:r>
            <a:r>
              <a:rPr lang="en-US" dirty="0" err="1"/>
              <a:t>PostgreSQL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Java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SQL (</a:t>
            </a:r>
            <a:r>
              <a:rPr lang="en-US" i="1" dirty="0"/>
              <a:t>Structure Query </a:t>
            </a:r>
            <a:r>
              <a:rPr lang="en-US" i="1" dirty="0" err="1"/>
              <a:t>Langguage</a:t>
            </a:r>
            <a:r>
              <a:rPr lang="en-US" dirty="0"/>
              <a:t>) </a:t>
            </a:r>
          </a:p>
          <a:p>
            <a:pPr eaLnBrk="1" hangingPunct="1">
              <a:defRPr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JSP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JDBC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Query-By-Example (QBE)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Suatu tool yang memungkinkan pengaksesan database secara lansung menggunakan pendekatan grafis</a:t>
            </a: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038600" y="1600200"/>
            <a:ext cx="4724400" cy="3432175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2400" i="1" dirty="0"/>
              <a:t>Three Tier Architecture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Teknologi</a:t>
            </a:r>
            <a:r>
              <a:rPr lang="en-US" sz="2400" i="1" dirty="0"/>
              <a:t> Transaction Processing Monitor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43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yang </a:t>
            </a:r>
            <a:r>
              <a:rPr lang="en-US" sz="2000" dirty="0" err="1"/>
              <a:t>disebut</a:t>
            </a:r>
            <a:r>
              <a:rPr lang="en-US" sz="2000" dirty="0"/>
              <a:t> middleware. </a:t>
            </a:r>
            <a:r>
              <a:rPr lang="en-US" sz="2000" dirty="0" err="1"/>
              <a:t>Menempati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program client </a:t>
            </a:r>
            <a:r>
              <a:rPr lang="en-US" sz="2000" dirty="0" err="1"/>
              <a:t>dan</a:t>
            </a:r>
            <a:r>
              <a:rPr lang="en-US" sz="2000" dirty="0"/>
              <a:t> database,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menyakinkan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database </a:t>
            </a:r>
            <a:r>
              <a:rPr lang="en-US" sz="2000" dirty="0" err="1"/>
              <a:t>terlayani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28315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i="1" dirty="0"/>
              <a:t>TP monitor </a:t>
            </a:r>
            <a:r>
              <a:rPr lang="en-US" b="1" i="1" dirty="0" err="1"/>
              <a:t>juga</a:t>
            </a:r>
            <a:r>
              <a:rPr lang="en-US" b="1" i="1" dirty="0"/>
              <a:t> </a:t>
            </a:r>
            <a:r>
              <a:rPr lang="en-US" b="1" i="1" dirty="0" err="1"/>
              <a:t>menyediakan</a:t>
            </a:r>
            <a:r>
              <a:rPr lang="en-US" b="1" i="1" dirty="0"/>
              <a:t> :</a:t>
            </a:r>
          </a:p>
          <a:p>
            <a:pPr marL="687388" indent="-398463">
              <a:lnSpc>
                <a:spcPct val="120000"/>
              </a:lnSpc>
              <a:buNone/>
            </a:pPr>
            <a:r>
              <a:rPr lang="en-US" dirty="0"/>
              <a:t>a.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</a:t>
            </a:r>
            <a:r>
              <a:rPr lang="en-US" i="1" dirty="0"/>
              <a:t>update </a:t>
            </a:r>
            <a:r>
              <a:rPr lang="en-US" i="1" dirty="0" err="1"/>
              <a:t>berbagai</a:t>
            </a:r>
            <a:r>
              <a:rPr lang="en-US" i="1" dirty="0"/>
              <a:t> </a:t>
            </a:r>
            <a:r>
              <a:rPr lang="en-US" i="1" dirty="0" err="1"/>
              <a:t>macam</a:t>
            </a:r>
            <a:r>
              <a:rPr lang="en-US" i="1" dirty="0"/>
              <a:t> DBMS yang </a:t>
            </a:r>
            <a:r>
              <a:rPr lang="en-US" i="1" dirty="0" err="1"/>
              <a:t>berbeda</a:t>
            </a:r>
            <a:r>
              <a:rPr lang="en-US" i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en-US" dirty="0"/>
          </a:p>
          <a:p>
            <a:pPr>
              <a:lnSpc>
                <a:spcPct val="120000"/>
              </a:lnSpc>
              <a:buNone/>
            </a:pPr>
            <a:r>
              <a:rPr lang="en-US" dirty="0"/>
              <a:t>	b. </a:t>
            </a:r>
            <a:r>
              <a:rPr lang="en-US" dirty="0" err="1"/>
              <a:t>Konektivitas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i="1" dirty="0"/>
              <a:t>flat file, </a:t>
            </a:r>
            <a:r>
              <a:rPr lang="en-US" i="1" dirty="0" err="1"/>
              <a:t>nonrelational</a:t>
            </a:r>
            <a:r>
              <a:rPr lang="en-US" i="1" dirty="0"/>
              <a:t> DBMS, </a:t>
            </a:r>
            <a:r>
              <a:rPr lang="en-US" i="1" dirty="0" err="1"/>
              <a:t>dan</a:t>
            </a:r>
            <a:r>
              <a:rPr lang="en-US" i="1" dirty="0"/>
              <a:t> mainframe.</a:t>
            </a:r>
          </a:p>
          <a:p>
            <a:pPr>
              <a:lnSpc>
                <a:spcPct val="120000"/>
              </a:lnSpc>
              <a:buNone/>
            </a:pPr>
            <a:r>
              <a:rPr lang="fi-FI" dirty="0"/>
              <a:t>	c. Kemampuan untuk menambahkan prioritas ke transaksi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	d.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kuat</a:t>
            </a:r>
            <a:endParaRPr lang="en-US" dirty="0"/>
          </a:p>
          <a:p>
            <a:pPr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three tier client server architecture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teknologi</a:t>
            </a:r>
            <a:r>
              <a:rPr lang="en-US" i="1" dirty="0"/>
              <a:t> TP monitor </a:t>
            </a:r>
            <a:r>
              <a:rPr lang="en-US" i="1" dirty="0" err="1"/>
              <a:t>menghasilkan</a:t>
            </a:r>
            <a:r>
              <a:rPr lang="en-US" i="1" dirty="0"/>
              <a:t> environment yang 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diukur</a:t>
            </a:r>
            <a:r>
              <a:rPr lang="en-US" i="1" dirty="0"/>
              <a:t> </a:t>
            </a:r>
            <a:r>
              <a:rPr lang="en-US" i="1" dirty="0" err="1"/>
              <a:t>dibandingkan</a:t>
            </a:r>
            <a:r>
              <a:rPr lang="en-US" i="1" dirty="0"/>
              <a:t> two tier architecture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langsung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client </a:t>
            </a:r>
            <a:r>
              <a:rPr lang="en-US" i="1" dirty="0" err="1"/>
              <a:t>ke</a:t>
            </a:r>
            <a:r>
              <a:rPr lang="en-US" i="1" dirty="0"/>
              <a:t>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3"/>
            <a:r>
              <a:rPr lang="en-GB" dirty="0"/>
              <a:t>Client Server (2 tier)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43000"/>
            <a:ext cx="861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Aplikasi</a:t>
            </a:r>
            <a:r>
              <a:rPr lang="en-US" sz="2000" dirty="0"/>
              <a:t> Client/Server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model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popularitas</a:t>
            </a:r>
            <a:r>
              <a:rPr lang="en-US" sz="2000" dirty="0"/>
              <a:t> PC yang </a:t>
            </a:r>
            <a:r>
              <a:rPr lang="en-US" sz="2000" dirty="0" err="1"/>
              <a:t>meningkat</a:t>
            </a:r>
            <a:r>
              <a:rPr lang="en-US" sz="2000" dirty="0"/>
              <a:t>,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arsitektur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.</a:t>
            </a:r>
          </a:p>
          <a:p>
            <a:r>
              <a:rPr lang="en-US" sz="2000" b="1" dirty="0"/>
              <a:t>Client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end-user </a:t>
            </a:r>
            <a:r>
              <a:rPr lang="en-US" sz="2000" dirty="0" err="1"/>
              <a:t>berinteraksi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</a:p>
          <a:p>
            <a:r>
              <a:rPr lang="en-US" sz="2000" b="1" dirty="0"/>
              <a:t>Server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data </a:t>
            </a:r>
            <a:r>
              <a:rPr lang="en-US" sz="2000" dirty="0" err="1"/>
              <a:t>berada</a:t>
            </a:r>
            <a:r>
              <a:rPr lang="en-US" sz="2000" dirty="0"/>
              <a:t>.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menghadapi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data yang </a:t>
            </a:r>
            <a:r>
              <a:rPr lang="en-US" sz="2000" dirty="0" err="1"/>
              <a:t>terpusat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data provider yang </a:t>
            </a:r>
            <a:r>
              <a:rPr lang="en-US" sz="2000" dirty="0" err="1"/>
              <a:t>sama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886200"/>
            <a:ext cx="477370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3"/>
            <a:r>
              <a:rPr lang="en-GB" dirty="0" err="1"/>
              <a:t>Arsitektur</a:t>
            </a:r>
            <a:r>
              <a:rPr lang="en-GB" dirty="0"/>
              <a:t> client Server</a:t>
            </a:r>
            <a:endParaRPr lang="en-US" sz="6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4114800" cy="410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3"/>
            <a:r>
              <a:rPr lang="en-GB" dirty="0" err="1"/>
              <a:t>Prinsip</a:t>
            </a:r>
            <a:r>
              <a:rPr lang="en-GB" dirty="0"/>
              <a:t> </a:t>
            </a:r>
            <a:r>
              <a:rPr lang="en-GB" dirty="0" err="1"/>
              <a:t>kerja</a:t>
            </a:r>
            <a:r>
              <a:rPr lang="en-GB" dirty="0"/>
              <a:t> Client Server</a:t>
            </a:r>
            <a:endParaRPr lang="en-US" sz="6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5181600" cy="492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pengunaan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multiuser database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US" dirty="0"/>
          </a:p>
          <a:p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contoh-contoh</a:t>
            </a:r>
            <a:r>
              <a:rPr lang="en-US" dirty="0"/>
              <a:t> middle ware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US" dirty="0"/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/>
              <a:t>multiuser database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5943600" cy="501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228600"/>
            <a:ext cx="9144000" cy="6397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Proses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kerja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Teleprocessing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Terminal – terminal </a:t>
            </a:r>
            <a:r>
              <a:rPr lang="en-US" sz="1800" dirty="0" err="1">
                <a:latin typeface="+mn-lt"/>
                <a:ea typeface="+mn-ea"/>
                <a:cs typeface="+mn-cs"/>
              </a:rPr>
              <a:t>tersebut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disebut</a:t>
            </a:r>
            <a:r>
              <a:rPr lang="en-US" sz="1800" dirty="0">
                <a:latin typeface="+mn-lt"/>
                <a:ea typeface="+mn-ea"/>
                <a:cs typeface="+mn-cs"/>
              </a:rPr>
              <a:t> dumb terminal. </a:t>
            </a:r>
            <a:r>
              <a:rPr lang="en-US" sz="1800" dirty="0" err="1">
                <a:latin typeface="+mn-lt"/>
                <a:ea typeface="+mn-ea"/>
                <a:cs typeface="+mn-cs"/>
              </a:rPr>
              <a:t>Hubungan</a:t>
            </a:r>
            <a:r>
              <a:rPr lang="en-US" sz="1800" dirty="0">
                <a:latin typeface="+mn-lt"/>
                <a:ea typeface="+mn-ea"/>
                <a:cs typeface="+mn-cs"/>
              </a:rPr>
              <a:t> terminal – terminal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dengan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pusat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dihubungkan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dengan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jalur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kabel</a:t>
            </a:r>
            <a:r>
              <a:rPr lang="en-US" sz="1800" dirty="0">
                <a:latin typeface="+mn-lt"/>
                <a:ea typeface="+mn-ea"/>
                <a:cs typeface="+mn-cs"/>
              </a:rPr>
              <a:t>, microwave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dan</a:t>
            </a:r>
            <a:r>
              <a:rPr lang="en-US" sz="1800" dirty="0">
                <a:latin typeface="+mn-lt"/>
                <a:ea typeface="+mn-ea"/>
                <a:cs typeface="+mn-cs"/>
              </a:rPr>
              <a:t> satellite.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Semua</a:t>
            </a:r>
            <a:r>
              <a:rPr lang="en-US" sz="1800" dirty="0">
                <a:latin typeface="+mn-lt"/>
                <a:ea typeface="+mn-ea"/>
                <a:cs typeface="+mn-cs"/>
              </a:rPr>
              <a:t> data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dan</a:t>
            </a:r>
            <a:r>
              <a:rPr lang="en-US" sz="1800" dirty="0">
                <a:latin typeface="+mn-lt"/>
                <a:ea typeface="+mn-ea"/>
                <a:cs typeface="+mn-cs"/>
              </a:rPr>
              <a:t> program – program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aplikasi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tersimpan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hardisk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pusat</a:t>
            </a:r>
            <a:r>
              <a:rPr lang="en-US" sz="1800" dirty="0">
                <a:latin typeface="+mn-lt"/>
                <a:ea typeface="+mn-ea"/>
                <a:cs typeface="+mn-cs"/>
              </a:rPr>
              <a:t>. OS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dan</a:t>
            </a:r>
            <a:r>
              <a:rPr lang="en-US" sz="1800" dirty="0">
                <a:latin typeface="+mn-lt"/>
                <a:ea typeface="+mn-ea"/>
                <a:cs typeface="+mn-cs"/>
              </a:rPr>
              <a:t> DBMS </a:t>
            </a:r>
            <a:r>
              <a:rPr lang="en-US" sz="1800" dirty="0" err="1">
                <a:latin typeface="+mn-lt"/>
                <a:ea typeface="+mn-ea"/>
                <a:cs typeface="+mn-cs"/>
              </a:rPr>
              <a:t>juga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berada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pusat</a:t>
            </a:r>
            <a:r>
              <a:rPr lang="en-US" sz="1800" dirty="0"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800" dirty="0">
                <a:latin typeface="+mn-lt"/>
                <a:ea typeface="+mn-ea"/>
                <a:cs typeface="+mn-cs"/>
              </a:rPr>
              <a:t>Cara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kerja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tele</a:t>
            </a:r>
            <a:r>
              <a:rPr lang="en-US" sz="1800" dirty="0">
                <a:latin typeface="+mn-lt"/>
                <a:ea typeface="+mn-ea"/>
                <a:cs typeface="+mn-cs"/>
              </a:rPr>
              <a:t> processing systems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adalah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dengan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melayani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masing</a:t>
            </a:r>
            <a:r>
              <a:rPr lang="en-US" sz="1800" dirty="0">
                <a:latin typeface="+mn-lt"/>
                <a:ea typeface="+mn-ea"/>
                <a:cs typeface="+mn-cs"/>
              </a:rPr>
              <a:t> –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masing</a:t>
            </a:r>
            <a:r>
              <a:rPr lang="en-US" sz="1800" dirty="0">
                <a:latin typeface="+mn-lt"/>
                <a:ea typeface="+mn-ea"/>
                <a:cs typeface="+mn-cs"/>
              </a:rPr>
              <a:t> terminal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secara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bergiliran</a:t>
            </a:r>
            <a:r>
              <a:rPr lang="en-US" sz="1800" dirty="0">
                <a:latin typeface="+mn-lt"/>
                <a:ea typeface="+mn-ea"/>
                <a:cs typeface="+mn-cs"/>
              </a:rPr>
              <a:t>.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pusat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akan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membagi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waktunya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untuk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masing</a:t>
            </a:r>
            <a:r>
              <a:rPr lang="en-US" sz="1800" dirty="0">
                <a:latin typeface="+mn-lt"/>
                <a:ea typeface="+mn-ea"/>
                <a:cs typeface="+mn-cs"/>
              </a:rPr>
              <a:t> –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masing</a:t>
            </a:r>
            <a:r>
              <a:rPr lang="en-US" sz="1800" dirty="0">
                <a:latin typeface="+mn-lt"/>
                <a:ea typeface="+mn-ea"/>
                <a:cs typeface="+mn-cs"/>
              </a:rPr>
              <a:t> terminal,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sehingga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cara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ini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disebut</a:t>
            </a:r>
            <a:r>
              <a:rPr lang="en-US" sz="1800" dirty="0">
                <a:latin typeface="+mn-lt"/>
                <a:ea typeface="+mn-ea"/>
                <a:cs typeface="+mn-cs"/>
              </a:rPr>
              <a:t> time sharing systems. Tele processing system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memungkinkan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pemakai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bersama</a:t>
            </a:r>
            <a:r>
              <a:rPr lang="en-US" sz="1800" dirty="0">
                <a:latin typeface="+mn-lt"/>
                <a:ea typeface="+mn-ea"/>
                <a:cs typeface="+mn-cs"/>
              </a:rPr>
              <a:t> –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sama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menggunakan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akan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membagi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waktunya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bergantian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untuk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tiap</a:t>
            </a:r>
            <a:r>
              <a:rPr lang="en-US" sz="1800" dirty="0">
                <a:latin typeface="+mn-lt"/>
                <a:ea typeface="+mn-ea"/>
                <a:cs typeface="+mn-cs"/>
              </a:rPr>
              <a:t> – </a:t>
            </a:r>
            <a:r>
              <a:rPr lang="en-US" sz="1800" dirty="0" err="1">
                <a:latin typeface="+mn-lt"/>
                <a:ea typeface="+mn-ea"/>
                <a:cs typeface="+mn-cs"/>
              </a:rPr>
              <a:t>tiap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pemakai</a:t>
            </a:r>
            <a:r>
              <a:rPr lang="en-US" sz="1800" dirty="0">
                <a:latin typeface="+mn-lt"/>
                <a:ea typeface="+mn-ea"/>
                <a:cs typeface="+mn-cs"/>
              </a:rPr>
              <a:t>.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Dengan</a:t>
            </a:r>
            <a:r>
              <a:rPr lang="en-US" sz="1800" dirty="0">
                <a:latin typeface="+mn-lt"/>
                <a:ea typeface="+mn-ea"/>
                <a:cs typeface="+mn-cs"/>
              </a:rPr>
              <a:t> time sharing systems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sekarang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ini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sebuah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pusat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dapat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melayani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sampai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ribuan</a:t>
            </a:r>
            <a:r>
              <a:rPr lang="en-US" sz="1800" dirty="0">
                <a:latin typeface="+mn-lt"/>
                <a:ea typeface="+mn-ea"/>
                <a:cs typeface="+mn-cs"/>
              </a:rPr>
              <a:t> terminal.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Dengan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murahnya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biaya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telekomunikasi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sekarang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ini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memungkinkan</a:t>
            </a:r>
            <a:r>
              <a:rPr lang="en-US" sz="1800" dirty="0">
                <a:latin typeface="+mn-lt"/>
                <a:ea typeface="+mn-ea"/>
                <a:cs typeface="+mn-cs"/>
              </a:rPr>
              <a:t> terminal – terminal </a:t>
            </a:r>
            <a:r>
              <a:rPr lang="en-US" sz="1800" dirty="0" err="1">
                <a:latin typeface="+mn-lt"/>
                <a:ea typeface="+mn-ea"/>
                <a:cs typeface="+mn-cs"/>
              </a:rPr>
              <a:t>untuk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saling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berhubungan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untuk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membentuk</a:t>
            </a:r>
            <a:r>
              <a:rPr lang="en-US" sz="1800" dirty="0">
                <a:latin typeface="+mn-lt"/>
                <a:ea typeface="+mn-ea"/>
                <a:cs typeface="+mn-cs"/>
              </a:rPr>
              <a:t> real time systems.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Suatu</a:t>
            </a:r>
            <a:r>
              <a:rPr lang="en-US" sz="1800" dirty="0">
                <a:latin typeface="+mn-lt"/>
                <a:ea typeface="+mn-ea"/>
                <a:cs typeface="+mn-cs"/>
              </a:rPr>
              <a:t> real time system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memungkinkan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untuk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mengirimkan</a:t>
            </a:r>
            <a:r>
              <a:rPr lang="en-US" sz="1800" dirty="0">
                <a:latin typeface="+mn-lt"/>
                <a:ea typeface="+mn-ea"/>
                <a:cs typeface="+mn-cs"/>
              </a:rPr>
              <a:t> data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ke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pusat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diolah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komputer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pusat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seketika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pada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saat</a:t>
            </a:r>
            <a:r>
              <a:rPr lang="en-US" sz="1800" dirty="0">
                <a:latin typeface="+mn-lt"/>
                <a:ea typeface="+mn-ea"/>
                <a:cs typeface="+mn-cs"/>
              </a:rPr>
              <a:t> data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diterima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mengirimkan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kembali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hasil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pengolahan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ke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pengiriman</a:t>
            </a:r>
            <a:r>
              <a:rPr lang="en-US" sz="1800" dirty="0">
                <a:latin typeface="+mn-lt"/>
                <a:ea typeface="+mn-ea"/>
                <a:cs typeface="+mn-cs"/>
              </a:rPr>
              <a:t> data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saat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itu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juga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3"/>
            <a:r>
              <a:rPr lang="en-GB" dirty="0" err="1"/>
              <a:t>Arsitektur</a:t>
            </a:r>
            <a:r>
              <a:rPr lang="en-GB" dirty="0"/>
              <a:t> File Server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Arsitektur</a:t>
            </a:r>
            <a:r>
              <a:rPr lang="en-US" sz="2400" dirty="0"/>
              <a:t> File-Server</a:t>
            </a:r>
          </a:p>
          <a:p>
            <a:pPr marL="223838" indent="-223838">
              <a:tabLst>
                <a:tab pos="244475" algn="l"/>
              </a:tabLst>
            </a:pPr>
            <a:r>
              <a:rPr lang="en-US" sz="2400" dirty="0"/>
              <a:t>	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membagi</a:t>
            </a:r>
            <a:r>
              <a:rPr lang="en-US" sz="2400" dirty="0"/>
              <a:t> file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, spreadsheet,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database</a:t>
            </a:r>
          </a:p>
          <a:p>
            <a:pPr marL="223838" indent="-223838">
              <a:tabLst>
                <a:tab pos="244475" algn="l"/>
              </a:tabLst>
            </a:pPr>
            <a:r>
              <a:rPr lang="en-US" sz="2400" dirty="0"/>
              <a:t>	File server </a:t>
            </a:r>
            <a:r>
              <a:rPr lang="en-US" sz="2400" dirty="0" err="1"/>
              <a:t>menyimpan</a:t>
            </a:r>
            <a:r>
              <a:rPr lang="en-US" sz="2400" dirty="0"/>
              <a:t> file-file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DBMS.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DBMS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workstation, </a:t>
            </a:r>
            <a:r>
              <a:rPr lang="en-US" sz="2400" dirty="0" err="1"/>
              <a:t>meminta</a:t>
            </a:r>
            <a:r>
              <a:rPr lang="en-US" sz="2400" dirty="0"/>
              <a:t> file </a:t>
            </a:r>
            <a:r>
              <a:rPr lang="en-US" sz="2400" dirty="0" err="1"/>
              <a:t>pada</a:t>
            </a:r>
            <a:r>
              <a:rPr lang="en-US" sz="2400" dirty="0"/>
              <a:t> file server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. </a:t>
            </a:r>
          </a:p>
          <a:p>
            <a:pPr marL="223838" indent="-223838">
              <a:tabLst>
                <a:tab pos="244475" algn="l"/>
              </a:tabLst>
            </a:pPr>
            <a:r>
              <a:rPr lang="en-US" sz="2400" dirty="0" err="1"/>
              <a:t>Namun</a:t>
            </a:r>
            <a:r>
              <a:rPr lang="en-US" sz="2400" dirty="0"/>
              <a:t> File server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marL="457200" indent="-457200">
              <a:buAutoNum type="arabicPeriod"/>
              <a:tabLst>
                <a:tab pos="244475" algn="l"/>
              </a:tabLst>
            </a:pP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padat</a:t>
            </a:r>
            <a:endParaRPr lang="en-US" sz="2400" dirty="0"/>
          </a:p>
          <a:p>
            <a:pPr marL="457200" indent="-457200">
              <a:buAutoNum type="arabicPeriod"/>
              <a:tabLst>
                <a:tab pos="244475" algn="l"/>
              </a:tabLst>
            </a:pPr>
            <a:r>
              <a:rPr lang="en-US" sz="2400" dirty="0" err="1"/>
              <a:t>Diperlukan</a:t>
            </a:r>
            <a:r>
              <a:rPr lang="en-US" sz="2400" dirty="0"/>
              <a:t> copy DBMS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workstation</a:t>
            </a:r>
          </a:p>
          <a:p>
            <a:pPr marL="457200" indent="-457200">
              <a:buAutoNum type="arabicPeriod"/>
              <a:tabLst>
                <a:tab pos="244475" algn="l"/>
              </a:tabLst>
            </a:pPr>
            <a:r>
              <a:rPr lang="en-US" sz="2400" dirty="0" err="1"/>
              <a:t>Kontrol</a:t>
            </a:r>
            <a:r>
              <a:rPr lang="en-US" sz="2400" dirty="0"/>
              <a:t> concurrency, recovery, </a:t>
            </a:r>
            <a:r>
              <a:rPr lang="en-US" sz="2400" dirty="0" err="1"/>
              <a:t>dan</a:t>
            </a:r>
            <a:r>
              <a:rPr lang="en-US" sz="2400" dirty="0"/>
              <a:t> integrity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rumit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Model </a:t>
            </a:r>
            <a:r>
              <a:rPr lang="en-US" sz="2400" dirty="0" err="1">
                <a:solidFill>
                  <a:srgbClr val="FF0000"/>
                </a:solidFill>
              </a:rPr>
              <a:t>pertama</a:t>
            </a:r>
            <a:r>
              <a:rPr lang="en-US" sz="2400" dirty="0">
                <a:solidFill>
                  <a:srgbClr val="FF0000"/>
                </a:solidFill>
              </a:rPr>
              <a:t> Client/Server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rgbClr val="FF0000"/>
                </a:solidFill>
              </a:rPr>
              <a:t>Sebuah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komputer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dihubungkan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pada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suatu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jaringan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tujuan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utama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untuk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menyediakan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penyimpanan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dapat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membagi</a:t>
            </a:r>
            <a:r>
              <a:rPr lang="en-US" sz="2400" dirty="0">
                <a:solidFill>
                  <a:srgbClr val="FF0000"/>
                </a:solidFill>
              </a:rPr>
              <a:t> file </a:t>
            </a:r>
            <a:r>
              <a:rPr lang="en-US" sz="2400" dirty="0" err="1">
                <a:solidFill>
                  <a:srgbClr val="FF0000"/>
                </a:solidFill>
              </a:rPr>
              <a:t>seperti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dokumen</a:t>
            </a:r>
            <a:r>
              <a:rPr lang="en-US" sz="2400" dirty="0">
                <a:solidFill>
                  <a:srgbClr val="FF0000"/>
                </a:solidFill>
              </a:rPr>
              <a:t>, spreadsheet, </a:t>
            </a:r>
            <a:r>
              <a:rPr lang="en-US" sz="2400" dirty="0" err="1">
                <a:solidFill>
                  <a:srgbClr val="FF0000"/>
                </a:solidFill>
              </a:rPr>
              <a:t>gambar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database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err="1">
                <a:solidFill>
                  <a:srgbClr val="FF0000"/>
                </a:solidFill>
              </a:rPr>
              <a:t>Semua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pemrosesan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dilakukan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pada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sisi</a:t>
            </a:r>
            <a:r>
              <a:rPr lang="en-US" sz="2400" dirty="0">
                <a:solidFill>
                  <a:srgbClr val="FF0000"/>
                </a:solidFill>
              </a:rPr>
              <a:t> workstation, </a:t>
            </a:r>
            <a:r>
              <a:rPr lang="en-US" sz="2400" dirty="0" err="1">
                <a:solidFill>
                  <a:srgbClr val="FF0000"/>
                </a:solidFill>
              </a:rPr>
              <a:t>Aplikasi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DBMS </a:t>
            </a:r>
            <a:r>
              <a:rPr lang="en-US" sz="2400" dirty="0" err="1">
                <a:solidFill>
                  <a:srgbClr val="FF0000"/>
                </a:solidFill>
              </a:rPr>
              <a:t>bekerja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pada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masing-masing</a:t>
            </a:r>
            <a:r>
              <a:rPr lang="en-US" sz="2400" dirty="0">
                <a:solidFill>
                  <a:srgbClr val="FF0000"/>
                </a:solidFill>
              </a:rPr>
              <a:t> workstation, </a:t>
            </a:r>
            <a:r>
              <a:rPr lang="en-US" sz="2400" dirty="0" err="1">
                <a:solidFill>
                  <a:srgbClr val="FF0000"/>
                </a:solidFill>
              </a:rPr>
              <a:t>meminta</a:t>
            </a:r>
            <a:r>
              <a:rPr lang="en-US" sz="2400" dirty="0">
                <a:solidFill>
                  <a:srgbClr val="FF0000"/>
                </a:solidFill>
              </a:rPr>
              <a:t> file </a:t>
            </a:r>
            <a:r>
              <a:rPr lang="en-US" sz="2400" dirty="0" err="1">
                <a:solidFill>
                  <a:srgbClr val="FF0000"/>
                </a:solidFill>
              </a:rPr>
              <a:t>pada</a:t>
            </a:r>
            <a:r>
              <a:rPr lang="en-US" sz="2400" dirty="0">
                <a:solidFill>
                  <a:srgbClr val="FF0000"/>
                </a:solidFill>
              </a:rPr>
              <a:t> file server </a:t>
            </a:r>
            <a:r>
              <a:rPr lang="en-US" sz="2400" dirty="0" err="1">
                <a:solidFill>
                  <a:srgbClr val="FF0000"/>
                </a:solidFill>
              </a:rPr>
              <a:t>ketika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dibutuhkan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>
                <a:solidFill>
                  <a:srgbClr val="FF0000"/>
                </a:solidFill>
              </a:rPr>
              <a:t>Satu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atau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beberapa</a:t>
            </a:r>
            <a:r>
              <a:rPr lang="en-US" sz="2400" dirty="0">
                <a:solidFill>
                  <a:srgbClr val="FF0000"/>
                </a:solidFill>
              </a:rPr>
              <a:t> server </a:t>
            </a:r>
            <a:r>
              <a:rPr lang="en-US" sz="2400" dirty="0" err="1">
                <a:solidFill>
                  <a:srgbClr val="FF0000"/>
                </a:solidFill>
              </a:rPr>
              <a:t>terhubungkan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dalam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jaringan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Server </a:t>
            </a:r>
            <a:r>
              <a:rPr lang="en-US" sz="2400" dirty="0" err="1">
                <a:solidFill>
                  <a:srgbClr val="FF0000"/>
                </a:solidFill>
              </a:rPr>
              <a:t>bertindak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sebagai</a:t>
            </a:r>
            <a:r>
              <a:rPr lang="en-US" sz="2400" dirty="0">
                <a:solidFill>
                  <a:srgbClr val="FF0000"/>
                </a:solidFill>
              </a:rPr>
              <a:t> file server </a:t>
            </a:r>
            <a:r>
              <a:rPr lang="en-US" sz="2400" dirty="0" err="1">
                <a:solidFill>
                  <a:srgbClr val="FF0000"/>
                </a:solidFill>
              </a:rPr>
              <a:t>menyimpan</a:t>
            </a:r>
            <a:r>
              <a:rPr lang="en-US" sz="2400" dirty="0">
                <a:solidFill>
                  <a:srgbClr val="FF0000"/>
                </a:solidFill>
              </a:rPr>
              <a:t> file-file yang </a:t>
            </a:r>
            <a:r>
              <a:rPr lang="en-US" sz="2400" dirty="0" err="1">
                <a:solidFill>
                  <a:srgbClr val="FF0000"/>
                </a:solidFill>
              </a:rPr>
              <a:t>dibutuhkan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oleh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aplikasi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DBMS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File server </a:t>
            </a:r>
            <a:r>
              <a:rPr lang="en-US" sz="2400" dirty="0" err="1">
                <a:solidFill>
                  <a:srgbClr val="FF0000"/>
                </a:solidFill>
              </a:rPr>
              <a:t>bertindak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sebagai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pengelola</a:t>
            </a:r>
            <a:r>
              <a:rPr lang="en-US" sz="2400" dirty="0">
                <a:solidFill>
                  <a:srgbClr val="FF0000"/>
                </a:solidFill>
              </a:rPr>
              <a:t> file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memungkinkan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klien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mengakses</a:t>
            </a:r>
            <a:r>
              <a:rPr lang="en-US" sz="2400" dirty="0">
                <a:solidFill>
                  <a:srgbClr val="FF0000"/>
                </a:solidFill>
              </a:rPr>
              <a:t> file </a:t>
            </a:r>
            <a:r>
              <a:rPr lang="en-US" sz="2400" dirty="0" err="1">
                <a:solidFill>
                  <a:srgbClr val="FF0000"/>
                </a:solidFill>
              </a:rPr>
              <a:t>tersebut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/>
              <a:t>Arsitektur</a:t>
            </a:r>
            <a:r>
              <a:rPr lang="en-US" dirty="0"/>
              <a:t> File 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3"/>
            <a:r>
              <a:rPr lang="en-GB" dirty="0" err="1"/>
              <a:t>Arsitektur</a:t>
            </a:r>
            <a:r>
              <a:rPr lang="en-GB" dirty="0"/>
              <a:t> File Server</a:t>
            </a:r>
            <a:endParaRPr lang="en-US" sz="6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469575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105400" y="1219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 klien dilengkapi DBMS tersendiri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 berinteraksi dengan data yang tersimpan dalam bentuk file pada server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Aktivitas pada klien: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Meminta data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Meminta penguncian 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Tanggapan dari klien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Memberikan data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Mengunci data dan memberikan statusnya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Beban jaringan tinggi karena tabel yang diminta akan diserahkan oleh file server ke klien melalui jaringan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Setiap klien harus memasang DBMS sehingga mengurangi memori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Klien harus mempunyai kemampuan proses tinggi untuk mendapatkan </a:t>
            </a:r>
            <a:r>
              <a:rPr lang="en-US" sz="2800" i="1"/>
              <a:t>response time</a:t>
            </a:r>
            <a:r>
              <a:rPr lang="en-US" sz="2800"/>
              <a:t> yang bagus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Salinan DBMS pada setiap klien harus menjaga integritas databasse yang dipakai secara bersama-sama </a:t>
            </a:r>
            <a:r>
              <a:rPr lang="en-US" sz="2800">
                <a:sym typeface="Wingdings" pitchFamily="2" charset="2"/>
              </a:rPr>
              <a:t> tanggung jawab diserahkan kepada </a:t>
            </a:r>
            <a:r>
              <a:rPr lang="en-US" sz="2800" i="1">
                <a:sym typeface="Wingdings" pitchFamily="2" charset="2"/>
              </a:rPr>
              <a:t>programmer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Batasan File Server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832</TotalTime>
  <Words>1493</Words>
  <Application>Microsoft Office PowerPoint</Application>
  <PresentationFormat>On-screen Show (4:3)</PresentationFormat>
  <Paragraphs>216</Paragraphs>
  <Slides>37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Garamond</vt:lpstr>
      <vt:lpstr>Helvetica</vt:lpstr>
      <vt:lpstr>Lucida Sans Unicode</vt:lpstr>
      <vt:lpstr>Verdana</vt:lpstr>
      <vt:lpstr>Wingdings</vt:lpstr>
      <vt:lpstr>Wingdings 2</vt:lpstr>
      <vt:lpstr>Wingdings 3</vt:lpstr>
      <vt:lpstr>Concourse</vt:lpstr>
      <vt:lpstr>Picture</vt:lpstr>
      <vt:lpstr>Multiuser DBMS Architectures</vt:lpstr>
      <vt:lpstr>Multiuser DBMS Architecture</vt:lpstr>
      <vt:lpstr>Teleprocessing</vt:lpstr>
      <vt:lpstr>PowerPoint Presentation</vt:lpstr>
      <vt:lpstr>PowerPoint Presentation</vt:lpstr>
      <vt:lpstr>Arsitektur File Server</vt:lpstr>
      <vt:lpstr>Arsitektur File Server</vt:lpstr>
      <vt:lpstr>Arsitektur File Server</vt:lpstr>
      <vt:lpstr>Batasan File Server</vt:lpstr>
      <vt:lpstr>Arsitektur Database Server</vt:lpstr>
      <vt:lpstr>Arsitektur Database Server (Lanjutan…)</vt:lpstr>
      <vt:lpstr>Keuntungan Database Server</vt:lpstr>
      <vt:lpstr>Arsitektur Two-tier</vt:lpstr>
      <vt:lpstr>Contoh Two-Tier Architecture</vt:lpstr>
      <vt:lpstr>Application Architectures</vt:lpstr>
      <vt:lpstr>Three-Tier Architecture</vt:lpstr>
      <vt:lpstr>Contoh Three-tier Architecture</vt:lpstr>
      <vt:lpstr>Penjelasan </vt:lpstr>
      <vt:lpstr>Beberapa Keuntungan Arsitektur Three-Tier</vt:lpstr>
      <vt:lpstr>Contoh penggunaan Tree-tier </vt:lpstr>
      <vt:lpstr>Penjelasan </vt:lpstr>
      <vt:lpstr>PowerPoint Presentation</vt:lpstr>
      <vt:lpstr>Middleware</vt:lpstr>
      <vt:lpstr>ODBC</vt:lpstr>
      <vt:lpstr>Contoh Menguji ODBC</vt:lpstr>
      <vt:lpstr>Contoh Menguji ODBC (Lanjutan…)</vt:lpstr>
      <vt:lpstr>Contoh Menguji ODBC (Lanjutan…)</vt:lpstr>
      <vt:lpstr>Contoh Menguji ODBC (Lanjutan…)</vt:lpstr>
      <vt:lpstr>Pemanfaatan ODBC pada VB6</vt:lpstr>
      <vt:lpstr>JDBC</vt:lpstr>
      <vt:lpstr>Query-By-Example (QBE)</vt:lpstr>
      <vt:lpstr>Three Tier Architecture dengan Teknologi Transaction Processing Monitor</vt:lpstr>
      <vt:lpstr>PowerPoint Presentation</vt:lpstr>
      <vt:lpstr>Client Server (2 tier)</vt:lpstr>
      <vt:lpstr>Arsitektur client Server</vt:lpstr>
      <vt:lpstr>Prinsip kerja Client Server</vt:lpstr>
      <vt:lpstr>PowerPoint Presentation</vt:lpstr>
    </vt:vector>
  </TitlesOfParts>
  <Company>EI-COM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Multiuser DBMS Architectures</dc:title>
  <dc:creator>I Gde Praditya Anindya</dc:creator>
  <cp:lastModifiedBy>reva ragam</cp:lastModifiedBy>
  <cp:revision>61</cp:revision>
  <dcterms:created xsi:type="dcterms:W3CDTF">2012-09-05T07:42:46Z</dcterms:created>
  <dcterms:modified xsi:type="dcterms:W3CDTF">2018-09-26T01:42:48Z</dcterms:modified>
</cp:coreProperties>
</file>