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3" r:id="rId3"/>
    <p:sldId id="282" r:id="rId4"/>
    <p:sldId id="258" r:id="rId5"/>
    <p:sldId id="259" r:id="rId6"/>
    <p:sldId id="285" r:id="rId7"/>
    <p:sldId id="286" r:id="rId8"/>
    <p:sldId id="287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0F2875B-E05A-40DE-8A66-4799589F6DA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C16A355-F070-41D3-B282-4F9680B33F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4372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75B-E05A-40DE-8A66-4799589F6DA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A355-F070-41D3-B282-4F9680B33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75B-E05A-40DE-8A66-4799589F6DA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A355-F070-41D3-B282-4F9680B33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5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75B-E05A-40DE-8A66-4799589F6DA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A355-F070-41D3-B282-4F9680B33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7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75B-E05A-40DE-8A66-4799589F6DA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A355-F070-41D3-B282-4F9680B33F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809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75B-E05A-40DE-8A66-4799589F6DA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A355-F070-41D3-B282-4F9680B33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8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75B-E05A-40DE-8A66-4799589F6DA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A355-F070-41D3-B282-4F9680B33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7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75B-E05A-40DE-8A66-4799589F6DA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A355-F070-41D3-B282-4F9680B33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6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75B-E05A-40DE-8A66-4799589F6DA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A355-F070-41D3-B282-4F9680B33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3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75B-E05A-40DE-8A66-4799589F6DA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A355-F070-41D3-B282-4F9680B33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9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75B-E05A-40DE-8A66-4799589F6DA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A355-F070-41D3-B282-4F9680B33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7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0F2875B-E05A-40DE-8A66-4799589F6DA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C16A355-F070-41D3-B282-4F9680B33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8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9229" y="1828800"/>
            <a:ext cx="6114197" cy="862297"/>
          </a:xfrm>
        </p:spPr>
        <p:txBody>
          <a:bodyPr>
            <a:noAutofit/>
          </a:bodyPr>
          <a:lstStyle/>
          <a:p>
            <a:r>
              <a:rPr lang="en-US" sz="6000" dirty="0" err="1" smtClean="0">
                <a:latin typeface="Bahnschrift" panose="020B0502040204020203" pitchFamily="34" charset="0"/>
              </a:rPr>
              <a:t>Hakikat</a:t>
            </a:r>
            <a:r>
              <a:rPr lang="en-US" sz="6000" dirty="0" smtClean="0">
                <a:latin typeface="Bahnschrift" panose="020B0502040204020203" pitchFamily="34" charset="0"/>
              </a:rPr>
              <a:t> </a:t>
            </a:r>
            <a:r>
              <a:rPr lang="en-US" sz="6000" dirty="0" err="1" smtClean="0">
                <a:latin typeface="Bahnschrift" panose="020B0502040204020203" pitchFamily="34" charset="0"/>
              </a:rPr>
              <a:t>Manusia</a:t>
            </a:r>
            <a:endParaRPr lang="en-US" sz="6000" dirty="0"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7951" y="3032242"/>
            <a:ext cx="6391701" cy="226308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Bahnschrift" panose="020B0502040204020203" pitchFamily="34" charset="0"/>
              </a:rPr>
              <a:t>“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Seperti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air yang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tempatnya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di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bawah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, orang yang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berbudi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luhur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mau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bersifat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rendah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.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Seperti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air yang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dalam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dan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jernih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, orang yang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berbudi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luhur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tetap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diam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dan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tidak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sombong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.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Seperti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air, orang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bijaksana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tidak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bersaing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mencapai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tempat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tinggi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tetapi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sebaliknya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.” – </a:t>
            </a:r>
            <a:r>
              <a:rPr lang="en-US" sz="2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Djaetun</a:t>
            </a:r>
            <a:r>
              <a:rPr lang="en-US" sz="2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, HS</a:t>
            </a:r>
            <a:endParaRPr lang="en-US" sz="28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530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596390"/>
            <a:ext cx="1705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latin typeface="Bahnschrift" panose="020B0502040204020203" pitchFamily="34" charset="0"/>
              </a:rPr>
              <a:t>Sumber</a:t>
            </a:r>
            <a:r>
              <a:rPr lang="en-US" sz="1100" dirty="0" smtClean="0">
                <a:latin typeface="Bahnschrift" panose="020B0502040204020203" pitchFamily="34" charset="0"/>
              </a:rPr>
              <a:t>: Zeng, Pinterest </a:t>
            </a:r>
            <a:endParaRPr lang="en-US" sz="11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5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Definisi</a:t>
            </a:r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Manusia</a:t>
            </a:r>
            <a:endParaRPr lang="en-US" alt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lang="en-US" sz="2400" dirty="0" err="1" smtClean="0">
                <a:latin typeface="Bahnschrift" panose="020B0502040204020203" pitchFamily="34" charset="0"/>
              </a:rPr>
              <a:t>Mens</a:t>
            </a:r>
            <a:r>
              <a:rPr lang="en-US" sz="2400" dirty="0" smtClean="0">
                <a:latin typeface="Bahnschrift" panose="020B0502040204020203" pitchFamily="34" charset="0"/>
              </a:rPr>
              <a:t> : </a:t>
            </a:r>
            <a:r>
              <a:rPr lang="en-US" sz="2400" dirty="0" err="1" smtClean="0">
                <a:latin typeface="Bahnschrift" panose="020B0502040204020203" pitchFamily="34" charset="0"/>
              </a:rPr>
              <a:t>sesuatu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yg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berpikir</a:t>
            </a:r>
            <a:endParaRPr lang="en-US" sz="2400" dirty="0" smtClean="0">
              <a:latin typeface="Bahnschrift" panose="020B0502040204020203" pitchFamily="34" charset="0"/>
            </a:endParaRPr>
          </a:p>
          <a:p>
            <a:pPr>
              <a:defRPr/>
            </a:pPr>
            <a:r>
              <a:rPr lang="en-US" sz="2400" dirty="0" err="1" smtClean="0">
                <a:latin typeface="Bahnschrift" panose="020B0502040204020203" pitchFamily="34" charset="0"/>
              </a:rPr>
              <a:t>Antrophos</a:t>
            </a:r>
            <a:r>
              <a:rPr lang="en-US" sz="2400" dirty="0" smtClean="0">
                <a:latin typeface="Bahnschrift" panose="020B0502040204020203" pitchFamily="34" charset="0"/>
              </a:rPr>
              <a:t>: </a:t>
            </a:r>
            <a:r>
              <a:rPr lang="en-US" sz="2400" dirty="0" err="1" smtClean="0">
                <a:latin typeface="Bahnschrift" panose="020B0502040204020203" pitchFamily="34" charset="0"/>
              </a:rPr>
              <a:t>seseorang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yg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melihat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ke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atas</a:t>
            </a:r>
            <a:endParaRPr lang="en-US" sz="2400" dirty="0" smtClean="0">
              <a:latin typeface="Bahnschrift" panose="020B0502040204020203" pitchFamily="34" charset="0"/>
            </a:endParaRPr>
          </a:p>
          <a:p>
            <a:pPr>
              <a:defRPr/>
            </a:pPr>
            <a:r>
              <a:rPr lang="en-US" sz="2400" dirty="0" smtClean="0">
                <a:latin typeface="Bahnschrift" panose="020B0502040204020203" pitchFamily="34" charset="0"/>
              </a:rPr>
              <a:t>Homo: </a:t>
            </a:r>
            <a:r>
              <a:rPr lang="en-US" sz="2400" dirty="0" err="1" smtClean="0">
                <a:latin typeface="Bahnschrift" panose="020B0502040204020203" pitchFamily="34" charset="0"/>
              </a:rPr>
              <a:t>sesuatu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yg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hadir</a:t>
            </a:r>
            <a:r>
              <a:rPr lang="en-US" sz="2400" dirty="0" smtClean="0">
                <a:latin typeface="Bahnschrift" panose="020B0502040204020203" pitchFamily="34" charset="0"/>
              </a:rPr>
              <a:t> di </a:t>
            </a:r>
            <a:r>
              <a:rPr lang="en-US" sz="2400" dirty="0" err="1" smtClean="0">
                <a:latin typeface="Bahnschrift" panose="020B0502040204020203" pitchFamily="34" charset="0"/>
              </a:rPr>
              <a:t>bumi</a:t>
            </a:r>
            <a:endParaRPr lang="en-US" sz="2400" dirty="0">
              <a:latin typeface="Bahnschrift" panose="020B0502040204020203" pitchFamily="34" charset="0"/>
            </a:endParaRPr>
          </a:p>
          <a:p>
            <a:pPr marL="0" indent="0">
              <a:buNone/>
              <a:defRPr/>
            </a:pPr>
            <a:endParaRPr lang="en-US" sz="2400" dirty="0" smtClean="0">
              <a:latin typeface="Bahnschrift" panose="020B0502040204020203" pitchFamily="34" charset="0"/>
            </a:endParaRPr>
          </a:p>
          <a:p>
            <a:pPr marL="320040" indent="-320040">
              <a:buNone/>
              <a:defRPr/>
            </a:pPr>
            <a:r>
              <a:rPr lang="en-US" sz="2400" dirty="0" smtClean="0">
                <a:latin typeface="Bahnschrift" panose="020B0502040204020203" pitchFamily="34" charset="0"/>
              </a:rPr>
              <a:t>Homo </a:t>
            </a:r>
            <a:r>
              <a:rPr lang="en-US" sz="2400" dirty="0" err="1" smtClean="0">
                <a:latin typeface="Bahnschrift" panose="020B0502040204020203" pitchFamily="34" charset="0"/>
              </a:rPr>
              <a:t>punya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dua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dimensi</a:t>
            </a:r>
            <a:r>
              <a:rPr lang="en-US" sz="2400" dirty="0" smtClean="0">
                <a:latin typeface="Bahnschrift" panose="020B0502040204020203" pitchFamily="34" charset="0"/>
              </a:rPr>
              <a:t> :</a:t>
            </a:r>
          </a:p>
          <a:p>
            <a:pPr marL="514350" indent="-514350">
              <a:buFont typeface="Wingdings 3" pitchFamily="18" charset="2"/>
              <a:buAutoNum type="arabicPeriod"/>
              <a:defRPr/>
            </a:pPr>
            <a:r>
              <a:rPr lang="en-US" sz="2400" dirty="0" err="1" smtClean="0">
                <a:latin typeface="Bahnschrift" panose="020B0502040204020203" pitchFamily="34" charset="0"/>
              </a:rPr>
              <a:t>Manusia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sama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dengan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ciptaan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yg</a:t>
            </a:r>
            <a:r>
              <a:rPr lang="en-US" sz="2400" dirty="0" smtClean="0">
                <a:latin typeface="Bahnschrift" panose="020B0502040204020203" pitchFamily="34" charset="0"/>
              </a:rPr>
              <a:t> lain (</a:t>
            </a:r>
            <a:r>
              <a:rPr lang="en-US" sz="2400" dirty="0" err="1" smtClean="0">
                <a:latin typeface="Bahnschrift" panose="020B0502040204020203" pitchFamily="34" charset="0"/>
              </a:rPr>
              <a:t>makan</a:t>
            </a:r>
            <a:r>
              <a:rPr lang="en-US" sz="2400" dirty="0" smtClean="0">
                <a:latin typeface="Bahnschrift" panose="020B0502040204020203" pitchFamily="34" charset="0"/>
              </a:rPr>
              <a:t>, </a:t>
            </a:r>
            <a:r>
              <a:rPr lang="en-US" sz="2400" dirty="0" err="1" smtClean="0">
                <a:latin typeface="Bahnschrift" panose="020B0502040204020203" pitchFamily="34" charset="0"/>
              </a:rPr>
              <a:t>minum</a:t>
            </a:r>
            <a:r>
              <a:rPr lang="en-US" sz="2400" dirty="0" smtClean="0">
                <a:latin typeface="Bahnschrift" panose="020B0502040204020203" pitchFamily="34" charset="0"/>
              </a:rPr>
              <a:t>, </a:t>
            </a:r>
            <a:r>
              <a:rPr lang="en-US" sz="2400" dirty="0" err="1" smtClean="0">
                <a:latin typeface="Bahnschrift" panose="020B0502040204020203" pitchFamily="34" charset="0"/>
              </a:rPr>
              <a:t>tidur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dll</a:t>
            </a:r>
            <a:r>
              <a:rPr lang="en-US" sz="2400" dirty="0" smtClean="0">
                <a:latin typeface="Bahnschrift" panose="020B0502040204020203" pitchFamily="34" charset="0"/>
              </a:rPr>
              <a:t>)</a:t>
            </a:r>
          </a:p>
          <a:p>
            <a:pPr marL="514350" indent="-514350">
              <a:buFont typeface="Wingdings 3" pitchFamily="18" charset="2"/>
              <a:buAutoNum type="arabicPeriod"/>
              <a:defRPr/>
            </a:pPr>
            <a:r>
              <a:rPr lang="en-US" sz="2400" dirty="0" err="1" smtClean="0">
                <a:latin typeface="Bahnschrift" panose="020B0502040204020203" pitchFamily="34" charset="0"/>
              </a:rPr>
              <a:t>Manusia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lebih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utama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dr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ciptaan</a:t>
            </a:r>
            <a:r>
              <a:rPr lang="en-US" sz="2400" dirty="0" smtClean="0">
                <a:latin typeface="Bahnschrift" panose="020B0502040204020203" pitchFamily="34" charset="0"/>
              </a:rPr>
              <a:t> lain (</a:t>
            </a:r>
            <a:r>
              <a:rPr lang="en-US" sz="2400" dirty="0" err="1" smtClean="0">
                <a:latin typeface="Bahnschrift" panose="020B0502040204020203" pitchFamily="34" charset="0"/>
              </a:rPr>
              <a:t>kehidupan</a:t>
            </a:r>
            <a:r>
              <a:rPr lang="en-US" sz="2400" dirty="0" smtClean="0">
                <a:latin typeface="Bahnschrift" panose="020B0502040204020203" pitchFamily="34" charset="0"/>
              </a:rPr>
              <a:t> spiritual </a:t>
            </a:r>
            <a:r>
              <a:rPr lang="en-US" sz="2400" dirty="0" err="1" smtClean="0">
                <a:latin typeface="Bahnschrift" panose="020B0502040204020203" pitchFamily="34" charset="0"/>
              </a:rPr>
              <a:t>dan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intelektual</a:t>
            </a:r>
            <a:r>
              <a:rPr lang="en-US" sz="2400" dirty="0" smtClean="0">
                <a:latin typeface="Bahnschrif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68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64023"/>
            <a:ext cx="9274200" cy="94069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Dimensi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Dasar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Manusia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86603" y="1664542"/>
            <a:ext cx="10549719" cy="4351337"/>
          </a:xfrm>
        </p:spPr>
        <p:txBody>
          <a:bodyPr>
            <a:noAutofit/>
          </a:bodyPr>
          <a:lstStyle/>
          <a:p>
            <a:pPr marL="514350" indent="-514350" algn="just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 smtClean="0">
                <a:latin typeface="Bahnschrift" panose="020B0502040204020203" pitchFamily="34" charset="0"/>
              </a:rPr>
              <a:t> </a:t>
            </a:r>
            <a:r>
              <a:rPr lang="en-US" altLang="en-US" dirty="0" err="1" smtClean="0">
                <a:latin typeface="Bahnschrift" panose="020B0502040204020203" pitchFamily="34" charset="0"/>
              </a:rPr>
              <a:t>Dimensi</a:t>
            </a:r>
            <a:r>
              <a:rPr lang="en-US" altLang="en-US" dirty="0" smtClean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fisik</a:t>
            </a:r>
            <a:r>
              <a:rPr lang="en-US" altLang="en-US" dirty="0">
                <a:latin typeface="Bahnschrift" panose="020B0502040204020203" pitchFamily="34" charset="0"/>
              </a:rPr>
              <a:t>/</a:t>
            </a:r>
            <a:r>
              <a:rPr lang="en-US" altLang="en-US" dirty="0" err="1">
                <a:latin typeface="Bahnschrift" panose="020B0502040204020203" pitchFamily="34" charset="0"/>
              </a:rPr>
              <a:t>badan</a:t>
            </a:r>
            <a:endParaRPr lang="en-US" altLang="en-US" dirty="0">
              <a:latin typeface="Bahnschrift" panose="020B0502040204020203" pitchFamily="34" charset="0"/>
            </a:endParaRPr>
          </a:p>
          <a:p>
            <a:pPr marL="609600" indent="-609600" algn="just">
              <a:buNone/>
            </a:pPr>
            <a:r>
              <a:rPr lang="en-US" altLang="en-US" dirty="0">
                <a:latin typeface="Bahnschrift" panose="020B0502040204020203" pitchFamily="34" charset="0"/>
              </a:rPr>
              <a:t>	</a:t>
            </a:r>
            <a:r>
              <a:rPr lang="en-US" altLang="en-US" dirty="0" err="1">
                <a:latin typeface="Bahnschrift" panose="020B0502040204020203" pitchFamily="34" charset="0"/>
              </a:rPr>
              <a:t>Dimensi</a:t>
            </a:r>
            <a:r>
              <a:rPr lang="en-US" altLang="en-US" dirty="0">
                <a:latin typeface="Bahnschrift" panose="020B0502040204020203" pitchFamily="34" charset="0"/>
              </a:rPr>
              <a:t> yang paling </a:t>
            </a:r>
            <a:r>
              <a:rPr lang="en-US" altLang="en-US" dirty="0" err="1">
                <a:latin typeface="Bahnschrift" panose="020B0502040204020203" pitchFamily="34" charset="0"/>
              </a:rPr>
              <a:t>nyata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dalam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diri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manusia</a:t>
            </a:r>
            <a:r>
              <a:rPr lang="en-US" altLang="en-US" dirty="0">
                <a:latin typeface="Bahnschrift" panose="020B0502040204020203" pitchFamily="34" charset="0"/>
              </a:rPr>
              <a:t>, </a:t>
            </a:r>
            <a:r>
              <a:rPr lang="en-US" altLang="en-US" dirty="0" err="1">
                <a:latin typeface="Bahnschrift" panose="020B0502040204020203" pitchFamily="34" charset="0"/>
              </a:rPr>
              <a:t>dalam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arti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dapat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dilihat</a:t>
            </a:r>
            <a:r>
              <a:rPr lang="en-US" altLang="en-US" dirty="0">
                <a:latin typeface="Bahnschrift" panose="020B0502040204020203" pitchFamily="34" charset="0"/>
              </a:rPr>
              <a:t>, </a:t>
            </a:r>
            <a:r>
              <a:rPr lang="en-US" altLang="en-US" dirty="0" err="1">
                <a:latin typeface="Bahnschrift" panose="020B0502040204020203" pitchFamily="34" charset="0"/>
              </a:rPr>
              <a:t>diraba</a:t>
            </a:r>
            <a:r>
              <a:rPr lang="en-US" altLang="en-US" dirty="0">
                <a:latin typeface="Bahnschrift" panose="020B0502040204020203" pitchFamily="34" charset="0"/>
              </a:rPr>
              <a:t>, </a:t>
            </a:r>
            <a:r>
              <a:rPr lang="en-US" altLang="en-US" dirty="0" err="1">
                <a:latin typeface="Bahnschrift" panose="020B0502040204020203" pitchFamily="34" charset="0"/>
              </a:rPr>
              <a:t>dipegang</a:t>
            </a:r>
            <a:r>
              <a:rPr lang="en-US" altLang="en-US" dirty="0">
                <a:latin typeface="Bahnschrift" panose="020B0502040204020203" pitchFamily="34" charset="0"/>
              </a:rPr>
              <a:t>, </a:t>
            </a:r>
            <a:r>
              <a:rPr lang="en-US" altLang="en-US" dirty="0" err="1">
                <a:latin typeface="Bahnschrift" panose="020B0502040204020203" pitchFamily="34" charset="0"/>
              </a:rPr>
              <a:t>dan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sebagainya</a:t>
            </a:r>
            <a:r>
              <a:rPr lang="en-US" altLang="en-US" dirty="0">
                <a:latin typeface="Bahnschrift" panose="020B0502040204020203" pitchFamily="34" charset="0"/>
              </a:rPr>
              <a:t>. </a:t>
            </a:r>
            <a:r>
              <a:rPr lang="en-US" altLang="en-US" dirty="0" err="1">
                <a:latin typeface="Bahnschrift" panose="020B0502040204020203" pitchFamily="34" charset="0"/>
              </a:rPr>
              <a:t>Dimensi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ini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berkaitan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dengan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hal-hal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bersifat</a:t>
            </a:r>
            <a:r>
              <a:rPr lang="en-US" altLang="en-US" dirty="0">
                <a:latin typeface="Bahnschrift" panose="020B0502040204020203" pitchFamily="34" charset="0"/>
              </a:rPr>
              <a:t> material </a:t>
            </a:r>
            <a:r>
              <a:rPr lang="en-US" altLang="en-US" dirty="0" err="1">
                <a:latin typeface="Bahnschrift" panose="020B0502040204020203" pitchFamily="34" charset="0"/>
              </a:rPr>
              <a:t>dengan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kebutuhan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utama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makan</a:t>
            </a:r>
            <a:r>
              <a:rPr lang="en-US" altLang="en-US" dirty="0">
                <a:latin typeface="Bahnschrift" panose="020B0502040204020203" pitchFamily="34" charset="0"/>
              </a:rPr>
              <a:t>, </a:t>
            </a:r>
            <a:r>
              <a:rPr lang="en-US" altLang="en-US" dirty="0" err="1">
                <a:latin typeface="Bahnschrift" panose="020B0502040204020203" pitchFamily="34" charset="0"/>
              </a:rPr>
              <a:t>sandang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dan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papan</a:t>
            </a:r>
            <a:r>
              <a:rPr lang="en-US" altLang="en-US" dirty="0">
                <a:latin typeface="Bahnschrift" panose="020B0502040204020203" pitchFamily="34" charset="0"/>
              </a:rPr>
              <a:t>.</a:t>
            </a:r>
          </a:p>
          <a:p>
            <a:pPr marL="609600" indent="-609600" algn="just">
              <a:buFont typeface="Wingdings" panose="05000000000000000000" pitchFamily="2" charset="2"/>
              <a:buAutoNum type="arabicPeriod" startAt="2"/>
            </a:pPr>
            <a:r>
              <a:rPr lang="en-US" altLang="en-US" dirty="0" err="1">
                <a:latin typeface="Bahnschrift" panose="020B0502040204020203" pitchFamily="34" charset="0"/>
              </a:rPr>
              <a:t>Dimensi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jiwa</a:t>
            </a:r>
            <a:r>
              <a:rPr lang="en-US" altLang="en-US" dirty="0">
                <a:latin typeface="Bahnschrift" panose="020B0502040204020203" pitchFamily="34" charset="0"/>
              </a:rPr>
              <a:t>/</a:t>
            </a:r>
            <a:r>
              <a:rPr lang="en-US" altLang="en-US" dirty="0" err="1">
                <a:latin typeface="Bahnschrift" panose="020B0502040204020203" pitchFamily="34" charset="0"/>
              </a:rPr>
              <a:t>psikis</a:t>
            </a:r>
            <a:endParaRPr lang="en-US" altLang="en-US" dirty="0">
              <a:latin typeface="Bahnschrift" panose="020B0502040204020203" pitchFamily="34" charset="0"/>
            </a:endParaRPr>
          </a:p>
          <a:p>
            <a:pPr marL="609600" indent="-609600" algn="just">
              <a:buNone/>
            </a:pPr>
            <a:r>
              <a:rPr lang="en-US" altLang="en-US" dirty="0">
                <a:latin typeface="Bahnschrift" panose="020B0502040204020203" pitchFamily="34" charset="0"/>
              </a:rPr>
              <a:t>	</a:t>
            </a:r>
            <a:r>
              <a:rPr lang="en-US" altLang="en-US" dirty="0" err="1">
                <a:latin typeface="Bahnschrift" panose="020B0502040204020203" pitchFamily="34" charset="0"/>
              </a:rPr>
              <a:t>Merupakan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dimensi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dasar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kedua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dari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manusia</a:t>
            </a:r>
            <a:r>
              <a:rPr lang="en-US" altLang="en-US" dirty="0">
                <a:latin typeface="Bahnschrift" panose="020B0502040204020203" pitchFamily="34" charset="0"/>
              </a:rPr>
              <a:t> yang </a:t>
            </a:r>
            <a:r>
              <a:rPr lang="en-US" altLang="en-US" dirty="0" err="1">
                <a:latin typeface="Bahnschrift" panose="020B0502040204020203" pitchFamily="34" charset="0"/>
              </a:rPr>
              <a:t>hakekatnya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adalah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aspek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kejiwaan</a:t>
            </a:r>
            <a:r>
              <a:rPr lang="en-US" altLang="en-US" dirty="0">
                <a:latin typeface="Bahnschrift" panose="020B0502040204020203" pitchFamily="34" charset="0"/>
              </a:rPr>
              <a:t> yang </a:t>
            </a:r>
            <a:r>
              <a:rPr lang="en-US" altLang="en-US" dirty="0" err="1">
                <a:latin typeface="Bahnschrift" panose="020B0502040204020203" pitchFamily="34" charset="0"/>
              </a:rPr>
              <a:t>meliputi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pemikiran</a:t>
            </a:r>
            <a:r>
              <a:rPr lang="en-US" altLang="en-US" dirty="0">
                <a:latin typeface="Bahnschrift" panose="020B0502040204020203" pitchFamily="34" charset="0"/>
              </a:rPr>
              <a:t>, </a:t>
            </a:r>
            <a:r>
              <a:rPr lang="en-US" altLang="en-US" dirty="0" err="1">
                <a:latin typeface="Bahnschrift" panose="020B0502040204020203" pitchFamily="34" charset="0"/>
              </a:rPr>
              <a:t>inteligensi</a:t>
            </a:r>
            <a:r>
              <a:rPr lang="en-US" altLang="en-US" dirty="0">
                <a:latin typeface="Bahnschrift" panose="020B0502040204020203" pitchFamily="34" charset="0"/>
              </a:rPr>
              <a:t>, </a:t>
            </a:r>
            <a:r>
              <a:rPr lang="en-US" altLang="en-US" dirty="0" err="1">
                <a:latin typeface="Bahnschrift" panose="020B0502040204020203" pitchFamily="34" charset="0"/>
              </a:rPr>
              <a:t>hal-hal</a:t>
            </a:r>
            <a:r>
              <a:rPr lang="en-US" altLang="en-US" dirty="0">
                <a:latin typeface="Bahnschrift" panose="020B0502040204020203" pitchFamily="34" charset="0"/>
              </a:rPr>
              <a:t> yang </a:t>
            </a:r>
            <a:r>
              <a:rPr lang="en-US" altLang="en-US" dirty="0" err="1">
                <a:latin typeface="Bahnschrift" panose="020B0502040204020203" pitchFamily="34" charset="0"/>
              </a:rPr>
              <a:t>berkaitan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dengan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emosi</a:t>
            </a:r>
            <a:r>
              <a:rPr lang="en-US" altLang="en-US" dirty="0">
                <a:latin typeface="Bahnschrift" panose="020B0502040204020203" pitchFamily="34" charset="0"/>
              </a:rPr>
              <a:t>, </a:t>
            </a:r>
            <a:r>
              <a:rPr lang="en-US" altLang="en-US" dirty="0" err="1">
                <a:latin typeface="Bahnschrift" panose="020B0502040204020203" pitchFamily="34" charset="0"/>
              </a:rPr>
              <a:t>unsur-unsur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kerohanian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atau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hal-hal</a:t>
            </a:r>
            <a:r>
              <a:rPr lang="en-US" altLang="en-US" dirty="0">
                <a:latin typeface="Bahnschrift" panose="020B0502040204020203" pitchFamily="34" charset="0"/>
              </a:rPr>
              <a:t> yang </a:t>
            </a:r>
            <a:r>
              <a:rPr lang="en-US" altLang="en-US" dirty="0" err="1">
                <a:latin typeface="Bahnschrift" panose="020B0502040204020203" pitchFamily="34" charset="0"/>
              </a:rPr>
              <a:t>mencakup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unsur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batiniah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lainnya</a:t>
            </a:r>
            <a:r>
              <a:rPr lang="en-US" altLang="en-US" dirty="0">
                <a:latin typeface="Bahnschrift" panose="020B0502040204020203" pitchFamily="34" charset="0"/>
              </a:rPr>
              <a:t>. </a:t>
            </a:r>
            <a:r>
              <a:rPr lang="en-US" altLang="en-US" dirty="0" err="1">
                <a:latin typeface="Bahnschrift" panose="020B0502040204020203" pitchFamily="34" charset="0"/>
              </a:rPr>
              <a:t>Manusia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memiliki</a:t>
            </a:r>
            <a:r>
              <a:rPr lang="en-US" altLang="en-US" dirty="0">
                <a:latin typeface="Bahnschrift" panose="020B0502040204020203" pitchFamily="34" charset="0"/>
              </a:rPr>
              <a:t> 3 </a:t>
            </a:r>
            <a:r>
              <a:rPr lang="en-US" altLang="en-US" dirty="0" err="1">
                <a:latin typeface="Bahnschrift" panose="020B0502040204020203" pitchFamily="34" charset="0"/>
              </a:rPr>
              <a:t>unsur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yaitu</a:t>
            </a:r>
            <a:r>
              <a:rPr lang="en-US" altLang="en-US" dirty="0">
                <a:latin typeface="Bahnschrift" panose="020B0502040204020203" pitchFamily="34" charset="0"/>
              </a:rPr>
              <a:t> IQ, EQ, </a:t>
            </a:r>
            <a:r>
              <a:rPr lang="en-US" altLang="en-US" dirty="0" err="1">
                <a:latin typeface="Bahnschrift" panose="020B0502040204020203" pitchFamily="34" charset="0"/>
              </a:rPr>
              <a:t>dan</a:t>
            </a:r>
            <a:r>
              <a:rPr lang="en-US" altLang="en-US" dirty="0">
                <a:latin typeface="Bahnschrift" panose="020B0502040204020203" pitchFamily="34" charset="0"/>
              </a:rPr>
              <a:t> SQ.</a:t>
            </a:r>
          </a:p>
          <a:p>
            <a:pPr marL="514350" indent="-514350" algn="just">
              <a:buAutoNum type="arabicPeriod" startAt="3"/>
            </a:pPr>
            <a:r>
              <a:rPr lang="en-US" altLang="en-US" dirty="0" err="1">
                <a:latin typeface="Bahnschrift" panose="020B0502040204020203" pitchFamily="34" charset="0"/>
              </a:rPr>
              <a:t>Dimensi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 smtClean="0">
                <a:latin typeface="Bahnschrift" panose="020B0502040204020203" pitchFamily="34" charset="0"/>
              </a:rPr>
              <a:t>Sosial</a:t>
            </a:r>
            <a:endParaRPr lang="en-US" altLang="en-US" dirty="0">
              <a:latin typeface="Bahnschrift" panose="020B0502040204020203" pitchFamily="34" charset="0"/>
            </a:endParaRPr>
          </a:p>
          <a:p>
            <a:pPr marL="519113" indent="-519113" algn="just">
              <a:buNone/>
            </a:pPr>
            <a:r>
              <a:rPr lang="en-US" altLang="en-US" dirty="0" smtClean="0">
                <a:latin typeface="Bahnschrift" panose="020B0502040204020203" pitchFamily="34" charset="0"/>
              </a:rPr>
              <a:t>	</a:t>
            </a:r>
            <a:r>
              <a:rPr lang="en-US" altLang="en-US" dirty="0" err="1" smtClean="0">
                <a:latin typeface="Bahnschrift" panose="020B0502040204020203" pitchFamily="34" charset="0"/>
              </a:rPr>
              <a:t>Dimensi</a:t>
            </a:r>
            <a:r>
              <a:rPr lang="en-US" altLang="en-US" dirty="0" smtClean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sosial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sudah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semakin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dipahami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dan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diakui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sebagai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satu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dimensi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 smtClean="0">
                <a:latin typeface="Bahnschrift" panose="020B0502040204020203" pitchFamily="34" charset="0"/>
              </a:rPr>
              <a:t>dasar</a:t>
            </a:r>
            <a:r>
              <a:rPr lang="en-US" altLang="en-US" dirty="0" smtClean="0">
                <a:latin typeface="Bahnschrift" panose="020B0502040204020203" pitchFamily="34" charset="0"/>
              </a:rPr>
              <a:t> </a:t>
            </a:r>
            <a:r>
              <a:rPr lang="en-US" altLang="en-US" dirty="0" err="1" smtClean="0">
                <a:latin typeface="Bahnschrift" panose="020B0502040204020203" pitchFamily="34" charset="0"/>
              </a:rPr>
              <a:t>kehidupan</a:t>
            </a:r>
            <a:r>
              <a:rPr lang="en-US" altLang="en-US" dirty="0" smtClean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manusia</a:t>
            </a:r>
            <a:r>
              <a:rPr lang="en-US" altLang="en-US" dirty="0">
                <a:latin typeface="Bahnschrift" panose="020B0502040204020203" pitchFamily="34" charset="0"/>
              </a:rPr>
              <a:t> di </a:t>
            </a:r>
            <a:r>
              <a:rPr lang="en-US" altLang="en-US" dirty="0" err="1">
                <a:latin typeface="Bahnschrift" panose="020B0502040204020203" pitchFamily="34" charset="0"/>
              </a:rPr>
              <a:t>dunia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ini</a:t>
            </a:r>
            <a:r>
              <a:rPr lang="en-US" altLang="en-US" dirty="0">
                <a:latin typeface="Bahnschrift" panose="020B0502040204020203" pitchFamily="34" charset="0"/>
              </a:rPr>
              <a:t>. </a:t>
            </a:r>
            <a:r>
              <a:rPr lang="en-US" altLang="en-US" dirty="0" err="1">
                <a:latin typeface="Bahnschrift" panose="020B0502040204020203" pitchFamily="34" charset="0"/>
              </a:rPr>
              <a:t>Kebutuhan-kebutuhan</a:t>
            </a:r>
            <a:r>
              <a:rPr lang="en-US" altLang="en-US" dirty="0">
                <a:latin typeface="Bahnschrift" panose="020B0502040204020203" pitchFamily="34" charset="0"/>
              </a:rPr>
              <a:t> yang </a:t>
            </a:r>
            <a:r>
              <a:rPr lang="en-US" altLang="en-US" dirty="0" err="1">
                <a:latin typeface="Bahnschrift" panose="020B0502040204020203" pitchFamily="34" charset="0"/>
              </a:rPr>
              <a:t>berkaitan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dengan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 smtClean="0">
                <a:latin typeface="Bahnschrift" panose="020B0502040204020203" pitchFamily="34" charset="0"/>
              </a:rPr>
              <a:t>dimensi</a:t>
            </a:r>
            <a:r>
              <a:rPr lang="en-US" altLang="en-US" dirty="0" smtClean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sosial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manusia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meliputi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kebutuhan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akan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penerimaan</a:t>
            </a:r>
            <a:r>
              <a:rPr lang="en-US" altLang="en-US" dirty="0">
                <a:latin typeface="Bahnschrift" panose="020B0502040204020203" pitchFamily="34" charset="0"/>
              </a:rPr>
              <a:t>, </a:t>
            </a:r>
            <a:r>
              <a:rPr lang="en-US" altLang="en-US" dirty="0" err="1">
                <a:latin typeface="Bahnschrift" panose="020B0502040204020203" pitchFamily="34" charset="0"/>
              </a:rPr>
              <a:t>dicintai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dan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mencintai</a:t>
            </a:r>
            <a:r>
              <a:rPr lang="en-US" altLang="en-US" dirty="0">
                <a:latin typeface="Bahnschrift" panose="020B0502040204020203" pitchFamily="34" charset="0"/>
              </a:rPr>
              <a:t>, </a:t>
            </a:r>
            <a:r>
              <a:rPr lang="en-US" altLang="en-US" dirty="0" err="1" smtClean="0">
                <a:latin typeface="Bahnschrift" panose="020B0502040204020203" pitchFamily="34" charset="0"/>
              </a:rPr>
              <a:t>pengakuan</a:t>
            </a:r>
            <a:r>
              <a:rPr lang="en-US" altLang="en-US" dirty="0" smtClean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dan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persahabatan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serta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segala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bentuk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hubungan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sosial</a:t>
            </a:r>
            <a:r>
              <a:rPr lang="en-US" altLang="en-US" dirty="0">
                <a:latin typeface="Bahnschrift" panose="020B0502040204020203" pitchFamily="34" charset="0"/>
              </a:rPr>
              <a:t> </a:t>
            </a:r>
            <a:r>
              <a:rPr lang="en-US" altLang="en-US" dirty="0" err="1">
                <a:latin typeface="Bahnschrift" panose="020B0502040204020203" pitchFamily="34" charset="0"/>
              </a:rPr>
              <a:t>lainnya</a:t>
            </a:r>
            <a:r>
              <a:rPr lang="en-US" altLang="en-US" dirty="0">
                <a:latin typeface="Bahnschrift" panose="020B0502040204020203" pitchFamily="34" charset="0"/>
              </a:rPr>
              <a:t>.</a:t>
            </a:r>
          </a:p>
          <a:p>
            <a:pPr marL="609600" indent="-609600" algn="just">
              <a:buNone/>
            </a:pPr>
            <a:endParaRPr lang="en-US" altLang="en-US" dirty="0"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85947" y="6453610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Bahnschrift" panose="020B0502040204020203" pitchFamily="34" charset="0"/>
              </a:rPr>
              <a:t>Selanjutnya</a:t>
            </a:r>
            <a:r>
              <a:rPr lang="en-US" sz="2000" i="1" dirty="0" smtClean="0">
                <a:latin typeface="Bahnschrift" panose="020B0502040204020203" pitchFamily="34" charset="0"/>
              </a:rPr>
              <a:t>…..</a:t>
            </a:r>
            <a:endParaRPr lang="en-US" sz="2000" i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67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1" y="365126"/>
            <a:ext cx="7083187" cy="124531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Sifat</a:t>
            </a:r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Manusia</a:t>
            </a:r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b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</a:br>
            <a:r>
              <a:rPr lang="en-US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menurut</a:t>
            </a:r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Djaetun</a:t>
            </a:r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, HS</a:t>
            </a:r>
          </a:p>
        </p:txBody>
      </p:sp>
      <p:sp>
        <p:nvSpPr>
          <p:cNvPr id="31747" name="Content Placeholder 1"/>
          <p:cNvSpPr>
            <a:spLocks noGrp="1"/>
          </p:cNvSpPr>
          <p:nvPr>
            <p:ph idx="1"/>
          </p:nvPr>
        </p:nvSpPr>
        <p:spPr>
          <a:xfrm>
            <a:off x="682388" y="1842449"/>
            <a:ext cx="6400800" cy="450376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Tw Cen MT" panose="020B0602020104020603" pitchFamily="34" charset="0"/>
              <a:buAutoNum type="arabicPeriod"/>
            </a:pPr>
            <a:r>
              <a:rPr lang="en-US" altLang="en-US" sz="2800" dirty="0" err="1" smtClean="0">
                <a:latin typeface="Bahnschrift" panose="020B0502040204020203" pitchFamily="34" charset="0"/>
              </a:rPr>
              <a:t>Manusia</a:t>
            </a:r>
            <a:r>
              <a:rPr lang="en-US" altLang="en-US" sz="2800" dirty="0" smtClean="0">
                <a:latin typeface="Bahnschrift" panose="020B0502040204020203" pitchFamily="34" charset="0"/>
              </a:rPr>
              <a:t> yang </a:t>
            </a:r>
            <a:r>
              <a:rPr lang="en-US" altLang="en-US" sz="2800" dirty="0" err="1" smtClean="0">
                <a:latin typeface="Bahnschrift" panose="020B0502040204020203" pitchFamily="34" charset="0"/>
              </a:rPr>
              <a:t>bersifat</a:t>
            </a:r>
            <a:r>
              <a:rPr lang="en-US" altLang="en-US" sz="2800" dirty="0" smtClean="0">
                <a:latin typeface="Bahnschrift" panose="020B0502040204020203" pitchFamily="34" charset="0"/>
              </a:rPr>
              <a:t> </a:t>
            </a:r>
            <a:r>
              <a:rPr lang="en-US" altLang="en-US" sz="2800" dirty="0" err="1" smtClean="0">
                <a:latin typeface="Bahnschrift" panose="020B0502040204020203" pitchFamily="34" charset="0"/>
              </a:rPr>
              <a:t>hewan</a:t>
            </a:r>
            <a:endParaRPr lang="en-US" altLang="en-US" sz="2800" dirty="0" smtClean="0">
              <a:latin typeface="Bahnschrift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Tw Cen MT" panose="020B0602020104020603" pitchFamily="34" charset="0"/>
              <a:buAutoNum type="arabicPeriod"/>
            </a:pPr>
            <a:r>
              <a:rPr lang="en-US" altLang="en-US" sz="2800" dirty="0" err="1" smtClean="0">
                <a:latin typeface="Bahnschrift" panose="020B0502040204020203" pitchFamily="34" charset="0"/>
              </a:rPr>
              <a:t>Manusia</a:t>
            </a:r>
            <a:r>
              <a:rPr lang="en-US" altLang="en-US" sz="2800" dirty="0" smtClean="0">
                <a:latin typeface="Bahnschrift" panose="020B0502040204020203" pitchFamily="34" charset="0"/>
              </a:rPr>
              <a:t> </a:t>
            </a:r>
            <a:r>
              <a:rPr lang="en-US" altLang="en-US" sz="2800" dirty="0" err="1" smtClean="0">
                <a:latin typeface="Bahnschrift" panose="020B0502040204020203" pitchFamily="34" charset="0"/>
              </a:rPr>
              <a:t>bersifat</a:t>
            </a:r>
            <a:r>
              <a:rPr lang="en-US" altLang="en-US" sz="2800" dirty="0" smtClean="0">
                <a:latin typeface="Bahnschrift" panose="020B0502040204020203" pitchFamily="34" charset="0"/>
              </a:rPr>
              <a:t> </a:t>
            </a:r>
            <a:r>
              <a:rPr lang="en-US" altLang="en-US" sz="2800" dirty="0" err="1" smtClean="0">
                <a:latin typeface="Bahnschrift" panose="020B0502040204020203" pitchFamily="34" charset="0"/>
              </a:rPr>
              <a:t>setengah</a:t>
            </a:r>
            <a:r>
              <a:rPr lang="en-US" altLang="en-US" sz="2800" dirty="0" smtClean="0">
                <a:latin typeface="Bahnschrift" panose="020B0502040204020203" pitchFamily="34" charset="0"/>
              </a:rPr>
              <a:t> </a:t>
            </a:r>
            <a:r>
              <a:rPr lang="en-US" altLang="en-US" sz="2800" dirty="0" err="1" smtClean="0">
                <a:latin typeface="Bahnschrift" panose="020B0502040204020203" pitchFamily="34" charset="0"/>
              </a:rPr>
              <a:t>hewan</a:t>
            </a:r>
            <a:endParaRPr lang="en-US" altLang="en-US" sz="2800" dirty="0" smtClean="0">
              <a:latin typeface="Bahnschrift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Tw Cen MT" panose="020B0602020104020603" pitchFamily="34" charset="0"/>
              <a:buAutoNum type="arabicPeriod"/>
            </a:pPr>
            <a:r>
              <a:rPr lang="en-US" altLang="en-US" sz="2800" dirty="0" err="1" smtClean="0">
                <a:latin typeface="Bahnschrift" panose="020B0502040204020203" pitchFamily="34" charset="0"/>
              </a:rPr>
              <a:t>Manusia</a:t>
            </a:r>
            <a:r>
              <a:rPr lang="en-US" altLang="en-US" sz="2800" dirty="0" smtClean="0">
                <a:latin typeface="Bahnschrift" panose="020B0502040204020203" pitchFamily="34" charset="0"/>
              </a:rPr>
              <a:t> yang </a:t>
            </a:r>
            <a:r>
              <a:rPr lang="en-US" altLang="en-US" sz="2800" dirty="0" err="1" smtClean="0">
                <a:latin typeface="Bahnschrift" panose="020B0502040204020203" pitchFamily="34" charset="0"/>
              </a:rPr>
              <a:t>tidak</a:t>
            </a:r>
            <a:r>
              <a:rPr lang="en-US" altLang="en-US" sz="2800" dirty="0" smtClean="0">
                <a:latin typeface="Bahnschrift" panose="020B0502040204020203" pitchFamily="34" charset="0"/>
              </a:rPr>
              <a:t> </a:t>
            </a:r>
            <a:r>
              <a:rPr lang="en-US" altLang="en-US" sz="2800" dirty="0" err="1" smtClean="0">
                <a:latin typeface="Bahnschrift" panose="020B0502040204020203" pitchFamily="34" charset="0"/>
              </a:rPr>
              <a:t>bersifat</a:t>
            </a:r>
            <a:r>
              <a:rPr lang="en-US" altLang="en-US" sz="2800" dirty="0" smtClean="0">
                <a:latin typeface="Bahnschrift" panose="020B0502040204020203" pitchFamily="34" charset="0"/>
              </a:rPr>
              <a:t> </a:t>
            </a:r>
            <a:r>
              <a:rPr lang="en-US" altLang="en-US" sz="2800" dirty="0" err="1" smtClean="0">
                <a:latin typeface="Bahnschrift" panose="020B0502040204020203" pitchFamily="34" charset="0"/>
              </a:rPr>
              <a:t>hewan</a:t>
            </a:r>
            <a:r>
              <a:rPr lang="en-US" altLang="en-US" sz="2800" dirty="0" smtClean="0">
                <a:latin typeface="Bahnschrift" panose="020B0502040204020203" pitchFamily="34" charset="0"/>
              </a:rPr>
              <a:t>, </a:t>
            </a:r>
            <a:r>
              <a:rPr lang="en-US" altLang="en-US" sz="2800" dirty="0" err="1" smtClean="0">
                <a:latin typeface="Bahnschrift" panose="020B0502040204020203" pitchFamily="34" charset="0"/>
              </a:rPr>
              <a:t>tetapi</a:t>
            </a:r>
            <a:r>
              <a:rPr lang="en-US" altLang="en-US" sz="2800" dirty="0" smtClean="0">
                <a:latin typeface="Bahnschrift" panose="020B0502040204020203" pitchFamily="34" charset="0"/>
              </a:rPr>
              <a:t> rasa </a:t>
            </a:r>
            <a:r>
              <a:rPr lang="en-US" altLang="en-US" sz="2800" dirty="0" err="1" smtClean="0">
                <a:latin typeface="Bahnschrift" panose="020B0502040204020203" pitchFamily="34" charset="0"/>
              </a:rPr>
              <a:t>egoisnya</a:t>
            </a:r>
            <a:r>
              <a:rPr lang="en-US" altLang="en-US" sz="2800" dirty="0" smtClean="0">
                <a:latin typeface="Bahnschrift" panose="020B0502040204020203" pitchFamily="34" charset="0"/>
              </a:rPr>
              <a:t> </a:t>
            </a:r>
            <a:r>
              <a:rPr lang="en-US" altLang="en-US" sz="2800" dirty="0" err="1" smtClean="0">
                <a:latin typeface="Bahnschrift" panose="020B0502040204020203" pitchFamily="34" charset="0"/>
              </a:rPr>
              <a:t>tinggi</a:t>
            </a:r>
            <a:endParaRPr lang="en-US" altLang="en-US" sz="2800" dirty="0" smtClean="0">
              <a:latin typeface="Bahnschrift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Tw Cen MT" panose="020B0602020104020603" pitchFamily="34" charset="0"/>
              <a:buAutoNum type="arabicPeriod"/>
            </a:pPr>
            <a:r>
              <a:rPr lang="en-US" altLang="en-US" sz="2800" dirty="0" err="1" smtClean="0">
                <a:latin typeface="Bahnschrift" panose="020B0502040204020203" pitchFamily="34" charset="0"/>
              </a:rPr>
              <a:t>Manusia</a:t>
            </a:r>
            <a:r>
              <a:rPr lang="en-US" altLang="en-US" sz="2800" dirty="0" smtClean="0">
                <a:latin typeface="Bahnschrift" panose="020B0502040204020203" pitchFamily="34" charset="0"/>
              </a:rPr>
              <a:t> </a:t>
            </a:r>
            <a:r>
              <a:rPr lang="en-US" altLang="en-US" sz="2800" dirty="0" err="1" smtClean="0">
                <a:latin typeface="Bahnschrift" panose="020B0502040204020203" pitchFamily="34" charset="0"/>
              </a:rPr>
              <a:t>berbudi</a:t>
            </a:r>
            <a:r>
              <a:rPr lang="en-US" altLang="en-US" sz="2800" dirty="0" smtClean="0">
                <a:latin typeface="Bahnschrift" panose="020B0502040204020203" pitchFamily="34" charset="0"/>
              </a:rPr>
              <a:t> </a:t>
            </a:r>
            <a:r>
              <a:rPr lang="en-US" altLang="en-US" sz="2800" dirty="0" err="1" smtClean="0">
                <a:latin typeface="Bahnschrift" panose="020B0502040204020203" pitchFamily="34" charset="0"/>
              </a:rPr>
              <a:t>luhur</a:t>
            </a:r>
            <a:endParaRPr lang="en-US" altLang="en-US" sz="2800" dirty="0" smtClean="0">
              <a:latin typeface="Bahnschrif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275" y="0"/>
            <a:ext cx="472272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30637" y="6596390"/>
            <a:ext cx="2524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Bahnschrift" panose="020B0502040204020203" pitchFamily="34" charset="0"/>
              </a:rPr>
              <a:t>Sumber</a:t>
            </a:r>
            <a:r>
              <a:rPr lang="en-US" sz="1100" dirty="0" smtClean="0">
                <a:latin typeface="Bahnschrift" panose="020B0502040204020203" pitchFamily="34" charset="0"/>
              </a:rPr>
              <a:t> : Jessie </a:t>
            </a:r>
            <a:r>
              <a:rPr lang="en-US" sz="1100" dirty="0" err="1" smtClean="0">
                <a:latin typeface="Bahnschrift" panose="020B0502040204020203" pitchFamily="34" charset="0"/>
              </a:rPr>
              <a:t>Huaranga</a:t>
            </a:r>
            <a:r>
              <a:rPr lang="en-US" sz="1100" dirty="0" smtClean="0">
                <a:latin typeface="Bahnschrift" panose="020B0502040204020203" pitchFamily="34" charset="0"/>
              </a:rPr>
              <a:t>, Pinterest.</a:t>
            </a:r>
            <a:endParaRPr lang="en-US" sz="11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14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>
          <a:xfrm>
            <a:off x="788970" y="1153342"/>
            <a:ext cx="9383973" cy="4711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1. </a:t>
            </a:r>
            <a:r>
              <a:rPr lang="en-US" alt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Manusia</a:t>
            </a:r>
            <a:r>
              <a:rPr lang="en-US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alt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Bersifat</a:t>
            </a:r>
            <a:r>
              <a:rPr lang="en-US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alt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Hewan</a:t>
            </a:r>
            <a:endParaRPr lang="en-US" altLang="en-US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2771" name="Content Placeholder 1"/>
          <p:cNvSpPr>
            <a:spLocks noGrp="1"/>
          </p:cNvSpPr>
          <p:nvPr>
            <p:ph idx="1"/>
          </p:nvPr>
        </p:nvSpPr>
        <p:spPr>
          <a:xfrm>
            <a:off x="788970" y="1997573"/>
            <a:ext cx="7095309" cy="172098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en-US" sz="2000" dirty="0" err="1" smtClean="0">
                <a:latin typeface="Bahnschrift" panose="020B0502040204020203" pitchFamily="34" charset="0"/>
              </a:rPr>
              <a:t>Manusia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yang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tidak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punya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hati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dan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tidak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punya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lidah</a:t>
            </a:r>
            <a:r>
              <a:rPr lang="en-US" altLang="en-US" sz="2000" dirty="0" smtClean="0">
                <a:latin typeface="Bahnschrift" panose="020B0502040204020203" pitchFamily="34" charset="0"/>
              </a:rPr>
              <a:t>.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Mereka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berbuat</a:t>
            </a:r>
            <a:r>
              <a:rPr lang="en-US" altLang="en-US" sz="2000" dirty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tanpa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mempertimbangkan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kebenaran</a:t>
            </a:r>
            <a:r>
              <a:rPr lang="en-US" altLang="en-US" sz="2000" dirty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dan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keutamaan</a:t>
            </a:r>
            <a:r>
              <a:rPr lang="en-US" altLang="en-US" sz="2000" dirty="0" smtClean="0">
                <a:latin typeface="Bahnschrift" panose="020B0502040204020203" pitchFamily="34" charset="0"/>
              </a:rPr>
              <a:t>.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Mereka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hanya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tunduk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pada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indera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fisik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saja</a:t>
            </a:r>
            <a:r>
              <a:rPr lang="en-US" altLang="en-US" sz="2000" dirty="0" smtClean="0">
                <a:latin typeface="Bahnschrift" panose="020B0502040204020203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en-US" dirty="0">
              <a:latin typeface="Bahnschrift" panose="020B0502040204020203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en-US" dirty="0" smtClean="0">
              <a:latin typeface="Bahnschrif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85947" y="6453610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Bahnschrift" panose="020B0502040204020203" pitchFamily="34" charset="0"/>
              </a:rPr>
              <a:t>Selanjutnya</a:t>
            </a:r>
            <a:r>
              <a:rPr lang="en-US" sz="2000" i="1" dirty="0" smtClean="0">
                <a:latin typeface="Bahnschrift" panose="020B0502040204020203" pitchFamily="34" charset="0"/>
              </a:rPr>
              <a:t>…..</a:t>
            </a:r>
            <a:endParaRPr lang="en-US" sz="2000" i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20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71553" y="1559145"/>
            <a:ext cx="6067566" cy="793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2.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Manusia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Bersifat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Setengah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Hewan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1553" y="2768496"/>
            <a:ext cx="67700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2000" dirty="0" err="1" smtClean="0">
                <a:latin typeface="Bahnschrift" panose="020B0502040204020203" pitchFamily="34" charset="0"/>
              </a:rPr>
              <a:t>Manusia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yang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memiliki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lidah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tapi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tidak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punya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hati</a:t>
            </a:r>
            <a:r>
              <a:rPr lang="en-US" altLang="en-US" sz="2000" dirty="0" smtClean="0">
                <a:latin typeface="Bahnschrift" panose="020B0502040204020203" pitchFamily="34" charset="0"/>
              </a:rPr>
              <a:t>.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Masuk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dalam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kelompok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orang-orang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terpelajar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dan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memiliki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retorika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yang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bagus.Mereka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mengajak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umat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untuk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selalu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berbuat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baik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tapi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mereka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sendiri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tidak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sesuai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dengan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perkataannya</a:t>
            </a:r>
            <a:r>
              <a:rPr lang="en-US" altLang="en-US" sz="2000" dirty="0" smtClean="0"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109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815908" y="1933303"/>
            <a:ext cx="8111320" cy="14251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dirty="0" smtClean="0">
                <a:latin typeface="Bahnschrift" panose="020B0502040204020203" pitchFamily="34" charset="0"/>
              </a:rPr>
              <a:t/>
            </a:r>
            <a:br>
              <a:rPr lang="en-US" sz="3600" dirty="0" smtClean="0">
                <a:latin typeface="Bahnschrift" panose="020B0502040204020203" pitchFamily="34" charset="0"/>
              </a:rPr>
            </a:br>
            <a:r>
              <a:rPr lang="en-US" sz="3600" dirty="0" smtClean="0">
                <a:latin typeface="Bahnschrift" panose="020B0502040204020203" pitchFamily="34" charset="0"/>
              </a:rPr>
              <a:t>3. </a:t>
            </a:r>
            <a:r>
              <a:rPr lang="en-US" sz="3600" dirty="0" err="1" smtClean="0">
                <a:latin typeface="Bahnschrift" panose="020B0502040204020203" pitchFamily="34" charset="0"/>
              </a:rPr>
              <a:t>Manusia</a:t>
            </a:r>
            <a:r>
              <a:rPr lang="en-US" sz="3600" dirty="0" smtClean="0">
                <a:latin typeface="Bahnschrift" panose="020B0502040204020203" pitchFamily="34" charset="0"/>
              </a:rPr>
              <a:t> </a:t>
            </a:r>
            <a:r>
              <a:rPr lang="en-US" sz="3600" dirty="0" err="1" smtClean="0">
                <a:latin typeface="Bahnschrift" panose="020B0502040204020203" pitchFamily="34" charset="0"/>
              </a:rPr>
              <a:t>Tidak</a:t>
            </a:r>
            <a:r>
              <a:rPr lang="en-US" sz="3600" dirty="0" smtClean="0">
                <a:latin typeface="Bahnschrift" panose="020B0502040204020203" pitchFamily="34" charset="0"/>
              </a:rPr>
              <a:t> </a:t>
            </a:r>
            <a:r>
              <a:rPr lang="en-US" sz="3600" dirty="0" err="1" smtClean="0">
                <a:latin typeface="Bahnschrift" panose="020B0502040204020203" pitchFamily="34" charset="0"/>
              </a:rPr>
              <a:t>Bersifat</a:t>
            </a:r>
            <a:r>
              <a:rPr lang="en-US" sz="3600" dirty="0" smtClean="0">
                <a:latin typeface="Bahnschrift" panose="020B0502040204020203" pitchFamily="34" charset="0"/>
              </a:rPr>
              <a:t> </a:t>
            </a:r>
            <a:r>
              <a:rPr lang="en-US" sz="3600" dirty="0" err="1" smtClean="0">
                <a:latin typeface="Bahnschrift" panose="020B0502040204020203" pitchFamily="34" charset="0"/>
              </a:rPr>
              <a:t>Hewan</a:t>
            </a:r>
            <a:r>
              <a:rPr lang="en-US" sz="3600" dirty="0" smtClean="0">
                <a:latin typeface="Bahnschrift" panose="020B0502040204020203" pitchFamily="34" charset="0"/>
              </a:rPr>
              <a:t> </a:t>
            </a:r>
            <a:r>
              <a:rPr lang="en-US" sz="3600" dirty="0" err="1" smtClean="0">
                <a:latin typeface="Bahnschrift" panose="020B0502040204020203" pitchFamily="34" charset="0"/>
              </a:rPr>
              <a:t>Tapi</a:t>
            </a:r>
            <a:r>
              <a:rPr lang="en-US" sz="3600" dirty="0" smtClean="0">
                <a:latin typeface="Bahnschrift" panose="020B0502040204020203" pitchFamily="34" charset="0"/>
              </a:rPr>
              <a:t> </a:t>
            </a:r>
            <a:r>
              <a:rPr lang="en-US" sz="3600" dirty="0" err="1" smtClean="0">
                <a:latin typeface="Bahnschrift" panose="020B0502040204020203" pitchFamily="34" charset="0"/>
              </a:rPr>
              <a:t>Egois</a:t>
            </a:r>
            <a:r>
              <a:rPr lang="en-US" sz="3600" dirty="0" smtClean="0">
                <a:latin typeface="Bahnschrift" panose="020B0502040204020203" pitchFamily="34" charset="0"/>
              </a:rPr>
              <a:t> Tinggi</a:t>
            </a:r>
            <a:endParaRPr lang="en-US" sz="3600" dirty="0">
              <a:latin typeface="Bahnschrift" panose="020B0502040204020203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15908" y="3891092"/>
            <a:ext cx="9914644" cy="759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altLang="en-US" sz="2000" dirty="0" err="1" smtClean="0">
                <a:latin typeface="Bahnschrift" panose="020B0502040204020203" pitchFamily="34" charset="0"/>
              </a:rPr>
              <a:t>Manusia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yang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punya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hati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tetapi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tidak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punya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lidah</a:t>
            </a:r>
            <a:r>
              <a:rPr lang="en-US" altLang="en-US" sz="2000" dirty="0" smtClean="0">
                <a:latin typeface="Bahnschrift" panose="020B0502040204020203" pitchFamily="34" charset="0"/>
              </a:rPr>
              <a:t>.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Mereka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sadar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akan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kekurangan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dan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kelemahan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sehingga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berusaha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terus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mensucikan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diri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dari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hal-hal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kotor</a:t>
            </a:r>
            <a:r>
              <a:rPr lang="en-US" altLang="en-US" sz="2000" dirty="0" smtClean="0">
                <a:latin typeface="Bahnschrift" panose="020B0502040204020203" pitchFamily="34" charset="0"/>
              </a:rPr>
              <a:t>.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Bagi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mereka,diam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lebih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baik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dibandingkan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berbicara</a:t>
            </a:r>
            <a:r>
              <a:rPr lang="en-US" altLang="en-US" sz="2000" dirty="0" smtClean="0">
                <a:latin typeface="Bahnschrift" panose="020B0502040204020203" pitchFamily="34" charset="0"/>
              </a:rPr>
              <a:t>.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Mereka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disibukkan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oleh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dirinya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sendiri</a:t>
            </a:r>
            <a:r>
              <a:rPr lang="en-US" altLang="en-US" sz="2000" dirty="0" smtClean="0"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083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3966" y="960575"/>
            <a:ext cx="5805840" cy="6069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4. </a:t>
            </a:r>
            <a:r>
              <a:rPr lang="en-US" alt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Manusia</a:t>
            </a:r>
            <a:r>
              <a:rPr lang="en-US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alt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Berbudi</a:t>
            </a:r>
            <a:r>
              <a:rPr lang="en-US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alt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Luhur</a:t>
            </a:r>
            <a:endParaRPr lang="en-US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1553" y="1940028"/>
            <a:ext cx="8778922" cy="1117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000" dirty="0" err="1" smtClean="0">
                <a:latin typeface="Bahnschrift" panose="020B0502040204020203" pitchFamily="34" charset="0"/>
              </a:rPr>
              <a:t>Memiliki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hati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sekaligus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lidah</a:t>
            </a:r>
            <a:endParaRPr lang="en-US" altLang="en-US" sz="2000" dirty="0" smtClean="0">
              <a:latin typeface="Bahnschrift" panose="020B0502040204020203" pitchFamily="34" charset="0"/>
            </a:endParaRPr>
          </a:p>
          <a:p>
            <a:pPr algn="just"/>
            <a:r>
              <a:rPr lang="en-US" altLang="en-US" sz="2000" dirty="0" err="1" smtClean="0">
                <a:latin typeface="Bahnschrift" panose="020B0502040204020203" pitchFamily="34" charset="0"/>
              </a:rPr>
              <a:t>Mereka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mendapatkan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pengetahuan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yg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sejati</a:t>
            </a:r>
            <a:r>
              <a:rPr lang="en-US" altLang="en-US" sz="2000" dirty="0" smtClean="0">
                <a:latin typeface="Bahnschrift" panose="020B0502040204020203" pitchFamily="34" charset="0"/>
              </a:rPr>
              <a:t>,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dilengkapi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dengan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bimbingan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dari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Tuhan</a:t>
            </a:r>
            <a:r>
              <a:rPr lang="en-US" altLang="en-US" sz="2000" dirty="0" smtClean="0">
                <a:latin typeface="Bahnschrift" panose="020B0502040204020203" pitchFamily="34" charset="0"/>
              </a:rPr>
              <a:t>.</a:t>
            </a:r>
          </a:p>
          <a:p>
            <a:pPr algn="just"/>
            <a:r>
              <a:rPr lang="en-US" altLang="en-US" sz="2000" dirty="0" err="1" smtClean="0">
                <a:latin typeface="Bahnschrift" panose="020B0502040204020203" pitchFamily="34" charset="0"/>
              </a:rPr>
              <a:t>Mereka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adalah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kelompok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tertinggi</a:t>
            </a:r>
            <a:r>
              <a:rPr lang="en-US" altLang="en-US" sz="2000" dirty="0" smtClean="0">
                <a:latin typeface="Bahnschrift" panose="020B0502040204020203" pitchFamily="34" charset="0"/>
              </a:rPr>
              <a:t>, yang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mengajak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diri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sendiri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dan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umat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untuk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selalu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berbuat</a:t>
            </a:r>
            <a:r>
              <a:rPr lang="en-US" altLang="en-US" sz="2000" dirty="0" smtClean="0">
                <a:latin typeface="Bahnschrift" panose="020B0502040204020203" pitchFamily="34" charset="0"/>
              </a:rPr>
              <a:t> </a:t>
            </a:r>
            <a:r>
              <a:rPr lang="en-US" altLang="en-US" sz="2000" dirty="0" err="1" smtClean="0">
                <a:latin typeface="Bahnschrift" panose="020B0502040204020203" pitchFamily="34" charset="0"/>
              </a:rPr>
              <a:t>baik</a:t>
            </a:r>
            <a:r>
              <a:rPr lang="en-US" altLang="en-US" sz="2000" dirty="0" smtClean="0">
                <a:latin typeface="Bahnschrift" panose="020B0502040204020203" pitchFamily="34" charset="0"/>
              </a:rPr>
              <a:t>.</a:t>
            </a:r>
            <a:endParaRPr lang="en-US" alt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21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368732"/>
            <a:ext cx="11146971" cy="1637212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72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rgbClr val="0070C0">
                    <a:alpha val="87000"/>
                  </a:srgbClr>
                </a:solidFill>
                <a:latin typeface="Bahnschrift" panose="020B0502040204020203" pitchFamily="34" charset="0"/>
              </a:rPr>
              <a:t>TERIMAKASIH</a:t>
            </a:r>
            <a:endParaRPr lang="en-US" sz="7200" b="1" dirty="0">
              <a:ln w="3175" cmpd="dbl">
                <a:solidFill>
                  <a:schemeClr val="accent3">
                    <a:shade val="50000"/>
                    <a:hueMod val="94000"/>
                    <a:alpha val="45000"/>
                  </a:schemeClr>
                </a:solidFill>
              </a:ln>
              <a:solidFill>
                <a:srgbClr val="0070C0">
                  <a:alpha val="87000"/>
                </a:srgb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64066" y="5305832"/>
            <a:ext cx="3404916" cy="1077958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28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rgbClr val="0070C0">
                    <a:alpha val="87000"/>
                  </a:srgbClr>
                </a:solidFill>
                <a:latin typeface="Bahnschrift SemiLight SemiConde" panose="020B0502040204020203" pitchFamily="34" charset="0"/>
              </a:rPr>
              <a:t>#AYOBERBUDILUHUR</a:t>
            </a:r>
            <a:endParaRPr lang="en-US" sz="2800" b="1" dirty="0">
              <a:ln w="3175" cmpd="dbl">
                <a:solidFill>
                  <a:schemeClr val="accent3">
                    <a:shade val="50000"/>
                    <a:hueMod val="94000"/>
                    <a:alpha val="45000"/>
                  </a:schemeClr>
                </a:solidFill>
              </a:ln>
              <a:solidFill>
                <a:srgbClr val="0070C0">
                  <a:alpha val="87000"/>
                </a:srgbClr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0" y="5305832"/>
            <a:ext cx="4585063" cy="1041764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28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rgbClr val="0070C0">
                    <a:alpha val="87000"/>
                  </a:srgbClr>
                </a:solidFill>
                <a:latin typeface="Bahnschrift SemiLight SemiConde" panose="020B0502040204020203" pitchFamily="34" charset="0"/>
              </a:rPr>
              <a:t>FOLLOW: @PS_BUDILUHUR</a:t>
            </a:r>
            <a:endParaRPr lang="en-US" sz="2800" b="1" dirty="0">
              <a:ln w="3175" cmpd="dbl">
                <a:solidFill>
                  <a:schemeClr val="accent3">
                    <a:shade val="50000"/>
                    <a:hueMod val="94000"/>
                    <a:alpha val="45000"/>
                  </a:schemeClr>
                </a:solidFill>
              </a:ln>
              <a:solidFill>
                <a:srgbClr val="0070C0">
                  <a:alpha val="87000"/>
                </a:srgb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4853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458</TotalTime>
  <Words>302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Bahnschrift</vt:lpstr>
      <vt:lpstr>Bahnschrift SemiLight SemiConde</vt:lpstr>
      <vt:lpstr>Century Schoolbook</vt:lpstr>
      <vt:lpstr>Tw Cen MT</vt:lpstr>
      <vt:lpstr>Wingdings</vt:lpstr>
      <vt:lpstr>Wingdings 2</vt:lpstr>
      <vt:lpstr>Wingdings 3</vt:lpstr>
      <vt:lpstr>View</vt:lpstr>
      <vt:lpstr>Hakikat Manusia</vt:lpstr>
      <vt:lpstr>Definisi Manusia</vt:lpstr>
      <vt:lpstr>Dimensi Dasar Manusia</vt:lpstr>
      <vt:lpstr>Sifat Manusia  menurut Djaetun, HS</vt:lpstr>
      <vt:lpstr>1. Manusia Bersifat Hewan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Hakikat Manusia</dc:title>
  <dc:creator>Natalia Nadeak</dc:creator>
  <cp:lastModifiedBy>admin</cp:lastModifiedBy>
  <cp:revision>251</cp:revision>
  <dcterms:created xsi:type="dcterms:W3CDTF">2019-08-13T05:33:35Z</dcterms:created>
  <dcterms:modified xsi:type="dcterms:W3CDTF">2020-09-09T12:01:02Z</dcterms:modified>
</cp:coreProperties>
</file>