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8"/>
  </p:notesMasterIdLst>
  <p:handoutMasterIdLst>
    <p:handoutMasterId r:id="rId29"/>
  </p:handoutMasterIdLst>
  <p:sldIdLst>
    <p:sldId id="324" r:id="rId3"/>
    <p:sldId id="363" r:id="rId4"/>
    <p:sldId id="365" r:id="rId5"/>
    <p:sldId id="354" r:id="rId6"/>
    <p:sldId id="390" r:id="rId7"/>
    <p:sldId id="356" r:id="rId8"/>
    <p:sldId id="391" r:id="rId9"/>
    <p:sldId id="392" r:id="rId10"/>
    <p:sldId id="393" r:id="rId11"/>
    <p:sldId id="394" r:id="rId12"/>
    <p:sldId id="395" r:id="rId13"/>
    <p:sldId id="399" r:id="rId14"/>
    <p:sldId id="401" r:id="rId15"/>
    <p:sldId id="396" r:id="rId16"/>
    <p:sldId id="397" r:id="rId17"/>
    <p:sldId id="398" r:id="rId18"/>
    <p:sldId id="400" r:id="rId19"/>
    <p:sldId id="402" r:id="rId20"/>
    <p:sldId id="403" r:id="rId21"/>
    <p:sldId id="404" r:id="rId22"/>
    <p:sldId id="405" r:id="rId23"/>
    <p:sldId id="406" r:id="rId24"/>
    <p:sldId id="407" r:id="rId25"/>
    <p:sldId id="353" r:id="rId26"/>
    <p:sldId id="348" r:id="rId2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110" d="100"/>
          <a:sy n="110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08/03/2022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08/03/2022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id-ID" sz="4400" b="1" dirty="0">
                <a:latin typeface="+mj-lt"/>
              </a:rPr>
              <a:t>MATEMATIKA DISKRIT</a:t>
            </a:r>
          </a:p>
          <a:p>
            <a:r>
              <a:rPr lang="id-ID" sz="3600" b="1" dirty="0">
                <a:latin typeface="+mj-lt"/>
              </a:rPr>
              <a:t>[ MI057/ 3 SKS ]</a:t>
            </a: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: </a:t>
            </a: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garis</a:t>
            </a:r>
            <a:r>
              <a:rPr lang="en-US" b="0" dirty="0"/>
              <a:t>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menghubungkan</a:t>
            </a:r>
            <a:r>
              <a:rPr lang="en-US" b="0" dirty="0"/>
              <a:t> </a:t>
            </a:r>
            <a:r>
              <a:rPr lang="en-US" b="0" dirty="0" err="1"/>
              <a:t>titik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.</a:t>
            </a:r>
          </a:p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Terasing</a:t>
            </a:r>
            <a:r>
              <a:rPr lang="en-US" dirty="0"/>
              <a:t>: </a:t>
            </a:r>
            <a:r>
              <a:rPr lang="en-US" b="0" dirty="0" err="1"/>
              <a:t>Titik</a:t>
            </a:r>
            <a:r>
              <a:rPr lang="en-US" b="0" dirty="0"/>
              <a:t> yang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garis</a:t>
            </a:r>
            <a:r>
              <a:rPr lang="en-US" b="0" dirty="0"/>
              <a:t> yang </a:t>
            </a:r>
            <a:r>
              <a:rPr lang="en-US" b="0" dirty="0" err="1"/>
              <a:t>berhubungan</a:t>
            </a:r>
            <a:r>
              <a:rPr lang="en-US" b="0" dirty="0"/>
              <a:t> </a:t>
            </a:r>
            <a:r>
              <a:rPr lang="en-US" b="0" dirty="0" err="1"/>
              <a:t>dengannya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Graf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1524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1568708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d-ID" sz="2800" dirty="0"/>
              <a:t>Misalkan graf tersebut adalah G(V,E) dengan V = {</a:t>
            </a:r>
            <a:r>
              <a:rPr lang="en-US" sz="2800" dirty="0"/>
              <a:t>1</a:t>
            </a:r>
            <a:r>
              <a:rPr lang="id-ID" sz="2800" dirty="0"/>
              <a:t>,</a:t>
            </a:r>
            <a:r>
              <a:rPr lang="en-US" sz="2800" dirty="0"/>
              <a:t>2</a:t>
            </a:r>
            <a:r>
              <a:rPr lang="id-ID" sz="2800" dirty="0"/>
              <a:t>,</a:t>
            </a:r>
            <a:r>
              <a:rPr lang="en-US" sz="2800" dirty="0"/>
              <a:t>3</a:t>
            </a:r>
            <a:r>
              <a:rPr lang="id-ID" sz="2800" dirty="0"/>
              <a:t>,</a:t>
            </a:r>
            <a:r>
              <a:rPr lang="en-US" sz="2800" dirty="0"/>
              <a:t>4</a:t>
            </a:r>
            <a:r>
              <a:rPr lang="id-ID" sz="2800" dirty="0"/>
              <a:t>}, E = {(</a:t>
            </a:r>
            <a:r>
              <a:rPr lang="en-US" sz="2800" dirty="0"/>
              <a:t>1</a:t>
            </a:r>
            <a:r>
              <a:rPr lang="id-ID" sz="2800" dirty="0"/>
              <a:t>,</a:t>
            </a:r>
            <a:r>
              <a:rPr lang="en-US" sz="2800" dirty="0"/>
              <a:t>2</a:t>
            </a:r>
            <a:r>
              <a:rPr lang="id-ID" sz="2800" dirty="0"/>
              <a:t>), (</a:t>
            </a:r>
            <a:r>
              <a:rPr lang="en-US" sz="2800" dirty="0"/>
              <a:t>2</a:t>
            </a:r>
            <a:r>
              <a:rPr lang="id-ID" sz="2800" dirty="0"/>
              <a:t>,</a:t>
            </a:r>
            <a:r>
              <a:rPr lang="en-US" sz="2800" dirty="0"/>
              <a:t>3</a:t>
            </a:r>
            <a:r>
              <a:rPr lang="id-ID" sz="2800" dirty="0"/>
              <a:t>), (</a:t>
            </a:r>
            <a:r>
              <a:rPr lang="en-US" sz="2800" dirty="0"/>
              <a:t>1,3</a:t>
            </a:r>
            <a:r>
              <a:rPr lang="id-ID" sz="2800" dirty="0"/>
              <a:t>), (</a:t>
            </a:r>
            <a:r>
              <a:rPr lang="en-US" sz="2800" dirty="0"/>
              <a:t>1</a:t>
            </a:r>
            <a:r>
              <a:rPr lang="id-ID" sz="2800" dirty="0"/>
              <a:t>,</a:t>
            </a:r>
            <a:r>
              <a:rPr lang="en-US" sz="2800" dirty="0"/>
              <a:t>3</a:t>
            </a:r>
            <a:r>
              <a:rPr lang="id-ID" sz="2800" dirty="0"/>
              <a:t>),(</a:t>
            </a:r>
            <a:r>
              <a:rPr lang="en-US" sz="2800" dirty="0"/>
              <a:t>2</a:t>
            </a:r>
            <a:r>
              <a:rPr lang="id-ID" sz="2800" dirty="0"/>
              <a:t>,</a:t>
            </a:r>
            <a:r>
              <a:rPr lang="en-US" sz="2800" dirty="0"/>
              <a:t>4</a:t>
            </a:r>
            <a:r>
              <a:rPr lang="id-ID" sz="2800" dirty="0"/>
              <a:t>),(</a:t>
            </a:r>
            <a:r>
              <a:rPr lang="en-US" sz="2800" dirty="0"/>
              <a:t>3</a:t>
            </a:r>
            <a:r>
              <a:rPr lang="id-ID" sz="2800" dirty="0"/>
              <a:t>,</a:t>
            </a:r>
            <a:r>
              <a:rPr lang="en-US" sz="2800" dirty="0"/>
              <a:t>4</a:t>
            </a:r>
            <a:r>
              <a:rPr lang="id-ID" sz="2800" dirty="0"/>
              <a:t>),(</a:t>
            </a:r>
            <a:r>
              <a:rPr lang="en-US" sz="2800" dirty="0"/>
              <a:t>3</a:t>
            </a:r>
            <a:r>
              <a:rPr lang="id-ID" sz="2800" dirty="0"/>
              <a:t>,</a:t>
            </a:r>
            <a:r>
              <a:rPr lang="en-US" sz="2800" dirty="0"/>
              <a:t>4</a:t>
            </a:r>
            <a:r>
              <a:rPr lang="id-ID" sz="2800" dirty="0"/>
              <a:t>)</a:t>
            </a:r>
            <a:r>
              <a:rPr lang="en-US" sz="2800" dirty="0"/>
              <a:t>, (3,3)</a:t>
            </a:r>
            <a:r>
              <a:rPr lang="id-ID" sz="2800" dirty="0"/>
              <a:t>} = {e</a:t>
            </a:r>
            <a:r>
              <a:rPr lang="id-ID" sz="2800" baseline="-25000" dirty="0"/>
              <a:t>1</a:t>
            </a:r>
            <a:r>
              <a:rPr lang="id-ID" sz="2800" dirty="0"/>
              <a:t>, e</a:t>
            </a:r>
            <a:r>
              <a:rPr lang="id-ID" sz="2800" baseline="-25000" dirty="0"/>
              <a:t>2</a:t>
            </a:r>
            <a:r>
              <a:rPr lang="id-ID" sz="2800" dirty="0"/>
              <a:t>, e</a:t>
            </a:r>
            <a:r>
              <a:rPr lang="id-ID" sz="2800" baseline="-25000" dirty="0"/>
              <a:t>3</a:t>
            </a:r>
            <a:r>
              <a:rPr lang="id-ID" sz="2800" dirty="0"/>
              <a:t>, e</a:t>
            </a:r>
            <a:r>
              <a:rPr lang="id-ID" sz="2800" baseline="-25000" dirty="0"/>
              <a:t>4</a:t>
            </a:r>
            <a:r>
              <a:rPr lang="id-ID" sz="2800" dirty="0"/>
              <a:t>, e</a:t>
            </a:r>
            <a:r>
              <a:rPr lang="id-ID" sz="2800" baseline="-25000" dirty="0"/>
              <a:t>5</a:t>
            </a:r>
            <a:r>
              <a:rPr lang="id-ID" sz="2800" dirty="0"/>
              <a:t>, e</a:t>
            </a:r>
            <a:r>
              <a:rPr lang="id-ID" sz="2800" baseline="-25000" dirty="0"/>
              <a:t>6</a:t>
            </a:r>
            <a:r>
              <a:rPr lang="id-ID" sz="2800" dirty="0"/>
              <a:t>, e</a:t>
            </a:r>
            <a:r>
              <a:rPr lang="id-ID" sz="2800" baseline="-25000" dirty="0"/>
              <a:t>7</a:t>
            </a:r>
            <a:r>
              <a:rPr lang="en-US" sz="2800" dirty="0"/>
              <a:t> ,</a:t>
            </a:r>
            <a:r>
              <a:rPr lang="id-ID" sz="2800" dirty="0"/>
              <a:t> e</a:t>
            </a:r>
            <a:r>
              <a:rPr lang="en-US" sz="2800" baseline="-25000" dirty="0"/>
              <a:t>8</a:t>
            </a:r>
            <a:r>
              <a:rPr lang="id-ID" sz="2800" dirty="0"/>
              <a:t> }</a:t>
            </a:r>
            <a:endParaRPr lang="en-US" sz="2800" dirty="0"/>
          </a:p>
          <a:p>
            <a:pPr marL="0" indent="0">
              <a:buNone/>
            </a:pPr>
            <a:r>
              <a:rPr lang="id-ID" sz="2800" dirty="0"/>
              <a:t>Pada graf tersebut sisi e</a:t>
            </a:r>
            <a:r>
              <a:rPr lang="en-US" sz="2800" baseline="-25000" dirty="0"/>
              <a:t>3</a:t>
            </a:r>
            <a:r>
              <a:rPr lang="id-ID" sz="2800" dirty="0"/>
              <a:t> =(</a:t>
            </a:r>
            <a:r>
              <a:rPr lang="en-US" sz="2800" dirty="0"/>
              <a:t>1</a:t>
            </a:r>
            <a:r>
              <a:rPr lang="id-ID" sz="2800" dirty="0"/>
              <a:t>,</a:t>
            </a:r>
            <a:r>
              <a:rPr lang="en-US" sz="2800" dirty="0"/>
              <a:t>3</a:t>
            </a:r>
            <a:r>
              <a:rPr lang="id-ID" sz="2800" dirty="0"/>
              <a:t>) dan sisi e</a:t>
            </a:r>
            <a:r>
              <a:rPr lang="en-US" sz="2800" baseline="-25000" dirty="0"/>
              <a:t>4</a:t>
            </a:r>
            <a:r>
              <a:rPr lang="id-ID" sz="2800" dirty="0"/>
              <a:t> =(</a:t>
            </a:r>
            <a:r>
              <a:rPr lang="en-US" sz="2800" dirty="0"/>
              <a:t>1</a:t>
            </a:r>
            <a:r>
              <a:rPr lang="id-ID" sz="2800" dirty="0"/>
              <a:t>,</a:t>
            </a:r>
            <a:r>
              <a:rPr lang="en-US" sz="2800" dirty="0"/>
              <a:t>3</a:t>
            </a:r>
            <a:r>
              <a:rPr lang="id-ID" sz="2800" dirty="0"/>
              <a:t>)</a:t>
            </a:r>
            <a:r>
              <a:rPr lang="en-US" sz="2800" dirty="0"/>
              <a:t>, </a:t>
            </a:r>
            <a:r>
              <a:rPr lang="id-ID" sz="2800" dirty="0"/>
              <a:t>e</a:t>
            </a:r>
            <a:r>
              <a:rPr lang="id-ID" sz="2800" baseline="-25000" dirty="0"/>
              <a:t>6</a:t>
            </a:r>
            <a:r>
              <a:rPr lang="en-US" sz="2800" dirty="0"/>
              <a:t> =(3,4)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id-ID" sz="2800" dirty="0"/>
              <a:t>e</a:t>
            </a:r>
            <a:r>
              <a:rPr lang="id-ID" sz="2800" baseline="-25000" dirty="0"/>
              <a:t>7</a:t>
            </a:r>
            <a:r>
              <a:rPr lang="en-US" sz="2800" baseline="-25000" dirty="0"/>
              <a:t> </a:t>
            </a:r>
            <a:r>
              <a:rPr lang="id-ID" sz="2800" dirty="0"/>
              <a:t> </a:t>
            </a:r>
            <a:r>
              <a:rPr lang="en-US" sz="2800" dirty="0"/>
              <a:t>= (3,4) </a:t>
            </a:r>
            <a:r>
              <a:rPr lang="id-ID" sz="2800" dirty="0"/>
              <a:t>dinamakan sisi ganda </a:t>
            </a:r>
            <a:r>
              <a:rPr lang="en-US" sz="2800" dirty="0"/>
              <a:t>/ </a:t>
            </a:r>
            <a:r>
              <a:rPr lang="en-US" sz="2800" dirty="0" err="1"/>
              <a:t>garis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 </a:t>
            </a:r>
            <a:r>
              <a:rPr lang="id-ID" sz="2800" dirty="0"/>
              <a:t>karena kedua sisi ini menghubungkan dua buah simpul yang sama, yaitu simpul </a:t>
            </a:r>
            <a:r>
              <a:rPr lang="en-US" sz="2800" dirty="0"/>
              <a:t>1</a:t>
            </a:r>
            <a:r>
              <a:rPr lang="id-ID" sz="2800" dirty="0"/>
              <a:t> dan simpul </a:t>
            </a:r>
            <a:r>
              <a:rPr lang="en-US" sz="2800" dirty="0"/>
              <a:t>3, </a:t>
            </a:r>
            <a:r>
              <a:rPr lang="en-US" sz="2800" dirty="0" err="1"/>
              <a:t>simpul</a:t>
            </a:r>
            <a:r>
              <a:rPr lang="en-US" sz="2800" dirty="0"/>
              <a:t> 3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4. Graf </a:t>
            </a:r>
            <a:r>
              <a:rPr lang="en-US" sz="2800" dirty="0" err="1"/>
              <a:t>mempunyai</a:t>
            </a:r>
            <a:r>
              <a:rPr lang="en-US" sz="2800" dirty="0"/>
              <a:t> loop (</a:t>
            </a:r>
            <a:r>
              <a:rPr lang="en-US" sz="2800" dirty="0" err="1"/>
              <a:t>gelang</a:t>
            </a:r>
            <a:r>
              <a:rPr lang="en-US" sz="2800" dirty="0"/>
              <a:t>) </a:t>
            </a:r>
            <a:r>
              <a:rPr lang="id-ID" sz="2800" dirty="0"/>
              <a:t>e</a:t>
            </a:r>
            <a:r>
              <a:rPr lang="en-US" sz="2800" baseline="-25000" dirty="0"/>
              <a:t>8 </a:t>
            </a:r>
            <a:r>
              <a:rPr lang="en-US" sz="2800" dirty="0"/>
              <a:t> = (3,3)</a:t>
            </a:r>
          </a:p>
          <a:p>
            <a:pPr marL="0" indent="0">
              <a:buNone/>
            </a:pPr>
            <a:endParaRPr lang="id-ID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04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Graf </a:t>
            </a:r>
            <a:r>
              <a:rPr lang="en-US" dirty="0" err="1"/>
              <a:t>tak-berarah</a:t>
            </a:r>
            <a:r>
              <a:rPr lang="en-US" dirty="0"/>
              <a:t>(undirected graph) </a:t>
            </a:r>
            <a:r>
              <a:rPr lang="en-US" b="0" dirty="0"/>
              <a:t>Graf yang </a:t>
            </a:r>
            <a:r>
              <a:rPr lang="en-US" b="0" dirty="0" err="1"/>
              <a:t>sisinya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orientasi</a:t>
            </a:r>
            <a:r>
              <a:rPr lang="en-US" b="0" dirty="0"/>
              <a:t> </a:t>
            </a:r>
            <a:r>
              <a:rPr lang="en-US" b="0" dirty="0" err="1"/>
              <a:t>arah</a:t>
            </a:r>
            <a:r>
              <a:rPr lang="en-US" b="0" dirty="0"/>
              <a:t> </a:t>
            </a:r>
            <a:r>
              <a:rPr lang="en-US" b="0" dirty="0" err="1"/>
              <a:t>disebut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tak-berarah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Graf </a:t>
            </a:r>
            <a:r>
              <a:rPr lang="en-US" dirty="0" err="1"/>
              <a:t>berarah</a:t>
            </a:r>
            <a:r>
              <a:rPr lang="en-US" dirty="0"/>
              <a:t>(directed graph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0" dirty="0"/>
              <a:t>digraph)Graf yang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sisinya</a:t>
            </a:r>
            <a:r>
              <a:rPr lang="en-US" b="0" dirty="0"/>
              <a:t> </a:t>
            </a:r>
            <a:r>
              <a:rPr lang="en-US" b="0" dirty="0" err="1"/>
              <a:t>diberikan</a:t>
            </a:r>
            <a:r>
              <a:rPr lang="en-US" b="0" dirty="0"/>
              <a:t> </a:t>
            </a:r>
            <a:r>
              <a:rPr lang="en-US" b="0" dirty="0" err="1"/>
              <a:t>orientasi</a:t>
            </a:r>
            <a:r>
              <a:rPr lang="en-US" b="0" dirty="0"/>
              <a:t> </a:t>
            </a:r>
            <a:r>
              <a:rPr lang="en-US" b="0" dirty="0" err="1"/>
              <a:t>arah</a:t>
            </a:r>
            <a:r>
              <a:rPr lang="en-US" b="0" dirty="0"/>
              <a:t> </a:t>
            </a:r>
            <a:r>
              <a:rPr lang="en-US" b="0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1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648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Graf </a:t>
            </a:r>
            <a:r>
              <a:rPr lang="en-US" sz="2800" dirty="0" err="1"/>
              <a:t>Berarah</a:t>
            </a:r>
            <a:r>
              <a:rPr lang="en-US" sz="28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648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Graf </a:t>
            </a:r>
            <a:r>
              <a:rPr lang="en-US" sz="2800" dirty="0" err="1"/>
              <a:t>Ganda</a:t>
            </a:r>
            <a:r>
              <a:rPr lang="en-US" sz="2800" dirty="0"/>
              <a:t> </a:t>
            </a:r>
            <a:r>
              <a:rPr lang="en-US" sz="2800" dirty="0" err="1"/>
              <a:t>Berarah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Graf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gelang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0" dirty="0"/>
              <a:t>1.Graf </a:t>
            </a:r>
            <a:r>
              <a:rPr lang="en-US" b="0" dirty="0" err="1"/>
              <a:t>sederhana</a:t>
            </a:r>
            <a:r>
              <a:rPr lang="en-US" b="0" dirty="0"/>
              <a:t> (simple graph) Graf yang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mengandung</a:t>
            </a:r>
            <a:r>
              <a:rPr lang="en-US" b="0" dirty="0"/>
              <a:t> </a:t>
            </a:r>
            <a:r>
              <a:rPr lang="en-US" b="0" dirty="0" err="1"/>
              <a:t>gelang</a:t>
            </a:r>
            <a:r>
              <a:rPr lang="en-US" b="0" dirty="0"/>
              <a:t> </a:t>
            </a:r>
            <a:r>
              <a:rPr lang="en-US" b="0" dirty="0" err="1"/>
              <a:t>maupun</a:t>
            </a:r>
            <a:r>
              <a:rPr lang="en-US" b="0" dirty="0"/>
              <a:t> </a:t>
            </a:r>
            <a:r>
              <a:rPr lang="en-US" b="0" dirty="0" err="1"/>
              <a:t>sisi-ganda</a:t>
            </a:r>
            <a:r>
              <a:rPr lang="en-US" b="0" dirty="0"/>
              <a:t> </a:t>
            </a:r>
            <a:r>
              <a:rPr lang="en-US" b="0" dirty="0" err="1"/>
              <a:t>dinamakan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sederhana</a:t>
            </a:r>
            <a:r>
              <a:rPr lang="en-US" b="0" dirty="0"/>
              <a:t>.</a:t>
            </a:r>
          </a:p>
          <a:p>
            <a:pPr>
              <a:buNone/>
            </a:pPr>
            <a:r>
              <a:rPr lang="en-US" b="0" dirty="0"/>
              <a:t>2. Graf </a:t>
            </a:r>
            <a:r>
              <a:rPr lang="en-US" b="0" dirty="0" err="1"/>
              <a:t>tak-sederhana</a:t>
            </a:r>
            <a:r>
              <a:rPr lang="en-US" b="0" dirty="0"/>
              <a:t>(</a:t>
            </a:r>
            <a:r>
              <a:rPr lang="en-US" b="0" dirty="0" err="1"/>
              <a:t>unsimple</a:t>
            </a:r>
            <a:r>
              <a:rPr lang="en-US" b="0" dirty="0"/>
              <a:t>-graph) Graf yang </a:t>
            </a:r>
            <a:r>
              <a:rPr lang="en-US" b="0" dirty="0" err="1"/>
              <a:t>mengandung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</a:t>
            </a:r>
            <a:r>
              <a:rPr lang="en-US" b="0" dirty="0" err="1"/>
              <a:t>ganda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gelang</a:t>
            </a:r>
            <a:r>
              <a:rPr lang="en-US" b="0" dirty="0"/>
              <a:t> </a:t>
            </a:r>
            <a:r>
              <a:rPr lang="en-US" b="0" dirty="0" err="1"/>
              <a:t>dinamakan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tak-sederhana</a:t>
            </a:r>
            <a:r>
              <a:rPr lang="en-US" b="0" dirty="0"/>
              <a:t>(</a:t>
            </a:r>
            <a:r>
              <a:rPr lang="en-US" b="0" dirty="0" err="1"/>
              <a:t>unsimplegraph</a:t>
            </a:r>
            <a:r>
              <a:rPr lang="en-US" b="0" dirty="0"/>
              <a:t>)</a:t>
            </a:r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381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4478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4038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Graf </a:t>
            </a:r>
            <a:r>
              <a:rPr lang="en-US" sz="2800" dirty="0" err="1"/>
              <a:t>Sederhana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4048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Graf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Graf </a:t>
            </a:r>
            <a:r>
              <a:rPr lang="en-US" dirty="0" err="1"/>
              <a:t>berhingga</a:t>
            </a:r>
            <a:r>
              <a:rPr lang="en-US" dirty="0"/>
              <a:t>(limited graph)</a:t>
            </a:r>
            <a:r>
              <a:rPr lang="en-US" b="0" dirty="0"/>
              <a:t>Graf </a:t>
            </a:r>
            <a:r>
              <a:rPr lang="en-US" b="0" dirty="0" err="1"/>
              <a:t>berhingga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simpulnya</a:t>
            </a:r>
            <a:r>
              <a:rPr lang="en-US" b="0" dirty="0"/>
              <a:t> n </a:t>
            </a:r>
            <a:r>
              <a:rPr lang="en-US" b="0" dirty="0" err="1"/>
              <a:t>berhingga</a:t>
            </a:r>
            <a:r>
              <a:rPr lang="en-US" b="0" dirty="0"/>
              <a:t>.</a:t>
            </a:r>
          </a:p>
          <a:p>
            <a:pPr marL="514350" indent="-514350">
              <a:buNone/>
            </a:pPr>
            <a:r>
              <a:rPr lang="en-US" b="0" dirty="0"/>
              <a:t>2. </a:t>
            </a:r>
            <a:r>
              <a:rPr lang="en-US" dirty="0"/>
              <a:t>Graf </a:t>
            </a:r>
            <a:r>
              <a:rPr lang="en-US" dirty="0" err="1"/>
              <a:t>tak-berhingga</a:t>
            </a:r>
            <a:r>
              <a:rPr lang="en-US" dirty="0"/>
              <a:t>(unlimited graph)</a:t>
            </a:r>
            <a:r>
              <a:rPr lang="en-US" b="0" dirty="0"/>
              <a:t>Graf yang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simpulnya</a:t>
            </a:r>
            <a:r>
              <a:rPr lang="en-US" b="0" dirty="0"/>
              <a:t> n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berhingga</a:t>
            </a:r>
            <a:r>
              <a:rPr lang="en-US" b="0" dirty="0"/>
              <a:t> </a:t>
            </a:r>
            <a:r>
              <a:rPr lang="en-US" b="0" dirty="0" err="1"/>
              <a:t>banyaknya</a:t>
            </a:r>
            <a:r>
              <a:rPr lang="en-US" b="0" dirty="0"/>
              <a:t>.</a:t>
            </a:r>
          </a:p>
        </p:txBody>
      </p:sp>
      <p:sp>
        <p:nvSpPr>
          <p:cNvPr id="11266" name="AutoShape 2" descr="Sistem Informasi Akuntansi: Jenis-Jenis Graf"/>
          <p:cNvSpPr>
            <a:spLocks noChangeAspect="1" noChangeArrowheads="1"/>
          </p:cNvSpPr>
          <p:nvPr/>
        </p:nvSpPr>
        <p:spPr bwMode="auto">
          <a:xfrm>
            <a:off x="155575" y="-655638"/>
            <a:ext cx="3343275" cy="137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0"/>
            <a:ext cx="609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62200" y="58674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Graf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Graf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1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9677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685800"/>
          </a:xfrm>
        </p:spPr>
        <p:txBody>
          <a:bodyPr/>
          <a:lstStyle/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762000"/>
          </a:xfrm>
        </p:spPr>
        <p:txBody>
          <a:bodyPr/>
          <a:lstStyle/>
          <a:p>
            <a:r>
              <a:rPr lang="en-US" dirty="0"/>
              <a:t>Isomer </a:t>
            </a:r>
            <a:r>
              <a:rPr lang="en-US" dirty="0" err="1"/>
              <a:t>Senyawa</a:t>
            </a:r>
            <a:r>
              <a:rPr lang="en-US" dirty="0"/>
              <a:t> Kimia </a:t>
            </a:r>
            <a:r>
              <a:rPr lang="en-US" dirty="0" err="1"/>
              <a:t>Karbon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815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1</a:t>
            </a:r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Pengenalan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b="1" dirty="0">
                <a:solidFill>
                  <a:schemeClr val="tx1"/>
                </a:solidFill>
                <a:latin typeface="+mj-lt"/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415472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Graf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838200"/>
          </a:xfrm>
        </p:spPr>
        <p:txBody>
          <a:bodyPr/>
          <a:lstStyle/>
          <a:p>
            <a:r>
              <a:rPr lang="en-US" dirty="0" err="1"/>
              <a:t>Jejaring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</a:t>
            </a:r>
            <a:r>
              <a:rPr lang="en-US" dirty="0" err="1"/>
              <a:t>Biologi</a:t>
            </a:r>
            <a:r>
              <a:rPr lang="en-US" dirty="0"/>
              <a:t>)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609600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9372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9067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975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dapat mengetahui bentuk graf dan dapat mengerti terapan dari graf tersebut</a:t>
            </a:r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/>
              <a:t>SELESAI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Mahasiswa mampu memahami konsep dan terminologi graf</a:t>
            </a:r>
          </a:p>
          <a:p>
            <a:r>
              <a:rPr lang="id-ID" dirty="0"/>
              <a:t>Mahasiswa dapat memodelkan masalah dalam bentuk graf</a:t>
            </a:r>
          </a:p>
          <a:p>
            <a:r>
              <a:rPr lang="id-ID" dirty="0"/>
              <a:t>Mahasiswa dapat menyelesaikan berbagai persoalan yang terkait dengan teori graf</a:t>
            </a:r>
          </a:p>
        </p:txBody>
      </p:sp>
    </p:spTree>
    <p:extLst>
      <p:ext uri="{BB962C8B-B14F-4D97-AF65-F5344CB8AC3E}">
        <p14:creationId xmlns:p14="http://schemas.microsoft.com/office/powerpoint/2010/main" val="57801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731838"/>
            <a:ext cx="11018192" cy="563562"/>
          </a:xfrm>
        </p:spPr>
        <p:txBody>
          <a:bodyPr/>
          <a:lstStyle/>
          <a:p>
            <a:r>
              <a:rPr lang="id-ID" dirty="0"/>
              <a:t>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600" dirty="0"/>
              <a:t>Definisi </a:t>
            </a:r>
          </a:p>
          <a:p>
            <a:pPr marL="0" indent="0">
              <a:buNone/>
            </a:pPr>
            <a:r>
              <a:rPr lang="id-ID" sz="2600" dirty="0"/>
              <a:t>Graf adalah struktur diskrit yang terdiri himpunan sejumlah berhingga obyek yang disebut simpul (vertices, vertex) dan himpunan sisi (edges) yang menghubungkan simpul-simpul tersebut.</a:t>
            </a:r>
          </a:p>
          <a:p>
            <a:pPr marL="0" indent="0">
              <a:buNone/>
            </a:pPr>
            <a:endParaRPr lang="id-ID" sz="2600" dirty="0"/>
          </a:p>
          <a:p>
            <a:r>
              <a:rPr lang="id-ID" sz="2600" dirty="0"/>
              <a:t> Notasi : G=(V,E) , dimana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600" dirty="0"/>
              <a:t>V merupakan himpunan tidak kosong dari simpul-simpul, Misalkan V = {v</a:t>
            </a:r>
            <a:r>
              <a:rPr lang="id-ID" sz="2600" baseline="-25000" dirty="0"/>
              <a:t>1</a:t>
            </a:r>
            <a:r>
              <a:rPr lang="id-ID" sz="2600" dirty="0"/>
              <a:t>, v</a:t>
            </a:r>
            <a:r>
              <a:rPr lang="id-ID" sz="2600" baseline="-25000" dirty="0"/>
              <a:t>2</a:t>
            </a:r>
            <a:r>
              <a:rPr lang="id-ID" sz="2600" dirty="0"/>
              <a:t>, ......,v</a:t>
            </a:r>
            <a:r>
              <a:rPr lang="id-ID" sz="2600" baseline="-25000" dirty="0"/>
              <a:t>n</a:t>
            </a:r>
            <a:r>
              <a:rPr lang="id-ID" sz="26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600" dirty="0"/>
              <a:t>E merupakan himpunan sisi-sisi, misalkan E ={e</a:t>
            </a:r>
            <a:r>
              <a:rPr lang="id-ID" sz="2600" baseline="-25000" dirty="0"/>
              <a:t>1</a:t>
            </a:r>
            <a:r>
              <a:rPr lang="id-ID" sz="2600" dirty="0"/>
              <a:t>, e</a:t>
            </a:r>
            <a:r>
              <a:rPr lang="id-ID" sz="2600" baseline="-25000" dirty="0"/>
              <a:t>2</a:t>
            </a:r>
            <a:r>
              <a:rPr lang="id-ID" sz="2600" dirty="0"/>
              <a:t>, ......,e</a:t>
            </a:r>
            <a:r>
              <a:rPr lang="id-ID" sz="2600" baseline="-25000" dirty="0"/>
              <a:t>n</a:t>
            </a:r>
            <a:r>
              <a:rPr lang="id-ID" sz="2600" dirty="0"/>
              <a:t>}</a:t>
            </a:r>
          </a:p>
          <a:p>
            <a:pPr marL="0" indent="0">
              <a:buNone/>
            </a:pPr>
            <a:r>
              <a:rPr lang="id-ID" sz="2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Graf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Teori</a:t>
            </a:r>
            <a:r>
              <a:rPr lang="en-US" b="0" dirty="0"/>
              <a:t> Graf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dikenal</a:t>
            </a:r>
            <a:r>
              <a:rPr lang="en-US" b="0" dirty="0"/>
              <a:t>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matematikawan</a:t>
            </a:r>
            <a:r>
              <a:rPr lang="en-US" b="0" dirty="0"/>
              <a:t> </a:t>
            </a:r>
            <a:r>
              <a:rPr lang="en-US" b="0" dirty="0" err="1"/>
              <a:t>kebangsaan</a:t>
            </a:r>
            <a:r>
              <a:rPr lang="en-US" b="0" dirty="0"/>
              <a:t> Swiss </a:t>
            </a:r>
            <a:r>
              <a:rPr lang="en-US" b="0" dirty="0" err="1"/>
              <a:t>bernama</a:t>
            </a:r>
            <a:r>
              <a:rPr lang="en-US" b="0" dirty="0"/>
              <a:t> Leonhard Euler, yang </a:t>
            </a:r>
            <a:r>
              <a:rPr lang="en-US" b="0" dirty="0" err="1"/>
              <a:t>berhasil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/>
              <a:t>   </a:t>
            </a:r>
            <a:r>
              <a:rPr lang="en-US" b="0" dirty="0" err="1"/>
              <a:t>mengungkapkan</a:t>
            </a:r>
            <a:r>
              <a:rPr lang="en-US" b="0" dirty="0"/>
              <a:t> </a:t>
            </a:r>
            <a:r>
              <a:rPr lang="en-US" b="0" dirty="0" err="1"/>
              <a:t>Misteri</a:t>
            </a:r>
            <a:r>
              <a:rPr lang="en-US" b="0" dirty="0"/>
              <a:t> </a:t>
            </a:r>
            <a:r>
              <a:rPr lang="en-US" b="0" dirty="0" err="1"/>
              <a:t>Jembatan</a:t>
            </a:r>
            <a:r>
              <a:rPr lang="en-US" b="0" dirty="0"/>
              <a:t> </a:t>
            </a:r>
            <a:r>
              <a:rPr lang="en-US" b="0" dirty="0" err="1"/>
              <a:t>Koningsberg</a:t>
            </a:r>
            <a:r>
              <a:rPr lang="en-US" b="0" dirty="0"/>
              <a:t> tahun1736. </a:t>
            </a:r>
          </a:p>
          <a:p>
            <a:pPr>
              <a:buNone/>
            </a:pPr>
            <a:endParaRPr lang="en-US" b="0" dirty="0"/>
          </a:p>
          <a:p>
            <a:r>
              <a:rPr lang="en-US" b="0" dirty="0"/>
              <a:t>Di </a:t>
            </a:r>
            <a:r>
              <a:rPr lang="en-US" b="0" dirty="0" err="1"/>
              <a:t>kota</a:t>
            </a:r>
            <a:r>
              <a:rPr lang="en-US" b="0" dirty="0"/>
              <a:t> </a:t>
            </a:r>
            <a:r>
              <a:rPr lang="en-US" b="0" dirty="0" err="1"/>
              <a:t>Koningsberg</a:t>
            </a:r>
            <a:r>
              <a:rPr lang="en-US" b="0" dirty="0"/>
              <a:t> </a:t>
            </a:r>
            <a:r>
              <a:rPr lang="en-US" b="0" dirty="0" err="1"/>
              <a:t>mengalir</a:t>
            </a:r>
            <a:r>
              <a:rPr lang="en-US" b="0" dirty="0"/>
              <a:t> </a:t>
            </a:r>
            <a:r>
              <a:rPr lang="en-US" b="0" dirty="0" err="1"/>
              <a:t>sungai</a:t>
            </a:r>
            <a:r>
              <a:rPr lang="en-US" b="0" dirty="0"/>
              <a:t> Pregel, di </a:t>
            </a:r>
            <a:r>
              <a:rPr lang="en-US" b="0" dirty="0" err="1"/>
              <a:t>sungai</a:t>
            </a:r>
            <a:r>
              <a:rPr lang="en-US" b="0" dirty="0"/>
              <a:t> </a:t>
            </a:r>
            <a:r>
              <a:rPr lang="en-US" b="0" dirty="0" err="1"/>
              <a:t>mengalir</a:t>
            </a:r>
            <a:r>
              <a:rPr lang="en-US" b="0" dirty="0"/>
              <a:t> 2 </a:t>
            </a:r>
            <a:r>
              <a:rPr lang="en-US" b="0" dirty="0" err="1"/>
              <a:t>pulau</a:t>
            </a:r>
            <a:r>
              <a:rPr lang="en-US" b="0" dirty="0"/>
              <a:t> dan </a:t>
            </a:r>
            <a:r>
              <a:rPr lang="en-US" b="0" dirty="0" err="1"/>
              <a:t>diantaranya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jembatan</a:t>
            </a:r>
            <a:r>
              <a:rPr lang="en-US" b="0" dirty="0"/>
              <a:t> yang </a:t>
            </a:r>
            <a:r>
              <a:rPr lang="en-US" b="0" dirty="0" err="1"/>
              <a:t>menghubungkan</a:t>
            </a:r>
            <a:r>
              <a:rPr lang="en-US" b="0" dirty="0"/>
              <a:t>,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jembatan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sebanyak</a:t>
            </a:r>
            <a:r>
              <a:rPr lang="en-US" b="0" dirty="0"/>
              <a:t> 7 </a:t>
            </a:r>
            <a:r>
              <a:rPr lang="en-US" b="0" dirty="0" err="1"/>
              <a:t>buah</a:t>
            </a:r>
            <a:r>
              <a:rPr lang="en-US" b="0" dirty="0"/>
              <a:t>.</a:t>
            </a:r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id-ID" dirty="0"/>
              <a:t>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0" dirty="0"/>
              <a:t>Jembatan Konigsberg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8839200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740152"/>
            <a:ext cx="37147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0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362200"/>
          </a:xfrm>
        </p:spPr>
        <p:txBody>
          <a:bodyPr/>
          <a:lstStyle/>
          <a:p>
            <a:r>
              <a:rPr lang="en-US" b="0" dirty="0"/>
              <a:t>Graf yang </a:t>
            </a:r>
            <a:r>
              <a:rPr lang="en-US" b="0" dirty="0" err="1"/>
              <a:t>merepresentasikan</a:t>
            </a:r>
            <a:r>
              <a:rPr lang="en-US" b="0" dirty="0"/>
              <a:t> </a:t>
            </a:r>
            <a:r>
              <a:rPr lang="en-US" b="0" dirty="0" err="1"/>
              <a:t>jembatan</a:t>
            </a:r>
            <a:r>
              <a:rPr lang="en-US" b="0" dirty="0"/>
              <a:t> Konigsberg </a:t>
            </a:r>
            <a:r>
              <a:rPr lang="en-US" b="0" dirty="0" err="1"/>
              <a:t>adalah</a:t>
            </a:r>
            <a:r>
              <a:rPr lang="en-US" b="0" dirty="0"/>
              <a:t>:</a:t>
            </a:r>
          </a:p>
          <a:p>
            <a:pPr>
              <a:buNone/>
            </a:pPr>
            <a:r>
              <a:rPr lang="en-US" b="0" dirty="0"/>
              <a:t>1.Simpul(vertex), </a:t>
            </a:r>
            <a:r>
              <a:rPr lang="en-US" b="0" dirty="0" err="1"/>
              <a:t>menyatakan</a:t>
            </a:r>
            <a:r>
              <a:rPr lang="en-US" b="0" dirty="0"/>
              <a:t> </a:t>
            </a:r>
            <a:r>
              <a:rPr lang="en-US" b="0" dirty="0" err="1"/>
              <a:t>daratan</a:t>
            </a:r>
            <a:r>
              <a:rPr lang="en-US" b="0" dirty="0"/>
              <a:t>.</a:t>
            </a:r>
          </a:p>
          <a:p>
            <a:pPr>
              <a:buNone/>
            </a:pPr>
            <a:r>
              <a:rPr lang="en-US" b="0" dirty="0"/>
              <a:t>2.Sisi(edge), </a:t>
            </a:r>
            <a:r>
              <a:rPr lang="en-US" b="0" dirty="0" err="1"/>
              <a:t>menyatakan</a:t>
            </a:r>
            <a:r>
              <a:rPr lang="en-US" b="0" dirty="0"/>
              <a:t> </a:t>
            </a:r>
            <a:r>
              <a:rPr lang="en-US" b="0" dirty="0" err="1"/>
              <a:t>jembatan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45720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Graf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bagan</a:t>
            </a:r>
            <a:r>
              <a:rPr lang="en-US" b="0" dirty="0"/>
              <a:t> yang </a:t>
            </a:r>
            <a:r>
              <a:rPr lang="en-US" b="0" dirty="0" err="1"/>
              <a:t>memuat</a:t>
            </a:r>
            <a:r>
              <a:rPr lang="en-US" b="0" dirty="0"/>
              <a:t> </a:t>
            </a:r>
            <a:r>
              <a:rPr lang="en-US" b="0" dirty="0" err="1"/>
              <a:t>informasi</a:t>
            </a:r>
            <a:r>
              <a:rPr lang="en-US" b="0" dirty="0"/>
              <a:t> yang </a:t>
            </a:r>
            <a:r>
              <a:rPr lang="en-US" b="0" dirty="0" err="1"/>
              <a:t>diinterprestasikan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.</a:t>
            </a:r>
          </a:p>
          <a:p>
            <a:r>
              <a:rPr lang="en-US" dirty="0"/>
              <a:t>Graf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merepresentasikan</a:t>
            </a:r>
            <a:r>
              <a:rPr lang="en-US" b="0" dirty="0"/>
              <a:t> </a:t>
            </a:r>
            <a:r>
              <a:rPr lang="en-US" b="0" dirty="0" err="1"/>
              <a:t>objek-objek</a:t>
            </a:r>
            <a:r>
              <a:rPr lang="en-US" b="0" dirty="0"/>
              <a:t> </a:t>
            </a:r>
            <a:r>
              <a:rPr lang="en-US" b="0" dirty="0" err="1"/>
              <a:t>diskrit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hubungan</a:t>
            </a:r>
            <a:r>
              <a:rPr lang="en-US" b="0" dirty="0"/>
              <a:t> 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objek-objek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</a:p>
          <a:p>
            <a:r>
              <a:rPr lang="en-US" b="0" dirty="0" err="1"/>
              <a:t>Tujuan</a:t>
            </a:r>
            <a:r>
              <a:rPr lang="en-US" b="0" dirty="0"/>
              <a:t> </a:t>
            </a:r>
            <a:r>
              <a:rPr lang="en-US" b="0" dirty="0" err="1"/>
              <a:t>pengunaan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visualisasi</a:t>
            </a:r>
            <a:r>
              <a:rPr lang="en-US" b="0" dirty="0"/>
              <a:t> </a:t>
            </a:r>
            <a:r>
              <a:rPr lang="en-US" b="0" dirty="0" err="1"/>
              <a:t>objek</a:t>
            </a:r>
            <a:r>
              <a:rPr lang="en-US" b="0" dirty="0"/>
              <a:t> agar </a:t>
            </a:r>
            <a:r>
              <a:rPr lang="en-US" b="0" dirty="0" err="1"/>
              <a:t>mudah</a:t>
            </a:r>
            <a:r>
              <a:rPr lang="en-US" b="0" dirty="0"/>
              <a:t> </a:t>
            </a:r>
            <a:r>
              <a:rPr lang="en-US" b="0" dirty="0" err="1"/>
              <a:t>dimengerti</a:t>
            </a:r>
            <a:r>
              <a:rPr lang="en-US" b="0" dirty="0"/>
              <a:t>.</a:t>
            </a:r>
          </a:p>
          <a:p>
            <a:r>
              <a:rPr lang="en-US" b="0" dirty="0"/>
              <a:t>Graf </a:t>
            </a:r>
            <a:r>
              <a:rPr lang="en-US" b="0" dirty="0" err="1"/>
              <a:t>terdiri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2 </a:t>
            </a:r>
            <a:r>
              <a:rPr lang="en-US" b="0" dirty="0" err="1"/>
              <a:t>himpunan</a:t>
            </a:r>
            <a:r>
              <a:rPr lang="en-US" b="0" dirty="0"/>
              <a:t> </a:t>
            </a:r>
            <a:r>
              <a:rPr lang="en-US" b="0" dirty="0" err="1"/>
              <a:t>berhingga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v(G) </a:t>
            </a:r>
            <a:r>
              <a:rPr lang="en-US" b="0" dirty="0" err="1"/>
              <a:t>dan</a:t>
            </a:r>
            <a:r>
              <a:rPr lang="en-US" b="0" dirty="0"/>
              <a:t> e(G).</a:t>
            </a:r>
          </a:p>
          <a:p>
            <a:r>
              <a:rPr lang="en-US" b="0" dirty="0" err="1"/>
              <a:t>Jenis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Titik</a:t>
            </a:r>
            <a:r>
              <a:rPr lang="en-US" b="0" dirty="0"/>
              <a:t> </a:t>
            </a:r>
            <a:r>
              <a:rPr lang="en-US" b="0" dirty="0" err="1"/>
              <a:t>dikatakan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(Adjacent)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garis</a:t>
            </a:r>
            <a:r>
              <a:rPr lang="en-US" b="0" dirty="0"/>
              <a:t> yang </a:t>
            </a:r>
            <a:r>
              <a:rPr lang="en-US" b="0" dirty="0" err="1"/>
              <a:t>menghubungkan</a:t>
            </a:r>
            <a:r>
              <a:rPr lang="en-US" b="0" dirty="0"/>
              <a:t> </a:t>
            </a:r>
            <a:r>
              <a:rPr lang="en-US" b="0" dirty="0" err="1"/>
              <a:t>keduanya</a:t>
            </a:r>
            <a:r>
              <a:rPr lang="en-US" b="0" dirty="0"/>
              <a:t>.</a:t>
            </a:r>
          </a:p>
          <a:p>
            <a:r>
              <a:rPr lang="en-US" dirty="0"/>
              <a:t>Graf </a:t>
            </a:r>
            <a:r>
              <a:rPr lang="en-US" dirty="0" err="1"/>
              <a:t>Kosong</a:t>
            </a:r>
            <a:r>
              <a:rPr lang="en-US" dirty="0"/>
              <a:t>: </a:t>
            </a:r>
            <a:r>
              <a:rPr lang="en-US" b="0" dirty="0"/>
              <a:t>Graf yang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titik</a:t>
            </a:r>
            <a:r>
              <a:rPr lang="en-US" b="0" dirty="0"/>
              <a:t>.</a:t>
            </a:r>
          </a:p>
          <a:p>
            <a:r>
              <a:rPr lang="en-US" dirty="0"/>
              <a:t>Graf </a:t>
            </a:r>
            <a:r>
              <a:rPr lang="en-US" dirty="0" err="1"/>
              <a:t>Berarah</a:t>
            </a:r>
            <a:r>
              <a:rPr lang="en-US" dirty="0"/>
              <a:t>(Digraph) : </a:t>
            </a:r>
            <a:r>
              <a:rPr lang="en-US" b="0" dirty="0"/>
              <a:t>Graf yang </a:t>
            </a:r>
            <a:r>
              <a:rPr lang="en-US" b="0" dirty="0" err="1"/>
              <a:t>semua</a:t>
            </a:r>
            <a:r>
              <a:rPr lang="en-US" b="0" dirty="0"/>
              <a:t> </a:t>
            </a:r>
            <a:r>
              <a:rPr lang="en-US" b="0" dirty="0" err="1"/>
              <a:t>garisnya</a:t>
            </a:r>
            <a:r>
              <a:rPr lang="en-US" b="0" dirty="0"/>
              <a:t> </a:t>
            </a:r>
            <a:r>
              <a:rPr lang="en-US" b="0" dirty="0" err="1"/>
              <a:t>berarah</a:t>
            </a:r>
            <a:r>
              <a:rPr lang="en-US" b="0" dirty="0"/>
              <a:t>.</a:t>
            </a:r>
          </a:p>
          <a:p>
            <a:r>
              <a:rPr lang="en-US" dirty="0"/>
              <a:t>Graf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: </a:t>
            </a:r>
            <a:r>
              <a:rPr lang="en-US" b="0" dirty="0"/>
              <a:t>Graf yang </a:t>
            </a:r>
            <a:r>
              <a:rPr lang="en-US" b="0" dirty="0" err="1"/>
              <a:t>semua</a:t>
            </a:r>
            <a:r>
              <a:rPr lang="en-US" b="0" dirty="0"/>
              <a:t> </a:t>
            </a:r>
            <a:r>
              <a:rPr lang="en-US" b="0" dirty="0" err="1"/>
              <a:t>garisnya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berarah</a:t>
            </a:r>
            <a:r>
              <a:rPr lang="en-US" b="0" dirty="0"/>
              <a:t>.</a:t>
            </a:r>
          </a:p>
          <a:p>
            <a:r>
              <a:rPr lang="en-US" dirty="0" err="1"/>
              <a:t>Titik</a:t>
            </a:r>
            <a:r>
              <a:rPr lang="en-US" dirty="0"/>
              <a:t> Ujung : </a:t>
            </a:r>
            <a:r>
              <a:rPr lang="en-US" b="0" dirty="0" err="1"/>
              <a:t>Garis</a:t>
            </a:r>
            <a:r>
              <a:rPr lang="en-US" b="0" dirty="0"/>
              <a:t> yang </a:t>
            </a:r>
            <a:r>
              <a:rPr lang="en-US" b="0" dirty="0" err="1"/>
              <a:t>berhubungan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titik</a:t>
            </a:r>
            <a:r>
              <a:rPr lang="en-US" b="0" dirty="0"/>
              <a:t>.</a:t>
            </a:r>
          </a:p>
          <a:p>
            <a:r>
              <a:rPr lang="en-US" dirty="0"/>
              <a:t>Loop: </a:t>
            </a:r>
            <a:r>
              <a:rPr lang="en-US" b="0" dirty="0" err="1"/>
              <a:t>Garis</a:t>
            </a:r>
            <a:r>
              <a:rPr lang="en-US" b="0" dirty="0"/>
              <a:t> yang </a:t>
            </a:r>
            <a:r>
              <a:rPr lang="en-US" b="0" dirty="0" err="1"/>
              <a:t>berhubungan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titik</a:t>
            </a:r>
            <a:r>
              <a:rPr lang="en-US" b="0" dirty="0"/>
              <a:t> </a:t>
            </a:r>
            <a:r>
              <a:rPr lang="en-US" b="0" dirty="0" err="1"/>
              <a:t>ujung</a:t>
            </a:r>
            <a:r>
              <a:rPr lang="en-US" b="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6925</TotalTime>
  <Words>720</Words>
  <Application>Microsoft Office PowerPoint</Application>
  <PresentationFormat>Widescreen</PresentationFormat>
  <Paragraphs>86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Bebas Neue</vt:lpstr>
      <vt:lpstr>Calibri</vt:lpstr>
      <vt:lpstr>Calibri Light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Pengenalan Graf</vt:lpstr>
      <vt:lpstr>Tujuan Pembelajaran</vt:lpstr>
      <vt:lpstr>Graf</vt:lpstr>
      <vt:lpstr>Sejarah Graf </vt:lpstr>
      <vt:lpstr>Sejarah Graf</vt:lpstr>
      <vt:lpstr>Sejarah Graf</vt:lpstr>
      <vt:lpstr>Teori Graf </vt:lpstr>
      <vt:lpstr>Teori Graf</vt:lpstr>
      <vt:lpstr>Teori Graf</vt:lpstr>
      <vt:lpstr>Contoh Graf</vt:lpstr>
      <vt:lpstr>Jenis – Jenis Graf</vt:lpstr>
      <vt:lpstr>Contoh </vt:lpstr>
      <vt:lpstr>Jenis – Jenis Graf </vt:lpstr>
      <vt:lpstr>Contoh  </vt:lpstr>
      <vt:lpstr>Jenis – jenis Graf</vt:lpstr>
      <vt:lpstr>Jenis – jenis Graf </vt:lpstr>
      <vt:lpstr>Contoh Terapan Graf</vt:lpstr>
      <vt:lpstr>Contoh Terapan graf</vt:lpstr>
      <vt:lpstr>Terapan Graf </vt:lpstr>
      <vt:lpstr>Terapan Graf</vt:lpstr>
      <vt:lpstr>Terapan graf </vt:lpstr>
      <vt:lpstr>Latihan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Rizky Pradana</cp:lastModifiedBy>
  <cp:revision>437</cp:revision>
  <dcterms:created xsi:type="dcterms:W3CDTF">2011-05-21T14:11:58Z</dcterms:created>
  <dcterms:modified xsi:type="dcterms:W3CDTF">2022-03-08T05:26:45Z</dcterms:modified>
</cp:coreProperties>
</file>