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7"/>
  </p:notesMasterIdLst>
  <p:handoutMasterIdLst>
    <p:handoutMasterId r:id="rId28"/>
  </p:handoutMasterIdLst>
  <p:sldIdLst>
    <p:sldId id="324" r:id="rId3"/>
    <p:sldId id="351" r:id="rId4"/>
    <p:sldId id="352" r:id="rId5"/>
    <p:sldId id="354" r:id="rId6"/>
    <p:sldId id="355" r:id="rId7"/>
    <p:sldId id="356" r:id="rId8"/>
    <p:sldId id="388" r:id="rId9"/>
    <p:sldId id="357" r:id="rId10"/>
    <p:sldId id="389" r:id="rId11"/>
    <p:sldId id="358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359" r:id="rId22"/>
    <p:sldId id="360" r:id="rId23"/>
    <p:sldId id="361" r:id="rId24"/>
    <p:sldId id="362" r:id="rId25"/>
    <p:sldId id="348" r:id="rId2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97" autoAdjust="0"/>
    <p:restoredTop sz="94660"/>
  </p:normalViewPr>
  <p:slideViewPr>
    <p:cSldViewPr>
      <p:cViewPr varScale="1">
        <p:scale>
          <a:sx n="55" d="100"/>
          <a:sy n="55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26/02/2021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26/02/2021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p:oleObj spid="_x0000_s3851" name="Image" r:id="rId3" imgW="4330159" imgH="6146032" progId="">
              <p:embed/>
            </p:oleObj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p:oleObj spid="_x0000_s3852" name="Image" r:id="rId4" imgW="2526984" imgH="3428571" progId="">
              <p:embed/>
            </p:oleObj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p:oleObj spid="_x0000_s1452" name="Image" r:id="rId16" imgW="4330159" imgH="6146032" progId="">
              <p:embed/>
            </p:oleObj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2/26/2021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4400" b="1" dirty="0" smtClean="0">
                <a:latin typeface="+mj-lt"/>
              </a:rPr>
              <a:t>Matematika Diskrit</a:t>
            </a:r>
          </a:p>
          <a:p>
            <a:r>
              <a:rPr lang="id-ID" sz="3600" b="1" dirty="0" smtClean="0">
                <a:latin typeface="+mj-lt"/>
              </a:rPr>
              <a:t>[ KODE MATAKULIAH /3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(Degree)</a:t>
            </a:r>
          </a:p>
          <a:p>
            <a:pPr>
              <a:buNone/>
            </a:pP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suatu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adalah</a:t>
            </a:r>
            <a:r>
              <a:rPr lang="en-US" b="0" dirty="0" smtClean="0"/>
              <a:t>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yang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tersebut</a:t>
            </a:r>
            <a:r>
              <a:rPr lang="en-US" b="0" dirty="0" smtClean="0"/>
              <a:t>. </a:t>
            </a:r>
            <a:r>
              <a:rPr lang="en-US" b="0" dirty="0" err="1" smtClean="0"/>
              <a:t>Notasi</a:t>
            </a:r>
            <a:r>
              <a:rPr lang="en-US" b="0" dirty="0" smtClean="0"/>
              <a:t>: d(v) </a:t>
            </a:r>
          </a:p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1</a:t>
            </a:r>
            <a:r>
              <a:rPr lang="en-US" b="0" dirty="0" smtClean="0"/>
              <a:t>: </a:t>
            </a:r>
          </a:p>
          <a:p>
            <a:pPr>
              <a:buNone/>
            </a:pPr>
            <a:r>
              <a:rPr lang="en-US" b="0" dirty="0" smtClean="0"/>
              <a:t>d(1)= d(4) = 2  </a:t>
            </a:r>
          </a:p>
          <a:p>
            <a:pPr>
              <a:buNone/>
            </a:pPr>
            <a:r>
              <a:rPr lang="en-US" b="0" dirty="0" smtClean="0"/>
              <a:t>d(2)= d(3) = 3 </a:t>
            </a:r>
          </a:p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3</a:t>
            </a:r>
            <a:r>
              <a:rPr lang="en-US" b="0" dirty="0" smtClean="0"/>
              <a:t>:</a:t>
            </a:r>
          </a:p>
          <a:p>
            <a:pPr>
              <a:buNone/>
            </a:pPr>
            <a:r>
              <a:rPr lang="en-US" b="0" dirty="0" smtClean="0"/>
              <a:t>d(5) = 0 </a:t>
            </a:r>
            <a:r>
              <a:rPr lang="en-US" b="0" dirty="0" smtClean="0">
                <a:sym typeface="Wingdings" pitchFamily="2" charset="2"/>
              </a:rPr>
              <a:t>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terpencil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smtClean="0"/>
              <a:t>d(4) = 1 </a:t>
            </a:r>
            <a:r>
              <a:rPr lang="en-US" b="0" dirty="0" smtClean="0">
                <a:sym typeface="Wingdings" pitchFamily="2" charset="2"/>
              </a:rPr>
              <a:t>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anting-anting</a:t>
            </a:r>
            <a:r>
              <a:rPr lang="en-US" b="0" dirty="0" smtClean="0"/>
              <a:t> (pendant vertex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905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n-NO" b="0" dirty="0" smtClean="0"/>
              <a:t>Tinjau graf </a:t>
            </a:r>
            <a:r>
              <a:rPr lang="en-US" b="0" dirty="0" smtClean="0"/>
              <a:t>G</a:t>
            </a:r>
            <a:r>
              <a:rPr lang="en-US" b="0" baseline="-25000" dirty="0" smtClean="0"/>
              <a:t>2 </a:t>
            </a:r>
            <a:r>
              <a:rPr lang="nn-NO" b="0" dirty="0" smtClean="0"/>
              <a:t>: </a:t>
            </a:r>
          </a:p>
          <a:p>
            <a:pPr>
              <a:buNone/>
            </a:pPr>
            <a:r>
              <a:rPr lang="nn-NO" b="0" dirty="0" smtClean="0"/>
              <a:t>d(1) = 3 </a:t>
            </a:r>
            <a:r>
              <a:rPr lang="nn-NO" b="0" dirty="0" smtClean="0">
                <a:sym typeface="Wingdings" pitchFamily="2" charset="2"/>
              </a:rPr>
              <a:t></a:t>
            </a:r>
            <a:r>
              <a:rPr lang="nn-NO" b="0" dirty="0" smtClean="0"/>
              <a:t>bersisian dengan sisi ganda </a:t>
            </a:r>
          </a:p>
          <a:p>
            <a:pPr>
              <a:buNone/>
            </a:pPr>
            <a:r>
              <a:rPr lang="nn-NO" b="0" dirty="0" smtClean="0"/>
              <a:t>d(2) = 4 </a:t>
            </a:r>
            <a:r>
              <a:rPr lang="nn-NO" b="0" dirty="0" smtClean="0">
                <a:sym typeface="Wingdings" pitchFamily="2" charset="2"/>
              </a:rPr>
              <a:t></a:t>
            </a:r>
            <a:r>
              <a:rPr lang="nn-NO" b="0" dirty="0" smtClean="0"/>
              <a:t> bersisian dengan sisi gelang (loop)</a:t>
            </a:r>
            <a:endParaRPr lang="en-US" b="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3501008"/>
            <a:ext cx="864096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</a:t>
            </a:r>
            <a:r>
              <a:rPr lang="en-US" dirty="0" err="1" smtClean="0"/>
              <a:t>berarah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in</a:t>
            </a:r>
            <a:r>
              <a:rPr lang="en-US" dirty="0" smtClean="0"/>
              <a:t>(v)</a:t>
            </a:r>
            <a:r>
              <a:rPr lang="en-US" b="0" dirty="0" smtClean="0"/>
              <a:t> = </a:t>
            </a:r>
            <a:r>
              <a:rPr lang="en-US" b="0" dirty="0" err="1" smtClean="0"/>
              <a:t>derajat-masuk</a:t>
            </a:r>
            <a:r>
              <a:rPr lang="en-US" b="0" dirty="0" smtClean="0"/>
              <a:t> (in-degree) =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busur</a:t>
            </a:r>
            <a:r>
              <a:rPr lang="en-US" b="0" dirty="0" smtClean="0"/>
              <a:t> yang </a:t>
            </a:r>
          </a:p>
          <a:p>
            <a:pPr>
              <a:buNone/>
            </a:pPr>
            <a:r>
              <a:rPr lang="en-US" b="0" dirty="0" err="1" smtClean="0"/>
              <a:t>masuk</a:t>
            </a:r>
            <a:r>
              <a:rPr lang="en-US" b="0" dirty="0" smtClean="0"/>
              <a:t> </a:t>
            </a:r>
            <a:r>
              <a:rPr lang="en-US" b="0" dirty="0" err="1" smtClean="0"/>
              <a:t>ke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v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out</a:t>
            </a:r>
            <a:r>
              <a:rPr lang="en-US" dirty="0" smtClean="0"/>
              <a:t>(v)</a:t>
            </a:r>
            <a:r>
              <a:rPr lang="en-US" b="0" dirty="0" smtClean="0"/>
              <a:t> = </a:t>
            </a:r>
            <a:r>
              <a:rPr lang="en-US" b="0" dirty="0" err="1" smtClean="0"/>
              <a:t>derajat-keluar</a:t>
            </a:r>
            <a:r>
              <a:rPr lang="en-US" b="0" dirty="0" smtClean="0"/>
              <a:t> (out-degree) =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busur</a:t>
            </a:r>
            <a:r>
              <a:rPr lang="en-US" b="0" dirty="0" smtClean="0"/>
              <a:t> yang</a:t>
            </a:r>
          </a:p>
          <a:p>
            <a:pPr>
              <a:buNone/>
            </a:pPr>
            <a:r>
              <a:rPr lang="en-US" b="0" dirty="0" err="1" smtClean="0"/>
              <a:t>keluar</a:t>
            </a:r>
            <a:r>
              <a:rPr lang="en-US" b="0" dirty="0" smtClean="0"/>
              <a:t> </a:t>
            </a:r>
            <a:r>
              <a:rPr lang="en-US" b="0" dirty="0" err="1" smtClean="0"/>
              <a:t>dari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v 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dirty="0" smtClean="0"/>
              <a:t>                   d(v) = d</a:t>
            </a:r>
            <a:r>
              <a:rPr lang="en-US" baseline="-25000" dirty="0" smtClean="0"/>
              <a:t>in </a:t>
            </a:r>
            <a:r>
              <a:rPr lang="en-US" dirty="0" smtClean="0"/>
              <a:t>(v)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out</a:t>
            </a:r>
            <a:r>
              <a:rPr lang="en-US" baseline="-25000" dirty="0" smtClean="0"/>
              <a:t> </a:t>
            </a:r>
            <a:r>
              <a:rPr lang="en-US" dirty="0" smtClean="0"/>
              <a:t>(v)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Graf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72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114800"/>
            <a:ext cx="1066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Tinjau</a:t>
            </a:r>
            <a:r>
              <a:rPr lang="fr-FR" sz="2800" dirty="0" smtClean="0"/>
              <a:t> </a:t>
            </a:r>
            <a:r>
              <a:rPr lang="fr-FR" sz="2800" dirty="0" err="1" smtClean="0"/>
              <a:t>graf</a:t>
            </a:r>
            <a:r>
              <a:rPr lang="fr-FR" sz="2800" dirty="0" smtClean="0"/>
              <a:t> </a:t>
            </a:r>
            <a:r>
              <a:rPr lang="en-US" sz="2800" dirty="0" smtClean="0"/>
              <a:t>G</a:t>
            </a:r>
            <a:r>
              <a:rPr lang="en-US" sz="2800" baseline="-25000" dirty="0" smtClean="0"/>
              <a:t>4</a:t>
            </a:r>
            <a:r>
              <a:rPr lang="fr-FR" sz="2800" dirty="0" smtClean="0"/>
              <a:t>: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in</a:t>
            </a:r>
            <a:r>
              <a:rPr lang="fr-FR" sz="2800" dirty="0" smtClean="0"/>
              <a:t> (1) = 2;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out</a:t>
            </a:r>
            <a:r>
              <a:rPr lang="fr-FR" sz="2800" dirty="0" smtClean="0"/>
              <a:t>(1) = 1. 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in</a:t>
            </a:r>
            <a:r>
              <a:rPr lang="fr-FR" sz="2800" dirty="0" smtClean="0"/>
              <a:t>(2)  = 2;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out</a:t>
            </a:r>
            <a:r>
              <a:rPr lang="fr-FR" sz="2800" dirty="0" smtClean="0"/>
              <a:t>(2) = 3 .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in</a:t>
            </a:r>
            <a:r>
              <a:rPr lang="fr-FR" sz="2800" dirty="0" smtClean="0"/>
              <a:t> (3) = 2; 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out</a:t>
            </a:r>
            <a:r>
              <a:rPr lang="fr-FR" sz="2800" dirty="0" smtClean="0"/>
              <a:t>(3) = 1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in</a:t>
            </a:r>
            <a:r>
              <a:rPr lang="fr-FR" sz="2800" dirty="0" smtClean="0"/>
              <a:t>(4)  = 1;</a:t>
            </a:r>
            <a:r>
              <a:rPr lang="en-US" sz="2800" dirty="0" err="1" smtClean="0"/>
              <a:t>d</a:t>
            </a:r>
            <a:r>
              <a:rPr lang="en-US" sz="2800" baseline="-25000" dirty="0" err="1" smtClean="0"/>
              <a:t>out</a:t>
            </a:r>
            <a:r>
              <a:rPr lang="fr-FR" sz="2800" dirty="0" smtClean="0"/>
              <a:t>(4)  = 2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Termoinologi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286000"/>
          </a:xfrm>
        </p:spPr>
        <p:txBody>
          <a:bodyPr/>
          <a:lstStyle/>
          <a:p>
            <a:r>
              <a:rPr lang="en-US" dirty="0" smtClean="0"/>
              <a:t>Lemma </a:t>
            </a:r>
            <a:r>
              <a:rPr lang="en-US" dirty="0" err="1" smtClean="0"/>
              <a:t>Jabat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endParaRPr lang="en-US" dirty="0" smtClean="0"/>
          </a:p>
          <a:p>
            <a:pPr>
              <a:buNone/>
            </a:pP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semua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pada</a:t>
            </a:r>
            <a:r>
              <a:rPr lang="en-US" b="0" dirty="0" smtClean="0"/>
              <a:t> </a:t>
            </a:r>
            <a:r>
              <a:rPr lang="en-US" b="0" dirty="0" err="1" smtClean="0"/>
              <a:t>suatu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</a:t>
            </a:r>
            <a:r>
              <a:rPr lang="en-US" b="0" dirty="0" err="1" smtClean="0"/>
              <a:t>adalah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err="1" smtClean="0"/>
              <a:t>genap</a:t>
            </a:r>
            <a:r>
              <a:rPr lang="en-US" b="0" dirty="0" smtClean="0"/>
              <a:t>, </a:t>
            </a:r>
            <a:r>
              <a:rPr lang="en-US" b="0" dirty="0" err="1" smtClean="0"/>
              <a:t>yaitu</a:t>
            </a:r>
            <a:r>
              <a:rPr lang="en-US" b="0" dirty="0" smtClean="0"/>
              <a:t> </a:t>
            </a:r>
            <a:r>
              <a:rPr lang="en-US" b="0" dirty="0" err="1" smtClean="0"/>
              <a:t>dua</a:t>
            </a:r>
            <a:r>
              <a:rPr lang="en-US" b="0" dirty="0" smtClean="0"/>
              <a:t> kali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</a:t>
            </a:r>
            <a:r>
              <a:rPr lang="en-US" b="0" dirty="0" err="1" smtClean="0"/>
              <a:t>pada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</a:t>
            </a:r>
            <a:r>
              <a:rPr lang="en-US" b="0" dirty="0" err="1" smtClean="0"/>
              <a:t>tersebut</a:t>
            </a:r>
            <a:r>
              <a:rPr lang="en-US" b="0" dirty="0" smtClean="0"/>
              <a:t>. </a:t>
            </a:r>
          </a:p>
          <a:p>
            <a:pPr>
              <a:buNone/>
            </a:pP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kata</a:t>
            </a:r>
            <a:r>
              <a:rPr lang="en-US" b="0" dirty="0" smtClean="0"/>
              <a:t> lain, </a:t>
            </a:r>
            <a:r>
              <a:rPr lang="en-US" b="0" dirty="0" err="1" smtClean="0"/>
              <a:t>jika</a:t>
            </a:r>
            <a:r>
              <a:rPr lang="en-US" b="0" dirty="0" smtClean="0"/>
              <a:t> G = (V, E), </a:t>
            </a:r>
            <a:r>
              <a:rPr lang="en-US" b="0" dirty="0" err="1" smtClean="0"/>
              <a:t>maka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1</a:t>
            </a:r>
            <a:r>
              <a:rPr lang="en-US" b="0" dirty="0" smtClean="0"/>
              <a:t>: d(1) + d(2) + d(3) + d(4) = 2 + 3 + 3 + 2</a:t>
            </a:r>
          </a:p>
          <a:p>
            <a:pPr>
              <a:buNone/>
            </a:pPr>
            <a:r>
              <a:rPr lang="en-US" b="0" dirty="0" smtClean="0"/>
              <a:t>                      = 10 = 2 x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= 2 x 5</a:t>
            </a:r>
          </a:p>
          <a:p>
            <a:pPr>
              <a:buNone/>
            </a:pPr>
            <a:endParaRPr lang="en-US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4290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2</a:t>
            </a:r>
            <a:r>
              <a:rPr lang="en-US" b="0" dirty="0" smtClean="0"/>
              <a:t>: d(1) + d(2) + d(3) = 3 + 3 + 4 = 10 = </a:t>
            </a:r>
          </a:p>
          <a:p>
            <a:pPr>
              <a:buNone/>
            </a:pPr>
            <a:r>
              <a:rPr lang="en-US" b="0" dirty="0" smtClean="0"/>
              <a:t>                      2 x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= 2 x 5 </a:t>
            </a:r>
          </a:p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3</a:t>
            </a:r>
            <a:r>
              <a:rPr lang="en-US" b="0" dirty="0" smtClean="0"/>
              <a:t>: d(1) + d(2) + d(3) + d(4) + d(5) = 2 + 2</a:t>
            </a:r>
          </a:p>
          <a:p>
            <a:pPr>
              <a:buNone/>
            </a:pPr>
            <a:r>
              <a:rPr lang="en-US" b="0" dirty="0" smtClean="0"/>
              <a:t>                      + 3 + 1 + 0 = 8 = 2 x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= 2 x 4</a:t>
            </a:r>
            <a:endParaRPr lang="en-US" b="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3501008"/>
            <a:ext cx="864096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lemma (corollary):</a:t>
            </a:r>
          </a:p>
          <a:p>
            <a:pPr>
              <a:buNone/>
            </a:pPr>
            <a:r>
              <a:rPr lang="en-US" dirty="0" err="1" smtClean="0"/>
              <a:t>Teorema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G,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berderajat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 smtClean="0"/>
              <a:t>Diketahui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lima </a:t>
            </a:r>
            <a:r>
              <a:rPr lang="en-US" b="0" dirty="0" err="1" smtClean="0"/>
              <a:t>buah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. </a:t>
            </a:r>
            <a:r>
              <a:rPr lang="en-US" b="0" dirty="0" err="1" smtClean="0"/>
              <a:t>Dapatkah</a:t>
            </a:r>
            <a:r>
              <a:rPr lang="en-US" b="0" dirty="0" smtClean="0"/>
              <a:t> </a:t>
            </a:r>
            <a:r>
              <a:rPr lang="en-US" b="0" dirty="0" err="1" smtClean="0"/>
              <a:t>kita</a:t>
            </a:r>
            <a:endParaRPr lang="en-US" b="0" dirty="0" smtClean="0"/>
          </a:p>
          <a:p>
            <a:pPr>
              <a:buNone/>
            </a:pPr>
            <a:r>
              <a:rPr lang="en-US" b="0" dirty="0" err="1" smtClean="0"/>
              <a:t>menggambar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</a:t>
            </a:r>
            <a:r>
              <a:rPr lang="en-US" b="0" dirty="0" err="1" smtClean="0"/>
              <a:t>tersebut</a:t>
            </a:r>
            <a:r>
              <a:rPr lang="en-US" b="0" dirty="0" smtClean="0"/>
              <a:t> </a:t>
            </a:r>
            <a:r>
              <a:rPr lang="en-US" b="0" dirty="0" err="1" smtClean="0"/>
              <a:t>jika</a:t>
            </a:r>
            <a:r>
              <a:rPr lang="en-US" b="0" dirty="0" smtClean="0"/>
              <a:t> </a:t>
            </a: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masing-masing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adalah</a:t>
            </a:r>
            <a:r>
              <a:rPr lang="en-US" b="0" dirty="0" smtClean="0"/>
              <a:t>: (a) 2, 3, 1, 1, 2 (b) 2, 3, 3, 4, 4 </a:t>
            </a:r>
          </a:p>
          <a:p>
            <a:pPr>
              <a:buNone/>
            </a:pPr>
            <a:r>
              <a:rPr lang="en-US" b="0" dirty="0" err="1" smtClean="0"/>
              <a:t>Penyelesaian</a:t>
            </a:r>
            <a:r>
              <a:rPr lang="en-US" b="0" dirty="0" smtClean="0"/>
              <a:t>: </a:t>
            </a:r>
          </a:p>
          <a:p>
            <a:pPr>
              <a:buNone/>
            </a:pPr>
            <a:r>
              <a:rPr lang="en-US" b="0" dirty="0" smtClean="0"/>
              <a:t>(a)</a:t>
            </a:r>
            <a:r>
              <a:rPr lang="en-US" b="0" dirty="0" err="1" smtClean="0"/>
              <a:t>tidak</a:t>
            </a:r>
            <a:r>
              <a:rPr lang="en-US" b="0" dirty="0" smtClean="0"/>
              <a:t> </a:t>
            </a:r>
            <a:r>
              <a:rPr lang="en-US" b="0" dirty="0" err="1" smtClean="0"/>
              <a:t>dapat</a:t>
            </a:r>
            <a:r>
              <a:rPr lang="en-US" b="0" dirty="0" smtClean="0"/>
              <a:t>, </a:t>
            </a:r>
            <a:r>
              <a:rPr lang="en-US" b="0" dirty="0" err="1" smtClean="0"/>
              <a:t>karena</a:t>
            </a:r>
            <a:r>
              <a:rPr lang="en-US" b="0" dirty="0" smtClean="0"/>
              <a:t>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semua</a:t>
            </a:r>
            <a:endParaRPr lang="en-US" b="0" dirty="0" smtClean="0"/>
          </a:p>
          <a:p>
            <a:pPr>
              <a:buNone/>
            </a:pPr>
            <a:r>
              <a:rPr lang="en-US" b="0" dirty="0" smtClean="0"/>
              <a:t>     </a:t>
            </a:r>
            <a:r>
              <a:rPr lang="en-US" b="0" dirty="0" err="1" smtClean="0"/>
              <a:t>simpulnya</a:t>
            </a:r>
            <a:r>
              <a:rPr lang="en-US" b="0" dirty="0" smtClean="0"/>
              <a:t> </a:t>
            </a:r>
            <a:r>
              <a:rPr lang="en-US" b="0" dirty="0" err="1" smtClean="0"/>
              <a:t>ganjil</a:t>
            </a:r>
            <a:r>
              <a:rPr lang="en-US" b="0" dirty="0" smtClean="0"/>
              <a:t> (2 + 3 + 1 + 1 + 2 = 9). </a:t>
            </a:r>
          </a:p>
          <a:p>
            <a:pPr>
              <a:buNone/>
            </a:pPr>
            <a:r>
              <a:rPr lang="en-US" b="0" dirty="0" smtClean="0"/>
              <a:t>(b) </a:t>
            </a:r>
            <a:r>
              <a:rPr lang="en-US" b="0" dirty="0" err="1" smtClean="0"/>
              <a:t>dapat</a:t>
            </a:r>
            <a:r>
              <a:rPr lang="en-US" b="0" dirty="0" smtClean="0"/>
              <a:t>, </a:t>
            </a:r>
            <a:r>
              <a:rPr lang="en-US" b="0" dirty="0" err="1" smtClean="0"/>
              <a:t>karena</a:t>
            </a:r>
            <a:r>
              <a:rPr lang="en-US" b="0" dirty="0" smtClean="0"/>
              <a:t> </a:t>
            </a:r>
            <a:r>
              <a:rPr lang="en-US" b="0" dirty="0" err="1" smtClean="0"/>
              <a:t>jumlah</a:t>
            </a:r>
            <a:r>
              <a:rPr lang="en-US" b="0" dirty="0" smtClean="0"/>
              <a:t> </a:t>
            </a: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semua</a:t>
            </a:r>
            <a:r>
              <a:rPr lang="en-US" b="0" dirty="0" smtClean="0"/>
              <a:t> </a:t>
            </a:r>
            <a:r>
              <a:rPr lang="en-US" b="0" dirty="0" err="1" smtClean="0"/>
              <a:t>simpulnya</a:t>
            </a:r>
            <a:r>
              <a:rPr lang="en-US" b="0" dirty="0" smtClean="0"/>
              <a:t> </a:t>
            </a:r>
            <a:r>
              <a:rPr lang="en-US" b="0" dirty="0" err="1" smtClean="0"/>
              <a:t>genap</a:t>
            </a:r>
            <a:r>
              <a:rPr lang="en-US" b="0" dirty="0" smtClean="0"/>
              <a:t> (2 + 3 + 3 + 4 + 4 = 16).</a:t>
            </a:r>
            <a:endParaRPr lang="en-US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23907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Mungkinkah</a:t>
            </a:r>
            <a:r>
              <a:rPr lang="en-US" b="0" dirty="0" smtClean="0"/>
              <a:t> </a:t>
            </a:r>
            <a:r>
              <a:rPr lang="en-US" b="0" dirty="0" err="1" smtClean="0"/>
              <a:t>dibuat</a:t>
            </a:r>
            <a:r>
              <a:rPr lang="en-US" b="0" dirty="0" smtClean="0"/>
              <a:t> </a:t>
            </a:r>
            <a:r>
              <a:rPr lang="en-US" b="0" dirty="0" err="1" smtClean="0"/>
              <a:t>graf-sederhana</a:t>
            </a:r>
            <a:r>
              <a:rPr lang="en-US" b="0" dirty="0" smtClean="0"/>
              <a:t> 5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derajat</a:t>
            </a:r>
            <a:r>
              <a:rPr lang="en-US" b="0" dirty="0" smtClean="0"/>
              <a:t> </a:t>
            </a:r>
            <a:r>
              <a:rPr lang="en-US" b="0" dirty="0" err="1" smtClean="0"/>
              <a:t>masing-masing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adalah</a:t>
            </a:r>
            <a:r>
              <a:rPr lang="en-US" b="0" dirty="0" smtClean="0"/>
              <a:t>: </a:t>
            </a:r>
          </a:p>
          <a:p>
            <a:pPr marL="514350" indent="-514350">
              <a:buAutoNum type="alphaLcParenBoth"/>
            </a:pPr>
            <a:r>
              <a:rPr lang="en-US" b="0" dirty="0" smtClean="0"/>
              <a:t>5, 2, 3, 2, 4 </a:t>
            </a:r>
          </a:p>
          <a:p>
            <a:pPr marL="514350" indent="-514350">
              <a:buAutoNum type="alphaLcParenBoth"/>
            </a:pPr>
            <a:r>
              <a:rPr lang="en-US" b="0" dirty="0" smtClean="0"/>
              <a:t>4, 4, 3, 2, 3 </a:t>
            </a:r>
          </a:p>
          <a:p>
            <a:pPr marL="514350" indent="-514350">
              <a:buAutoNum type="alphaLcParenBoth"/>
            </a:pPr>
            <a:r>
              <a:rPr lang="en-US" b="0" dirty="0" smtClean="0"/>
              <a:t>3, 3, 2, 3, 2 </a:t>
            </a:r>
          </a:p>
          <a:p>
            <a:pPr marL="514350" indent="-514350">
              <a:buAutoNum type="alphaLcParenBoth"/>
            </a:pPr>
            <a:r>
              <a:rPr lang="en-US" b="0" dirty="0" smtClean="0"/>
              <a:t>4, 4, 1, 3, 2</a:t>
            </a:r>
          </a:p>
          <a:p>
            <a:pPr marL="514350" indent="-514350">
              <a:buNone/>
            </a:pPr>
            <a:r>
              <a:rPr lang="en-US" b="0" dirty="0" smtClean="0"/>
              <a:t> </a:t>
            </a:r>
            <a:r>
              <a:rPr lang="en-US" b="0" dirty="0" err="1" smtClean="0"/>
              <a:t>Jika</a:t>
            </a:r>
            <a:r>
              <a:rPr lang="en-US" b="0" dirty="0" smtClean="0"/>
              <a:t> </a:t>
            </a:r>
            <a:r>
              <a:rPr lang="en-US" b="0" dirty="0" err="1" smtClean="0"/>
              <a:t>mungkin</a:t>
            </a:r>
            <a:r>
              <a:rPr lang="en-US" b="0" dirty="0" smtClean="0"/>
              <a:t>, </a:t>
            </a:r>
            <a:r>
              <a:rPr lang="en-US" b="0" dirty="0" err="1" smtClean="0"/>
              <a:t>berikan</a:t>
            </a:r>
            <a:r>
              <a:rPr lang="en-US" b="0" dirty="0" smtClean="0"/>
              <a:t> </a:t>
            </a:r>
            <a:r>
              <a:rPr lang="en-US" b="0" dirty="0" err="1" smtClean="0"/>
              <a:t>satu</a:t>
            </a:r>
            <a:r>
              <a:rPr lang="en-US" b="0" dirty="0" smtClean="0"/>
              <a:t> </a:t>
            </a:r>
            <a:r>
              <a:rPr lang="en-US" b="0" dirty="0" err="1" smtClean="0"/>
              <a:t>contohnya</a:t>
            </a:r>
            <a:r>
              <a:rPr lang="en-US" b="0" dirty="0" smtClean="0"/>
              <a:t>, </a:t>
            </a:r>
            <a:r>
              <a:rPr lang="en-US" b="0" dirty="0" err="1" smtClean="0"/>
              <a:t>jika</a:t>
            </a:r>
            <a:r>
              <a:rPr lang="en-US" b="0" dirty="0" smtClean="0"/>
              <a:t> </a:t>
            </a:r>
            <a:r>
              <a:rPr lang="en-US" b="0" dirty="0" err="1" smtClean="0"/>
              <a:t>tidak</a:t>
            </a:r>
            <a:r>
              <a:rPr lang="en-US" b="0" dirty="0" smtClean="0"/>
              <a:t> </a:t>
            </a:r>
            <a:r>
              <a:rPr lang="en-US" b="0" dirty="0" err="1" smtClean="0"/>
              <a:t>mungkin</a:t>
            </a:r>
            <a:r>
              <a:rPr lang="en-US" b="0" dirty="0" smtClean="0"/>
              <a:t>,</a:t>
            </a:r>
          </a:p>
          <a:p>
            <a:pPr marL="514350" indent="-514350">
              <a:buNone/>
            </a:pPr>
            <a:r>
              <a:rPr lang="en-US" b="0" dirty="0" smtClean="0"/>
              <a:t> </a:t>
            </a:r>
            <a:r>
              <a:rPr lang="en-US" b="0" dirty="0" err="1" smtClean="0"/>
              <a:t>berikan</a:t>
            </a:r>
            <a:r>
              <a:rPr lang="en-US" b="0" dirty="0" smtClean="0"/>
              <a:t> </a:t>
            </a:r>
            <a:r>
              <a:rPr lang="en-US" b="0" dirty="0" err="1" smtClean="0"/>
              <a:t>alasan</a:t>
            </a:r>
            <a:r>
              <a:rPr lang="en-US" b="0" dirty="0" smtClean="0"/>
              <a:t> </a:t>
            </a:r>
            <a:r>
              <a:rPr lang="en-US" b="0" dirty="0" err="1" smtClean="0"/>
              <a:t>singkat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2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Terminologi</a:t>
            </a:r>
            <a:r>
              <a:rPr lang="en-US" b="1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b="1" smtClean="0">
                <a:solidFill>
                  <a:schemeClr val="tx1"/>
                </a:solidFill>
                <a:latin typeface="+mj-lt"/>
              </a:rPr>
              <a:t>Graf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Contoh 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132856"/>
            <a:ext cx="3816424" cy="396044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43872" y="1847140"/>
                <a:ext cx="7056784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b="1" dirty="0" smtClean="0">
                    <a:latin typeface="+mj-lt"/>
                  </a:rPr>
                  <a:t>Pada graf disamping : </a:t>
                </a:r>
              </a:p>
              <a:p>
                <a:r>
                  <a:rPr lang="id-ID" sz="2800" b="1" dirty="0">
                    <a:latin typeface="+mj-lt"/>
                  </a:rPr>
                  <a:t>d</a:t>
                </a:r>
                <a:r>
                  <a:rPr lang="id-ID" sz="2800" b="1" dirty="0" smtClean="0">
                    <a:latin typeface="+mj-lt"/>
                  </a:rPr>
                  <a:t>(P) = d(Q) = d(S) = 5, sedangkan d(R) = 3.</a:t>
                </a:r>
              </a:p>
              <a:p>
                <a:r>
                  <a:rPr lang="id-ID" sz="2800" b="1" dirty="0" smtClean="0">
                    <a:latin typeface="+mj-lt"/>
                  </a:rPr>
                  <a:t>Bila graf merupakan graf berarah dijelaskan sebagai berikut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8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800" b="1" dirty="0" smtClean="0">
                    <a:latin typeface="+mj-lt"/>
                  </a:rPr>
                  <a:t>(v) merupakan jumlah sisi yang msuk ke simpul v.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d-ID" sz="2800" b="1" i="0" smtClean="0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8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800" b="1" dirty="0">
                    <a:latin typeface="+mj-lt"/>
                  </a:rPr>
                  <a:t>(v) </a:t>
                </a:r>
                <a:r>
                  <a:rPr lang="id-ID" sz="2800" b="1" dirty="0" smtClean="0">
                    <a:latin typeface="+mj-lt"/>
                  </a:rPr>
                  <a:t>merupakan jumlah sisi yang keluar dari simpul v. Dengan demikian : d(v)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8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800" b="1" dirty="0">
                    <a:latin typeface="+mj-lt"/>
                  </a:rPr>
                  <a:t>(v) </a:t>
                </a:r>
                <a:r>
                  <a:rPr lang="id-ID" sz="2800" b="1" dirty="0" smtClean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id-ID" sz="2800" b="1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8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800" b="1" dirty="0">
                    <a:latin typeface="+mj-lt"/>
                  </a:rPr>
                  <a:t>(v) </a:t>
                </a:r>
              </a:p>
              <a:p>
                <a:endParaRPr lang="id-ID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847140"/>
                <a:ext cx="7056784" cy="4678204"/>
              </a:xfrm>
              <a:prstGeom prst="rect">
                <a:avLst/>
              </a:prstGeom>
              <a:blipFill>
                <a:blip r:embed="rId3"/>
                <a:stretch>
                  <a:fillRect l="-1727" t="-1304" r="-328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4949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 smtClean="0"/>
              <a:t>Contoh 2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14550"/>
            <a:ext cx="2822104" cy="3906738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75720" y="2130182"/>
                <a:ext cx="7632848" cy="590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400" b="1" dirty="0" smtClean="0">
                    <a:latin typeface="+mj-lt"/>
                  </a:rPr>
                  <a:t>Pada graf disamping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 i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 i="0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400" b="1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n-lt"/>
                  </a:rPr>
                  <a:t>(P)= 1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 i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 i="0" smtClean="0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400" b="1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id-ID" sz="2400" b="1" dirty="0">
                        <a:latin typeface="+mn-lt"/>
                      </a:rPr>
                      <m:t>(</m:t>
                    </m:r>
                    <m:r>
                      <m:rPr>
                        <m:nor/>
                      </m:rPr>
                      <a:rPr lang="id-ID" sz="2400" b="1" dirty="0">
                        <a:latin typeface="+mn-lt"/>
                      </a:rPr>
                      <m:t>P</m:t>
                    </m:r>
                    <m:r>
                      <m:rPr>
                        <m:nor/>
                      </m:rPr>
                      <a:rPr lang="id-ID" sz="2400" b="1" dirty="0">
                        <a:latin typeface="+mn-lt"/>
                      </a:rPr>
                      <m:t>)</m:t>
                    </m:r>
                    <m:r>
                      <a:rPr lang="id-ID" sz="2400" b="1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d-ID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𝐦𝐚𝐤𝐚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d-ID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4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</m:d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400" b="1" i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id-ID" sz="2400" b="1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j-lt"/>
                  </a:rPr>
                  <a:t>(Q)= 4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j-lt"/>
                  </a:rPr>
                  <a:t>(Q) =1  maka d(Q)=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j-lt"/>
                  </a:rPr>
                  <a:t>(R)= 1 </a:t>
                </a:r>
                <a:r>
                  <a:rPr lang="id-ID" sz="2400" b="1" dirty="0">
                    <a:latin typeface="+mj-lt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j-lt"/>
                  </a:rPr>
                  <a:t>(R) =</a:t>
                </a:r>
                <a:r>
                  <a:rPr lang="id-ID" sz="2400" b="1" dirty="0">
                    <a:latin typeface="+mj-lt"/>
                  </a:rPr>
                  <a:t>1  maka </a:t>
                </a:r>
                <a:r>
                  <a:rPr lang="id-ID" sz="2400" b="1" dirty="0" smtClean="0">
                    <a:latin typeface="+mj-lt"/>
                  </a:rPr>
                  <a:t>d(R)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𝐢𝐧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 smtClean="0">
                    <a:latin typeface="+mj-lt"/>
                  </a:rPr>
                  <a:t>(S)= </a:t>
                </a:r>
                <a:r>
                  <a:rPr lang="id-ID" sz="2400" b="1" dirty="0">
                    <a:latin typeface="+mj-lt"/>
                  </a:rPr>
                  <a:t>1</a:t>
                </a:r>
                <a:r>
                  <a:rPr lang="id-ID" sz="2400" b="1" dirty="0" smtClean="0">
                    <a:latin typeface="+mj-lt"/>
                  </a:rPr>
                  <a:t/>
                </a:r>
                <a:r>
                  <a:rPr lang="id-ID" sz="2400" b="1" dirty="0">
                    <a:latin typeface="+mj-lt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𝐨𝐮𝐭</m:t>
                        </m:r>
                        <m:r>
                          <a:rPr lang="id-ID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d-ID" sz="2400" b="1" dirty="0">
                    <a:latin typeface="+mj-lt"/>
                  </a:rPr>
                  <a:t>(Q</a:t>
                </a:r>
                <a:r>
                  <a:rPr lang="id-ID" sz="2400" b="1" dirty="0" smtClean="0">
                    <a:latin typeface="+mj-lt"/>
                  </a:rPr>
                  <a:t>) =2  </a:t>
                </a:r>
                <a:r>
                  <a:rPr lang="id-ID" sz="2400" b="1" dirty="0">
                    <a:latin typeface="+mj-lt"/>
                  </a:rPr>
                  <a:t>maka d(Q</a:t>
                </a:r>
                <a:r>
                  <a:rPr lang="id-ID" sz="2400" b="1" dirty="0" smtClean="0">
                    <a:latin typeface="+mj-lt"/>
                  </a:rPr>
                  <a:t>) = 3</a:t>
                </a:r>
                <a:endParaRPr lang="id-ID" sz="2400" b="1" dirty="0">
                  <a:latin typeface="+mj-lt"/>
                </a:endParaRPr>
              </a:p>
              <a:p>
                <a:r>
                  <a:rPr lang="id-ID" sz="2400" b="1" dirty="0" smtClean="0">
                    <a:latin typeface="+mj-lt"/>
                  </a:rPr>
                  <a:t>Jumlah derajat semua simpul pada suayu graf adalah gepat, yaitu dua kali jumlah sisi pada graf tersebut, jika G =(V,E) merupakan suatu graf , maka</a:t>
                </a:r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=2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d-ID" sz="2400" dirty="0"/>
              </a:p>
              <a:p>
                <a:endParaRPr lang="id-ID" dirty="0"/>
              </a:p>
              <a:p>
                <a:endParaRPr lang="id-ID" sz="2400" dirty="0">
                  <a:latin typeface="+mj-lt"/>
                </a:endParaRPr>
              </a:p>
              <a:p>
                <a:endParaRPr lang="id-ID" sz="2400" b="1" dirty="0">
                  <a:latin typeface="+mj-lt"/>
                </a:endParaRPr>
              </a:p>
              <a:p>
                <a:endParaRPr lang="id-ID" sz="28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130182"/>
                <a:ext cx="7632848" cy="5908284"/>
              </a:xfrm>
              <a:prstGeom prst="rect">
                <a:avLst/>
              </a:prstGeom>
              <a:blipFill>
                <a:blip r:embed="rId3"/>
                <a:stretch>
                  <a:fillRect l="-1278" t="-8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8444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id-ID" dirty="0" smtClean="0"/>
                  <a:t>Contoh 3</a:t>
                </a:r>
              </a:p>
              <a:p>
                <a:pPr marL="0" indent="0">
                  <a:buNone/>
                </a:pPr>
                <a:r>
                  <a:rPr lang="id-ID" dirty="0" smtClean="0"/>
                  <a:t>Untuk contoh nomer 1jumlah sisi pada graf tersebut adalah 9, sehingga derajat pada graf tersebut adalah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atau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nary>
                    </m:oMath>
                  </m:oMathPara>
                </a14:m>
                <a:endParaRPr lang="id-ID" i="1" dirty="0"/>
              </a:p>
              <a:p>
                <a:pPr marL="0" indent="0">
                  <a:buNone/>
                </a:pPr>
                <a:endParaRPr lang="id-ID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2307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Termonologi graf </a:t>
            </a:r>
            <a:endParaRPr lang="id-ID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Untuk contoh nomor 2 , jumlah sisi adalah 7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Atau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0031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Mahasiswa mampu memahami konsep dan terminologi graf</a:t>
            </a:r>
          </a:p>
          <a:p>
            <a:r>
              <a:rPr lang="id-ID" b="0" dirty="0"/>
              <a:t>Mahasiswa dapat memodelkan masalah dalam bentuk graf</a:t>
            </a:r>
          </a:p>
          <a:p>
            <a:r>
              <a:rPr lang="id-ID" b="0" dirty="0"/>
              <a:t>Mahasiswa dapat menyelesaikan berbagai persoalan yang terkait dengan teori graf</a:t>
            </a:r>
          </a:p>
          <a:p>
            <a:pPr marL="0" indent="0">
              <a:buNone/>
            </a:pPr>
            <a:endParaRPr lang="id-ID" b="0" dirty="0"/>
          </a:p>
        </p:txBody>
      </p:sp>
    </p:spTree>
    <p:extLst>
      <p:ext uri="{BB962C8B-B14F-4D97-AF65-F5344CB8AC3E}">
        <p14:creationId xmlns=""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0" dirty="0" smtClean="0"/>
              <a:t>Ada beberapa terminologi graf yang perlu diketahui, antara lain : </a:t>
            </a:r>
            <a:r>
              <a:rPr lang="id-ID" dirty="0" smtClean="0"/>
              <a:t>ketetanggaan antara dua simpul</a:t>
            </a:r>
            <a:r>
              <a:rPr lang="id-ID" b="0" dirty="0" smtClean="0"/>
              <a:t>, </a:t>
            </a:r>
            <a:r>
              <a:rPr lang="id-ID" dirty="0" smtClean="0"/>
              <a:t>bersisian</a:t>
            </a:r>
            <a:r>
              <a:rPr lang="id-ID" b="0" dirty="0" smtClean="0"/>
              <a:t>, </a:t>
            </a:r>
            <a:r>
              <a:rPr lang="id-ID" dirty="0" smtClean="0"/>
              <a:t>derajad suatu simpul</a:t>
            </a:r>
            <a:r>
              <a:rPr lang="id-ID" b="0" dirty="0" smtClean="0"/>
              <a:t>, dan lain- lain. Berikut ini adalah beberapa terminologi graf yang penting : </a:t>
            </a:r>
          </a:p>
          <a:p>
            <a:pPr marL="0" indent="0">
              <a:buNone/>
            </a:pPr>
            <a:endParaRPr lang="id-ID" b="0" dirty="0" smtClean="0"/>
          </a:p>
          <a:p>
            <a:r>
              <a:rPr lang="id-ID" b="0" dirty="0"/>
              <a:t> </a:t>
            </a:r>
            <a:r>
              <a:rPr lang="id-ID" dirty="0" smtClean="0"/>
              <a:t>Ketetanggaan (adjacenty)</a:t>
            </a:r>
          </a:p>
          <a:p>
            <a:pPr marL="0" indent="0">
              <a:buNone/>
            </a:pPr>
            <a:r>
              <a:rPr lang="id-ID" b="0" dirty="0" smtClean="0"/>
              <a:t>Dua buah simpul dikatakan bertetangga jika kedua simpul tersebut terhubung langsung oleh satu sisi </a:t>
            </a:r>
            <a:endParaRPr lang="id-ID" b="0" dirty="0"/>
          </a:p>
        </p:txBody>
      </p:sp>
    </p:spTree>
    <p:extLst>
      <p:ext uri="{BB962C8B-B14F-4D97-AF65-F5344CB8AC3E}">
        <p14:creationId xmlns=""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837144"/>
            <a:ext cx="8640960" cy="2295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4495800"/>
            <a:ext cx="1021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Tinjau</a:t>
            </a:r>
            <a:r>
              <a:rPr lang="en-US" sz="2800" dirty="0" smtClean="0"/>
              <a:t> </a:t>
            </a:r>
            <a:r>
              <a:rPr lang="en-US" sz="2800" dirty="0" err="1" smtClean="0"/>
              <a:t>graf</a:t>
            </a:r>
            <a:r>
              <a:rPr lang="en-US" sz="2800" dirty="0" smtClean="0"/>
              <a:t> G1 : </a:t>
            </a:r>
          </a:p>
          <a:p>
            <a:r>
              <a:rPr lang="en-US" sz="2800" dirty="0" err="1" smtClean="0"/>
              <a:t>simpul</a:t>
            </a:r>
            <a:r>
              <a:rPr lang="en-US" sz="2800" dirty="0" smtClean="0"/>
              <a:t> 1 </a:t>
            </a:r>
            <a:r>
              <a:rPr lang="en-US" sz="2800" dirty="0" err="1" smtClean="0"/>
              <a:t>bertetangga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2 </a:t>
            </a:r>
            <a:r>
              <a:rPr lang="en-US" sz="2800" dirty="0" err="1" smtClean="0"/>
              <a:t>dan</a:t>
            </a:r>
            <a:r>
              <a:rPr lang="en-US" sz="2800" dirty="0" smtClean="0"/>
              <a:t> 3,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1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bertetangga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4.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05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3501008"/>
            <a:ext cx="864096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Bersisian</a:t>
            </a:r>
            <a:r>
              <a:rPr lang="en-US" dirty="0" smtClean="0"/>
              <a:t> (</a:t>
            </a:r>
            <a:r>
              <a:rPr lang="en-US" dirty="0" err="1" smtClean="0"/>
              <a:t>Incidency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sembarang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e = (</a:t>
            </a:r>
            <a:r>
              <a:rPr lang="en-US" b="0" dirty="0" err="1" smtClean="0"/>
              <a:t>v</a:t>
            </a:r>
            <a:r>
              <a:rPr lang="en-US" b="0" baseline="-25000" dirty="0" err="1" smtClean="0"/>
              <a:t>j</a:t>
            </a:r>
            <a:r>
              <a:rPr lang="en-US" b="0" dirty="0" smtClean="0"/>
              <a:t> , </a:t>
            </a:r>
            <a:r>
              <a:rPr lang="en-US" b="0" dirty="0" err="1" smtClean="0"/>
              <a:t>v</a:t>
            </a:r>
            <a:r>
              <a:rPr lang="en-US" b="0" baseline="-25000" dirty="0" err="1" smtClean="0"/>
              <a:t>k</a:t>
            </a:r>
            <a:r>
              <a:rPr lang="en-US" b="0" dirty="0" smtClean="0"/>
              <a:t>) </a:t>
            </a:r>
            <a:r>
              <a:rPr lang="en-US" b="0" dirty="0" err="1" smtClean="0"/>
              <a:t>dikatakan</a:t>
            </a:r>
            <a:r>
              <a:rPr lang="en-US" b="0" dirty="0" smtClean="0"/>
              <a:t> e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v</a:t>
            </a:r>
            <a:r>
              <a:rPr lang="en-US" b="0" baseline="-25000" dirty="0" err="1" smtClean="0"/>
              <a:t>j</a:t>
            </a:r>
            <a:r>
              <a:rPr lang="en-US" b="0" baseline="-25000" dirty="0" smtClean="0"/>
              <a:t> </a:t>
            </a:r>
            <a:r>
              <a:rPr lang="en-US" b="0" dirty="0" smtClean="0"/>
              <a:t> , </a:t>
            </a:r>
            <a:r>
              <a:rPr lang="en-US" b="0" dirty="0" err="1" smtClean="0"/>
              <a:t>atau</a:t>
            </a:r>
            <a:r>
              <a:rPr lang="en-US" b="0" dirty="0" smtClean="0"/>
              <a:t> e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v</a:t>
            </a:r>
            <a:r>
              <a:rPr lang="en-US" b="0" baseline="-25000" dirty="0" err="1" smtClean="0"/>
              <a:t>k</a:t>
            </a:r>
            <a:endParaRPr lang="en-US" b="0" dirty="0" smtClean="0"/>
          </a:p>
          <a:p>
            <a:pPr>
              <a:buNone/>
            </a:pP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1341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1</a:t>
            </a:r>
            <a:r>
              <a:rPr lang="en-US" b="0" dirty="0" smtClean="0"/>
              <a:t>: </a:t>
            </a:r>
            <a:r>
              <a:rPr lang="en-US" b="0" dirty="0" err="1" smtClean="0"/>
              <a:t>sisi</a:t>
            </a:r>
            <a:r>
              <a:rPr lang="en-US" b="0" dirty="0" smtClean="0"/>
              <a:t> (2, 3)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2 </a:t>
            </a:r>
            <a:r>
              <a:rPr lang="en-US" b="0" dirty="0" err="1" smtClean="0"/>
              <a:t>dan</a:t>
            </a:r>
            <a:endParaRPr lang="en-US" b="0" dirty="0" smtClean="0"/>
          </a:p>
          <a:p>
            <a:pPr>
              <a:buNone/>
            </a:pPr>
            <a:r>
              <a:rPr lang="en-US" b="0" dirty="0" err="1" smtClean="0"/>
              <a:t>simpul</a:t>
            </a:r>
            <a:r>
              <a:rPr lang="en-US" b="0" dirty="0" smtClean="0"/>
              <a:t> 3, </a:t>
            </a:r>
            <a:r>
              <a:rPr lang="en-US" b="0" dirty="0" err="1" smtClean="0"/>
              <a:t>sisi</a:t>
            </a:r>
            <a:r>
              <a:rPr lang="en-US" b="0" dirty="0" smtClean="0"/>
              <a:t> (2, 4)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2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smtClean="0"/>
              <a:t>4, </a:t>
            </a:r>
            <a:r>
              <a:rPr lang="en-US" b="0" dirty="0" err="1" smtClean="0"/>
              <a:t>tetapi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(1, 2) </a:t>
            </a:r>
            <a:r>
              <a:rPr lang="en-US" b="0" dirty="0" err="1" smtClean="0"/>
              <a:t>tidak</a:t>
            </a:r>
            <a:r>
              <a:rPr lang="en-US" b="0" dirty="0" smtClean="0"/>
              <a:t>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4.</a:t>
            </a: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109144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Terpencil</a:t>
            </a:r>
            <a:r>
              <a:rPr lang="en-US" dirty="0" smtClean="0"/>
              <a:t> (Isolated Vertex)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terpencil</a:t>
            </a:r>
            <a:r>
              <a:rPr lang="en-US" b="0" dirty="0" smtClean="0"/>
              <a:t> </a:t>
            </a:r>
            <a:r>
              <a:rPr lang="en-US" b="0" dirty="0" err="1" smtClean="0"/>
              <a:t>ialah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yang </a:t>
            </a:r>
            <a:r>
              <a:rPr lang="en-US" b="0" dirty="0" err="1" smtClean="0"/>
              <a:t>tidak</a:t>
            </a:r>
            <a:r>
              <a:rPr lang="en-US" b="0" dirty="0" smtClean="0"/>
              <a:t> </a:t>
            </a:r>
            <a:r>
              <a:rPr lang="en-US" b="0" dirty="0" err="1" smtClean="0"/>
              <a:t>mempunyai</a:t>
            </a:r>
            <a:r>
              <a:rPr lang="en-US" b="0" dirty="0" smtClean="0"/>
              <a:t> </a:t>
            </a:r>
            <a:r>
              <a:rPr lang="en-US" b="0" dirty="0" err="1" smtClean="0"/>
              <a:t>sisi</a:t>
            </a:r>
            <a:r>
              <a:rPr lang="en-US" b="0" dirty="0" smtClean="0"/>
              <a:t> yang </a:t>
            </a:r>
            <a:r>
              <a:rPr lang="en-US" b="0" dirty="0" err="1" smtClean="0"/>
              <a:t>bersisian</a:t>
            </a:r>
            <a:r>
              <a:rPr lang="en-US" b="0" dirty="0" smtClean="0"/>
              <a:t> </a:t>
            </a:r>
            <a:r>
              <a:rPr lang="en-US" b="0" dirty="0" err="1" smtClean="0"/>
              <a:t>dengannya</a:t>
            </a:r>
            <a:r>
              <a:rPr lang="en-US" b="0" dirty="0" smtClean="0"/>
              <a:t>. </a:t>
            </a:r>
            <a:r>
              <a:rPr lang="en-US" b="0" dirty="0" err="1" smtClean="0"/>
              <a:t>Tinjau</a:t>
            </a:r>
            <a:r>
              <a:rPr lang="en-US" b="0" dirty="0" smtClean="0"/>
              <a:t> </a:t>
            </a:r>
            <a:r>
              <a:rPr lang="en-US" b="0" dirty="0" err="1" smtClean="0"/>
              <a:t>graf</a:t>
            </a:r>
            <a:r>
              <a:rPr lang="en-US" b="0" dirty="0" smtClean="0"/>
              <a:t> G</a:t>
            </a:r>
            <a:r>
              <a:rPr lang="en-US" b="0" baseline="-25000" dirty="0" smtClean="0"/>
              <a:t>3 </a:t>
            </a:r>
            <a:r>
              <a:rPr lang="en-US" b="0" dirty="0" smtClean="0"/>
              <a:t>: </a:t>
            </a:r>
            <a:r>
              <a:rPr lang="en-US" b="0" dirty="0" err="1" smtClean="0"/>
              <a:t>simpul</a:t>
            </a:r>
            <a:r>
              <a:rPr lang="en-US" b="0" dirty="0" smtClean="0"/>
              <a:t> 5 </a:t>
            </a:r>
            <a:r>
              <a:rPr lang="en-US" b="0" dirty="0" err="1" smtClean="0"/>
              <a:t>adalah</a:t>
            </a:r>
            <a:r>
              <a:rPr lang="en-US" b="0" dirty="0" smtClean="0"/>
              <a:t> </a:t>
            </a:r>
            <a:r>
              <a:rPr lang="en-US" b="0" dirty="0" err="1" smtClean="0"/>
              <a:t>simpul</a:t>
            </a:r>
            <a:r>
              <a:rPr lang="en-US" b="0" dirty="0" smtClean="0"/>
              <a:t> </a:t>
            </a:r>
            <a:r>
              <a:rPr lang="en-US" b="0" dirty="0" err="1" smtClean="0"/>
              <a:t>terpencil</a:t>
            </a:r>
            <a:r>
              <a:rPr lang="en-US" b="0" dirty="0" smtClean="0"/>
              <a:t>.</a:t>
            </a:r>
            <a:endParaRPr lang="en-US" b="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3501008"/>
            <a:ext cx="864096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498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Terminologi Graf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140968"/>
            <a:ext cx="3384376" cy="309634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Kosong</a:t>
            </a:r>
            <a:r>
              <a:rPr lang="en-US" dirty="0" smtClean="0"/>
              <a:t> (null graph </a:t>
            </a:r>
            <a:r>
              <a:rPr lang="en-US" dirty="0" err="1" smtClean="0"/>
              <a:t>atau</a:t>
            </a:r>
            <a:r>
              <a:rPr lang="en-US" dirty="0" smtClean="0"/>
              <a:t> empty graph)</a:t>
            </a:r>
          </a:p>
          <a:p>
            <a:pPr>
              <a:buNone/>
            </a:pPr>
            <a:r>
              <a:rPr lang="nn-NO" dirty="0" smtClean="0"/>
              <a:t>   </a:t>
            </a:r>
            <a:r>
              <a:rPr lang="nn-NO" b="0" dirty="0" smtClean="0"/>
              <a:t>Graf yang himpunan sisinya merupakan himpunan kosong (</a:t>
            </a:r>
            <a:r>
              <a:rPr lang="en-US" b="0" dirty="0" err="1" smtClean="0"/>
              <a:t>N</a:t>
            </a:r>
            <a:r>
              <a:rPr lang="en-US" b="0" baseline="-25000" dirty="0" err="1" smtClean="0"/>
              <a:t>n</a:t>
            </a:r>
            <a:r>
              <a:rPr lang="nn-NO" b="0" dirty="0" smtClean="0"/>
              <a:t> ). Graf </a:t>
            </a:r>
            <a:r>
              <a:rPr lang="en-US" b="0" dirty="0" smtClean="0"/>
              <a:t>N</a:t>
            </a:r>
            <a:r>
              <a:rPr lang="en-US" b="0" baseline="-25000" dirty="0" smtClean="0"/>
              <a:t>5</a:t>
            </a:r>
            <a:r>
              <a:rPr lang="nn-NO" b="0" dirty="0" smtClean="0"/>
              <a:t> :</a:t>
            </a: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22849633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6684</TotalTime>
  <Words>784</Words>
  <Application>Microsoft Office PowerPoint</Application>
  <PresentationFormat>Custom</PresentationFormat>
  <Paragraphs>107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powerpoint-template-apr7</vt:lpstr>
      <vt:lpstr>3_Custom Design</vt:lpstr>
      <vt:lpstr>Image</vt:lpstr>
      <vt:lpstr>FAKULTAS TEKNOLOGI INFORMASI</vt:lpstr>
      <vt:lpstr>Terminologi Graf</vt:lpstr>
      <vt:lpstr>Tujuan Pembelajaran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Terminologi Graf</vt:lpstr>
      <vt:lpstr>Termoinologi Graf</vt:lpstr>
      <vt:lpstr>Terminologi Graf</vt:lpstr>
      <vt:lpstr>Terminologi Graf</vt:lpstr>
      <vt:lpstr>Contoh </vt:lpstr>
      <vt:lpstr>Contoh </vt:lpstr>
      <vt:lpstr>Latihan </vt:lpstr>
      <vt:lpstr>Terminologi Graf</vt:lpstr>
      <vt:lpstr>Terminologi Graf</vt:lpstr>
      <vt:lpstr>Terminologi Graf</vt:lpstr>
      <vt:lpstr>Termonologi graf 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user</cp:lastModifiedBy>
  <cp:revision>465</cp:revision>
  <dcterms:created xsi:type="dcterms:W3CDTF">2011-05-21T14:11:58Z</dcterms:created>
  <dcterms:modified xsi:type="dcterms:W3CDTF">2021-02-26T11:40:38Z</dcterms:modified>
</cp:coreProperties>
</file>