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  <p:sldMasterId id="2147483727" r:id="rId2"/>
  </p:sldMasterIdLst>
  <p:notesMasterIdLst>
    <p:notesMasterId r:id="rId35"/>
  </p:notesMasterIdLst>
  <p:handoutMasterIdLst>
    <p:handoutMasterId r:id="rId36"/>
  </p:handoutMasterIdLst>
  <p:sldIdLst>
    <p:sldId id="324" r:id="rId3"/>
    <p:sldId id="351" r:id="rId4"/>
    <p:sldId id="352" r:id="rId5"/>
    <p:sldId id="387" r:id="rId6"/>
    <p:sldId id="388" r:id="rId7"/>
    <p:sldId id="389" r:id="rId8"/>
    <p:sldId id="391" r:id="rId9"/>
    <p:sldId id="392" r:id="rId10"/>
    <p:sldId id="393" r:id="rId11"/>
    <p:sldId id="394" r:id="rId12"/>
    <p:sldId id="395" r:id="rId13"/>
    <p:sldId id="396" r:id="rId14"/>
    <p:sldId id="397" r:id="rId15"/>
    <p:sldId id="398" r:id="rId16"/>
    <p:sldId id="399" r:id="rId17"/>
    <p:sldId id="400" r:id="rId18"/>
    <p:sldId id="401" r:id="rId19"/>
    <p:sldId id="402" r:id="rId20"/>
    <p:sldId id="403" r:id="rId21"/>
    <p:sldId id="404" r:id="rId22"/>
    <p:sldId id="407" r:id="rId23"/>
    <p:sldId id="408" r:id="rId24"/>
    <p:sldId id="409" r:id="rId25"/>
    <p:sldId id="410" r:id="rId26"/>
    <p:sldId id="411" r:id="rId27"/>
    <p:sldId id="412" r:id="rId28"/>
    <p:sldId id="413" r:id="rId29"/>
    <p:sldId id="405" r:id="rId30"/>
    <p:sldId id="406" r:id="rId31"/>
    <p:sldId id="414" r:id="rId32"/>
    <p:sldId id="415" r:id="rId33"/>
    <p:sldId id="348" r:id="rId34"/>
  </p:sldIdLst>
  <p:sldSz cx="12192000" cy="6858000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92AA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4660"/>
  </p:normalViewPr>
  <p:slideViewPr>
    <p:cSldViewPr>
      <p:cViewPr varScale="1">
        <p:scale>
          <a:sx n="110" d="100"/>
          <a:sy n="110" d="100"/>
        </p:scale>
        <p:origin x="468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zky Pradana" userId="7c44d1ec0ab0fab9" providerId="LiveId" clId="{5EF0F9BD-6BCC-41A7-9E94-D479EE8D1F2B}"/>
    <pc:docChg chg="modSld sldOrd">
      <pc:chgData name="Rizky Pradana" userId="7c44d1ec0ab0fab9" providerId="LiveId" clId="{5EF0F9BD-6BCC-41A7-9E94-D479EE8D1F2B}" dt="2022-04-07T01:10:57.279" v="4" actId="14100"/>
      <pc:docMkLst>
        <pc:docMk/>
      </pc:docMkLst>
      <pc:sldChg chg="modSp mod">
        <pc:chgData name="Rizky Pradana" userId="7c44d1ec0ab0fab9" providerId="LiveId" clId="{5EF0F9BD-6BCC-41A7-9E94-D479EE8D1F2B}" dt="2022-04-06T06:42:50.768" v="1" actId="20577"/>
        <pc:sldMkLst>
          <pc:docMk/>
          <pc:sldMk cId="0" sldId="401"/>
        </pc:sldMkLst>
        <pc:spChg chg="mod">
          <ac:chgData name="Rizky Pradana" userId="7c44d1ec0ab0fab9" providerId="LiveId" clId="{5EF0F9BD-6BCC-41A7-9E94-D479EE8D1F2B}" dt="2022-04-06T06:42:50.768" v="1" actId="20577"/>
          <ac:spMkLst>
            <pc:docMk/>
            <pc:sldMk cId="0" sldId="401"/>
            <ac:spMk id="3" creationId="{00000000-0000-0000-0000-000000000000}"/>
          </ac:spMkLst>
        </pc:spChg>
      </pc:sldChg>
      <pc:sldChg chg="ord">
        <pc:chgData name="Rizky Pradana" userId="7c44d1ec0ab0fab9" providerId="LiveId" clId="{5EF0F9BD-6BCC-41A7-9E94-D479EE8D1F2B}" dt="2022-04-07T01:08:28.810" v="3"/>
        <pc:sldMkLst>
          <pc:docMk/>
          <pc:sldMk cId="0" sldId="405"/>
        </pc:sldMkLst>
      </pc:sldChg>
      <pc:sldChg chg="ord">
        <pc:chgData name="Rizky Pradana" userId="7c44d1ec0ab0fab9" providerId="LiveId" clId="{5EF0F9BD-6BCC-41A7-9E94-D479EE8D1F2B}" dt="2022-04-07T01:08:28.810" v="3"/>
        <pc:sldMkLst>
          <pc:docMk/>
          <pc:sldMk cId="0" sldId="406"/>
        </pc:sldMkLst>
      </pc:sldChg>
      <pc:sldChg chg="modSp mod">
        <pc:chgData name="Rizky Pradana" userId="7c44d1ec0ab0fab9" providerId="LiveId" clId="{5EF0F9BD-6BCC-41A7-9E94-D479EE8D1F2B}" dt="2022-04-07T01:10:57.279" v="4" actId="14100"/>
        <pc:sldMkLst>
          <pc:docMk/>
          <pc:sldMk cId="0" sldId="409"/>
        </pc:sldMkLst>
        <pc:picChg chg="mod">
          <ac:chgData name="Rizky Pradana" userId="7c44d1ec0ab0fab9" providerId="LiveId" clId="{5EF0F9BD-6BCC-41A7-9E94-D479EE8D1F2B}" dt="2022-04-07T01:10:57.279" v="4" actId="14100"/>
          <ac:picMkLst>
            <pc:docMk/>
            <pc:sldMk cId="0" sldId="409"/>
            <ac:picMk id="4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25A1F-1CDC-4074-893A-5899111F5ABD}" type="datetimeFigureOut">
              <a:rPr lang="id-ID" smtClean="0"/>
              <a:pPr/>
              <a:t>07/04/2022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E874E-D680-4190-B4F6-A9A7BE5D0CA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6150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DCB56-DE58-4F64-B9CF-BA8F1134BDC6}" type="datetimeFigureOut">
              <a:rPr lang="id-ID" smtClean="0"/>
              <a:pPr/>
              <a:t>07/04/2022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351D7-7B69-40B9-8EEA-B4FEF26EED3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4264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oleObject" Target="../embeddings/oleObject2.bin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jpeg"/><Relationship Id="rId5" Type="http://schemas.openxmlformats.org/officeDocument/2006/relationships/image" Target="../media/image5.png"/><Relationship Id="rId4" Type="http://schemas.openxmlformats.org/officeDocument/2006/relationships/oleObject" Target="../embeddings/oleObject3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8" name="Rectangle 66"/>
          <p:cNvSpPr>
            <a:spLocks noChangeArrowheads="1"/>
          </p:cNvSpPr>
          <p:nvPr/>
        </p:nvSpPr>
        <p:spPr bwMode="gray">
          <a:xfrm>
            <a:off x="3048000" y="3124200"/>
            <a:ext cx="9144000" cy="609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139" name="Rectangle 67"/>
          <p:cNvSpPr>
            <a:spLocks noChangeArrowheads="1"/>
          </p:cNvSpPr>
          <p:nvPr/>
        </p:nvSpPr>
        <p:spPr bwMode="gray">
          <a:xfrm>
            <a:off x="0" y="3124200"/>
            <a:ext cx="121920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graphicFrame>
        <p:nvGraphicFramePr>
          <p:cNvPr id="3140" name="Object 68"/>
          <p:cNvGraphicFramePr>
            <a:graphicFrameLocks noChangeAspect="1"/>
          </p:cNvGraphicFramePr>
          <p:nvPr/>
        </p:nvGraphicFramePr>
        <p:xfrm>
          <a:off x="6187017" y="-9525"/>
          <a:ext cx="2954867" cy="313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4330159" imgH="6146032" progId="">
                  <p:embed/>
                </p:oleObj>
              </mc:Choice>
              <mc:Fallback>
                <p:oleObj name="Image" r:id="rId2" imgW="4330159" imgH="6146032" progId="">
                  <p:embed/>
                  <p:pic>
                    <p:nvPicPr>
                      <p:cNvPr id="314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7017" y="-9525"/>
                        <a:ext cx="2954867" cy="313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1" name="Object 69"/>
          <p:cNvGraphicFramePr>
            <a:graphicFrameLocks noChangeAspect="1"/>
          </p:cNvGraphicFramePr>
          <p:nvPr/>
        </p:nvGraphicFramePr>
        <p:xfrm>
          <a:off x="3048000" y="0"/>
          <a:ext cx="3058584" cy="313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4" imgW="2526984" imgH="3428571" progId="">
                  <p:embed/>
                </p:oleObj>
              </mc:Choice>
              <mc:Fallback>
                <p:oleObj name="Image" r:id="rId4" imgW="2526984" imgH="3428571" progId="">
                  <p:embed/>
                  <p:pic>
                    <p:nvPicPr>
                      <p:cNvPr id="3141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0"/>
                        <a:ext cx="3058584" cy="313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42" name="Picture 7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211733" y="1"/>
            <a:ext cx="2980267" cy="3127375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51201" y="3048000"/>
            <a:ext cx="8834967" cy="762000"/>
          </a:xfrm>
        </p:spPr>
        <p:txBody>
          <a:bodyPr/>
          <a:lstStyle>
            <a:lvl1pPr>
              <a:defRPr baseline="0"/>
            </a:lvl1pPr>
          </a:lstStyle>
          <a:p>
            <a:endParaRPr lang="en-AU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7600" y="5257800"/>
            <a:ext cx="103632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 baseline="0"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pic>
        <p:nvPicPr>
          <p:cNvPr id="3586" name="Picture 514" descr="http://www.liputan1.com/wp-content/uploads/2016/02/Universitas-BudiLuhur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54" y="588464"/>
            <a:ext cx="2840513" cy="180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31838"/>
            <a:ext cx="2794000" cy="5592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31838"/>
            <a:ext cx="8178800" cy="5592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838"/>
            <a:ext cx="10871200" cy="5635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371600"/>
            <a:ext cx="10972800" cy="4953000"/>
          </a:xfrm>
        </p:spPr>
        <p:txBody>
          <a:bodyPr/>
          <a:lstStyle/>
          <a:p>
            <a:r>
              <a:rPr lang="en-US"/>
              <a:t>Click icon to add table</a:t>
            </a:r>
            <a:endParaRPr lang="id-ID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377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488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144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637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4833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5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403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3206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4233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2897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1574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4402801" y="2125896"/>
            <a:ext cx="3536515" cy="2133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8194640" y="2125896"/>
            <a:ext cx="3536515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629089" y="2125896"/>
            <a:ext cx="3536515" cy="21336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143000" y="2359696"/>
            <a:ext cx="2454442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920524" y="2359696"/>
            <a:ext cx="2454833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698833" y="2359696"/>
            <a:ext cx="2457780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402109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4334904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8267699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402109" y="911804"/>
            <a:ext cx="11489209" cy="952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54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9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5019" y="710112"/>
            <a:ext cx="7394446" cy="5227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rgbClr val="323E4A"/>
                </a:solidFill>
                <a:latin typeface="Bebas Neue" charset="0"/>
                <a:ea typeface="ＭＳ Ｐゴシック" charset="0"/>
                <a:cs typeface="Bebas Neue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1859" y="1272452"/>
            <a:ext cx="7423509" cy="22859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3716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714500" indent="0">
              <a:buNone/>
              <a:defRPr/>
            </a:lvl6pPr>
            <a:lvl7pPr marL="2057400" indent="0">
              <a:buNone/>
              <a:defRPr/>
            </a:lvl7pPr>
            <a:lvl8pPr marL="2400300" indent="0">
              <a:buNone/>
              <a:defRPr/>
            </a:lvl8pPr>
            <a:lvl9pPr marL="2743200" indent="0">
              <a:buNone/>
              <a:defRPr/>
            </a:lvl9pPr>
          </a:lstStyle>
          <a:p>
            <a:pPr marL="0" lvl="0" indent="0" algn="l" defTabSz="685800" rtl="0" eaLnBrk="1" latinLnBrk="0" hangingPunct="1">
              <a:lnSpc>
                <a:spcPct val="7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05019" y="397559"/>
            <a:ext cx="7394446" cy="249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dirty="0">
                <a:solidFill>
                  <a:srgbClr val="EC1F3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3716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714500" indent="0">
              <a:buNone/>
              <a:defRPr/>
            </a:lvl6pPr>
            <a:lvl7pPr marL="2057400" indent="0">
              <a:buNone/>
              <a:defRPr/>
            </a:lvl7pPr>
            <a:lvl8pPr marL="2400300" indent="0">
              <a:buNone/>
              <a:defRPr/>
            </a:lvl8pPr>
            <a:lvl9pPr marL="2743200" indent="0">
              <a:buNone/>
              <a:defRPr/>
            </a:lvl9pPr>
          </a:lstStyle>
          <a:p>
            <a:pPr marL="0" lvl="0" indent="0" algn="l" defTabSz="685800" rtl="0" eaLnBrk="1" latinLnBrk="0" hangingPunct="1">
              <a:lnSpc>
                <a:spcPct val="7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</p:spTree>
    <p:extLst>
      <p:ext uri="{BB962C8B-B14F-4D97-AF65-F5344CB8AC3E}">
        <p14:creationId xmlns:p14="http://schemas.microsoft.com/office/powerpoint/2010/main" val="3520618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59553" y="-1"/>
            <a:ext cx="2892435" cy="731839"/>
          </a:xfrm>
          <a:prstGeom prst="rect">
            <a:avLst/>
          </a:prstGeom>
        </p:spPr>
      </p:pic>
      <p:grpSp>
        <p:nvGrpSpPr>
          <p:cNvPr id="1092" name="Group 68"/>
          <p:cNvGrpSpPr>
            <a:grpSpLocks/>
          </p:cNvGrpSpPr>
          <p:nvPr/>
        </p:nvGrpSpPr>
        <p:grpSpPr bwMode="auto">
          <a:xfrm>
            <a:off x="0" y="685800"/>
            <a:ext cx="12192000" cy="609600"/>
            <a:chOff x="0" y="432"/>
            <a:chExt cx="5760" cy="384"/>
          </a:xfrm>
        </p:grpSpPr>
        <p:sp>
          <p:nvSpPr>
            <p:cNvPr id="1093" name="Rectangle 69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94" name="Rectangle 70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graphicFrame>
        <p:nvGraphicFramePr>
          <p:cNvPr id="1095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547933"/>
              </p:ext>
            </p:extLst>
          </p:nvPr>
        </p:nvGraphicFramePr>
        <p:xfrm>
          <a:off x="3791744" y="0"/>
          <a:ext cx="2743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15" imgW="4330159" imgH="6146032" progId="">
                  <p:embed/>
                </p:oleObj>
              </mc:Choice>
              <mc:Fallback>
                <p:oleObj name="Image" r:id="rId15" imgW="4330159" imgH="6146032" progId="">
                  <p:embed/>
                  <p:pic>
                    <p:nvPicPr>
                      <p:cNvPr id="1095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9179" b="45369"/>
                      <a:stretch>
                        <a:fillRect/>
                      </a:stretch>
                    </p:blipFill>
                    <p:spPr bwMode="auto">
                      <a:xfrm>
                        <a:off x="3791744" y="0"/>
                        <a:ext cx="2743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77B7E7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17347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DDDDDD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96" name="Picture 72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6572251" y="-9525"/>
            <a:ext cx="2781300" cy="708025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10972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914400" y="731838"/>
            <a:ext cx="10871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en-AU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42266"/>
            <a:ext cx="648072" cy="601267"/>
          </a:xfrm>
          <a:prstGeom prst="rect">
            <a:avLst/>
          </a:prstGeom>
        </p:spPr>
      </p:pic>
      <p:sp>
        <p:nvSpPr>
          <p:cNvPr id="15" name="Rectangle 2"/>
          <p:cNvSpPr txBox="1">
            <a:spLocks noChangeArrowheads="1"/>
          </p:cNvSpPr>
          <p:nvPr userDrawn="1"/>
        </p:nvSpPr>
        <p:spPr bwMode="white">
          <a:xfrm>
            <a:off x="9353551" y="42266"/>
            <a:ext cx="2838449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ctr"/>
            <a:r>
              <a:rPr lang="id-ID" sz="1500" kern="0" dirty="0">
                <a:solidFill>
                  <a:schemeClr val="tx1"/>
                </a:solidFill>
                <a:effectLst/>
              </a:rPr>
              <a:t>FAKULTAS </a:t>
            </a:r>
          </a:p>
          <a:p>
            <a:pPr algn="ctr"/>
            <a:r>
              <a:rPr lang="id-ID" sz="1500" kern="0" dirty="0">
                <a:solidFill>
                  <a:schemeClr val="tx1"/>
                </a:solidFill>
                <a:effectLst/>
              </a:rPr>
              <a:t>TEKNOLOGI</a:t>
            </a:r>
            <a:r>
              <a:rPr lang="id-ID" sz="1500" kern="0" baseline="0" dirty="0">
                <a:solidFill>
                  <a:schemeClr val="tx1"/>
                </a:solidFill>
                <a:effectLst/>
              </a:rPr>
              <a:t> INFORMASI</a:t>
            </a:r>
            <a:endParaRPr lang="en-AU" sz="1500" kern="0" dirty="0">
              <a:solidFill>
                <a:schemeClr val="tx1"/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800" b="1">
          <a:solidFill>
            <a:srgbClr val="00206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4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2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4/7/2022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6783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FAKULTAS TEKNOLOGI INFORMASI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83432" y="4653136"/>
            <a:ext cx="10363200" cy="1512168"/>
          </a:xfrm>
        </p:spPr>
        <p:txBody>
          <a:bodyPr/>
          <a:lstStyle/>
          <a:p>
            <a:r>
              <a:rPr lang="id-ID" sz="4400" b="1" dirty="0">
                <a:latin typeface="+mj-lt"/>
              </a:rPr>
              <a:t>Matematika Diskrit</a:t>
            </a:r>
          </a:p>
          <a:p>
            <a:r>
              <a:rPr lang="id-ID" sz="3600" b="1" dirty="0">
                <a:latin typeface="+mj-lt"/>
              </a:rPr>
              <a:t>[ KODE MATAKULIAH I057 / 3 SKS ]</a:t>
            </a:r>
          </a:p>
        </p:txBody>
      </p:sp>
    </p:spTree>
    <p:extLst>
      <p:ext uri="{BB962C8B-B14F-4D97-AF65-F5344CB8AC3E}">
        <p14:creationId xmlns:p14="http://schemas.microsoft.com/office/powerpoint/2010/main" val="517058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bersisihan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676400"/>
            <a:ext cx="4876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Representasi</a:t>
            </a:r>
            <a:r>
              <a:rPr lang="en-US" dirty="0"/>
              <a:t> Graf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Senarai</a:t>
            </a:r>
            <a:r>
              <a:rPr lang="en-US" dirty="0"/>
              <a:t> </a:t>
            </a:r>
            <a:r>
              <a:rPr lang="en-US" dirty="0" err="1"/>
              <a:t>Ketetanggaan</a:t>
            </a:r>
            <a:r>
              <a:rPr lang="en-US" dirty="0"/>
              <a:t> (adjacency list)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209800"/>
            <a:ext cx="10363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Graf </a:t>
            </a:r>
            <a:r>
              <a:rPr lang="en-US" dirty="0" err="1"/>
              <a:t>Isomorfis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/>
              <a:t>Diketahui</a:t>
            </a:r>
            <a:r>
              <a:rPr lang="en-US" b="0" dirty="0"/>
              <a:t> </a:t>
            </a:r>
            <a:r>
              <a:rPr lang="en-US" b="0" dirty="0" err="1"/>
              <a:t>matriks</a:t>
            </a:r>
            <a:r>
              <a:rPr lang="en-US" b="0" dirty="0"/>
              <a:t> </a:t>
            </a:r>
            <a:r>
              <a:rPr lang="en-US" b="0" dirty="0" err="1"/>
              <a:t>ketetanggaan</a:t>
            </a:r>
            <a:r>
              <a:rPr lang="en-US" b="0" dirty="0"/>
              <a:t> (adjacency matrices) </a:t>
            </a:r>
            <a:r>
              <a:rPr lang="en-US" b="0" dirty="0" err="1"/>
              <a:t>dari</a:t>
            </a:r>
            <a:r>
              <a:rPr lang="en-US" b="0" dirty="0"/>
              <a:t> </a:t>
            </a:r>
            <a:r>
              <a:rPr lang="en-US" b="0" dirty="0" err="1"/>
              <a:t>sebuah</a:t>
            </a:r>
            <a:r>
              <a:rPr lang="en-US" b="0" dirty="0"/>
              <a:t> </a:t>
            </a:r>
            <a:r>
              <a:rPr lang="en-US" b="0" dirty="0" err="1"/>
              <a:t>graf</a:t>
            </a:r>
            <a:r>
              <a:rPr lang="en-US" b="0" dirty="0"/>
              <a:t> </a:t>
            </a:r>
            <a:r>
              <a:rPr lang="en-US" b="0" dirty="0" err="1"/>
              <a:t>tidak</a:t>
            </a:r>
            <a:r>
              <a:rPr lang="en-US" b="0" dirty="0"/>
              <a:t> </a:t>
            </a:r>
            <a:r>
              <a:rPr lang="en-US" b="0" dirty="0" err="1"/>
              <a:t>berarah</a:t>
            </a:r>
            <a:r>
              <a:rPr lang="en-US" b="0" dirty="0"/>
              <a:t>. </a:t>
            </a:r>
            <a:r>
              <a:rPr lang="en-US" b="0" dirty="0" err="1"/>
              <a:t>Gambarkan</a:t>
            </a:r>
            <a:r>
              <a:rPr lang="en-US" b="0" dirty="0"/>
              <a:t> </a:t>
            </a:r>
            <a:r>
              <a:rPr lang="en-US" b="0" dirty="0" err="1"/>
              <a:t>dua</a:t>
            </a:r>
            <a:r>
              <a:rPr lang="en-US" b="0" dirty="0"/>
              <a:t> </a:t>
            </a:r>
            <a:r>
              <a:rPr lang="en-US" b="0" dirty="0" err="1"/>
              <a:t>buah</a:t>
            </a:r>
            <a:r>
              <a:rPr lang="en-US" b="0" dirty="0"/>
              <a:t> </a:t>
            </a:r>
            <a:r>
              <a:rPr lang="en-US" b="0" dirty="0" err="1"/>
              <a:t>graf</a:t>
            </a:r>
            <a:r>
              <a:rPr lang="en-US" b="0" dirty="0"/>
              <a:t> yang </a:t>
            </a:r>
            <a:r>
              <a:rPr lang="en-US" b="0" dirty="0" err="1"/>
              <a:t>yang</a:t>
            </a:r>
            <a:r>
              <a:rPr lang="en-US" b="0" dirty="0"/>
              <a:t> </a:t>
            </a:r>
            <a:r>
              <a:rPr lang="en-US" b="0" dirty="0" err="1"/>
              <a:t>bersesuaian</a:t>
            </a:r>
            <a:r>
              <a:rPr lang="en-US" b="0" dirty="0"/>
              <a:t> </a:t>
            </a:r>
            <a:r>
              <a:rPr lang="en-US" b="0" dirty="0" err="1"/>
              <a:t>dengan</a:t>
            </a:r>
            <a:r>
              <a:rPr lang="en-US" b="0" dirty="0"/>
              <a:t> </a:t>
            </a:r>
            <a:r>
              <a:rPr lang="en-US" b="0" dirty="0" err="1"/>
              <a:t>matriks</a:t>
            </a:r>
            <a:r>
              <a:rPr lang="en-US" b="0" dirty="0"/>
              <a:t> </a:t>
            </a:r>
            <a:r>
              <a:rPr lang="en-US" b="0" dirty="0" err="1"/>
              <a:t>tersebut</a:t>
            </a:r>
            <a:r>
              <a:rPr lang="en-US" b="0" dirty="0"/>
              <a:t>.</a:t>
            </a:r>
            <a:r>
              <a:rPr lang="en-US" dirty="0"/>
              <a:t>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200400"/>
            <a:ext cx="33528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3276600"/>
            <a:ext cx="3276600" cy="2237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05800" y="3276600"/>
            <a:ext cx="3276600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ight Arrow 7"/>
          <p:cNvSpPr/>
          <p:nvPr/>
        </p:nvSpPr>
        <p:spPr>
          <a:xfrm>
            <a:off x="4038600" y="4038600"/>
            <a:ext cx="5334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Graf </a:t>
            </a:r>
            <a:r>
              <a:rPr lang="en-US" dirty="0" err="1"/>
              <a:t>Isomorfis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0" dirty="0" err="1"/>
              <a:t>Dua</a:t>
            </a:r>
            <a:r>
              <a:rPr lang="en-US" b="0" dirty="0"/>
              <a:t> </a:t>
            </a:r>
            <a:r>
              <a:rPr lang="en-US" b="0" dirty="0" err="1"/>
              <a:t>buah</a:t>
            </a:r>
            <a:r>
              <a:rPr lang="en-US" b="0" dirty="0"/>
              <a:t> </a:t>
            </a:r>
            <a:r>
              <a:rPr lang="en-US" b="0" dirty="0" err="1"/>
              <a:t>graf</a:t>
            </a:r>
            <a:r>
              <a:rPr lang="en-US" b="0" dirty="0"/>
              <a:t> yang </a:t>
            </a:r>
            <a:r>
              <a:rPr lang="en-US" b="0" dirty="0" err="1"/>
              <a:t>sama</a:t>
            </a:r>
            <a:r>
              <a:rPr lang="en-US" b="0" dirty="0"/>
              <a:t> (</a:t>
            </a:r>
            <a:r>
              <a:rPr lang="en-US" b="0" dirty="0" err="1"/>
              <a:t>hanya</a:t>
            </a:r>
            <a:r>
              <a:rPr lang="en-US" b="0" dirty="0"/>
              <a:t> </a:t>
            </a:r>
            <a:r>
              <a:rPr lang="en-US" b="0" dirty="0" err="1"/>
              <a:t>penggambaran</a:t>
            </a:r>
            <a:r>
              <a:rPr lang="en-US" b="0" dirty="0"/>
              <a:t> </a:t>
            </a:r>
            <a:r>
              <a:rPr lang="en-US" b="0" dirty="0" err="1"/>
              <a:t>secara</a:t>
            </a:r>
            <a:r>
              <a:rPr lang="en-US" b="0" dirty="0"/>
              <a:t> </a:t>
            </a:r>
          </a:p>
          <a:p>
            <a:pPr>
              <a:buNone/>
            </a:pPr>
            <a:r>
              <a:rPr lang="en-US" b="0" dirty="0" err="1"/>
              <a:t>geometri</a:t>
            </a:r>
            <a:r>
              <a:rPr lang="en-US" b="0" dirty="0"/>
              <a:t> </a:t>
            </a:r>
            <a:r>
              <a:rPr lang="en-US" b="0" dirty="0" err="1"/>
              <a:t>berbeda</a:t>
            </a:r>
            <a:r>
              <a:rPr lang="en-US" b="0" dirty="0"/>
              <a:t>) </a:t>
            </a:r>
            <a:r>
              <a:rPr lang="en-US" b="0" dirty="0">
                <a:sym typeface="Wingdings" pitchFamily="2" charset="2"/>
              </a:rPr>
              <a:t></a:t>
            </a:r>
            <a:r>
              <a:rPr lang="en-US" b="0" dirty="0"/>
              <a:t> </a:t>
            </a:r>
            <a:r>
              <a:rPr lang="en-US" b="0" dirty="0" err="1"/>
              <a:t>isomorfik</a:t>
            </a:r>
            <a:r>
              <a:rPr lang="en-US" b="0" dirty="0"/>
              <a:t>!</a:t>
            </a:r>
          </a:p>
          <a:p>
            <a:pPr>
              <a:buNone/>
            </a:pPr>
            <a:endParaRPr lang="en-US" b="0" dirty="0"/>
          </a:p>
          <a:p>
            <a:pPr>
              <a:buNone/>
            </a:pPr>
            <a:r>
              <a:rPr lang="en-US" dirty="0" err="1"/>
              <a:t>Jadi</a:t>
            </a:r>
            <a:r>
              <a:rPr lang="en-US" dirty="0"/>
              <a:t> Graf </a:t>
            </a:r>
            <a:r>
              <a:rPr lang="en-US" dirty="0" err="1"/>
              <a:t>Isomorfis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</a:p>
          <a:p>
            <a:r>
              <a:rPr lang="en-US" b="0" dirty="0" err="1"/>
              <a:t>Dua</a:t>
            </a:r>
            <a:r>
              <a:rPr lang="en-US" b="0" dirty="0"/>
              <a:t> </a:t>
            </a:r>
            <a:r>
              <a:rPr lang="en-US" b="0" dirty="0" err="1"/>
              <a:t>buah</a:t>
            </a:r>
            <a:r>
              <a:rPr lang="en-US" b="0" dirty="0"/>
              <a:t> </a:t>
            </a:r>
            <a:r>
              <a:rPr lang="en-US" b="0" dirty="0" err="1"/>
              <a:t>graf</a:t>
            </a:r>
            <a:r>
              <a:rPr lang="en-US" b="0" dirty="0"/>
              <a:t> yang </a:t>
            </a:r>
            <a:r>
              <a:rPr lang="en-US" b="0" dirty="0" err="1"/>
              <a:t>sama</a:t>
            </a:r>
            <a:r>
              <a:rPr lang="en-US" b="0" dirty="0"/>
              <a:t> </a:t>
            </a:r>
            <a:r>
              <a:rPr lang="en-US" b="0" dirty="0" err="1"/>
              <a:t>tetapi</a:t>
            </a:r>
            <a:r>
              <a:rPr lang="en-US" b="0" dirty="0"/>
              <a:t> </a:t>
            </a:r>
            <a:r>
              <a:rPr lang="en-US" b="0" dirty="0" err="1"/>
              <a:t>secara</a:t>
            </a:r>
            <a:r>
              <a:rPr lang="en-US" b="0" dirty="0"/>
              <a:t> </a:t>
            </a:r>
            <a:r>
              <a:rPr lang="en-US" b="0" dirty="0" err="1"/>
              <a:t>geometri</a:t>
            </a:r>
            <a:r>
              <a:rPr lang="en-US" b="0" dirty="0"/>
              <a:t> </a:t>
            </a:r>
            <a:r>
              <a:rPr lang="en-US" b="0" dirty="0" err="1"/>
              <a:t>berbeda</a:t>
            </a:r>
            <a:r>
              <a:rPr lang="en-US" b="0" dirty="0"/>
              <a:t> </a:t>
            </a:r>
            <a:r>
              <a:rPr lang="en-US" b="0" dirty="0" err="1"/>
              <a:t>disebut</a:t>
            </a:r>
            <a:r>
              <a:rPr lang="en-US" b="0" dirty="0"/>
              <a:t> </a:t>
            </a:r>
            <a:r>
              <a:rPr lang="en-US" b="0" dirty="0" err="1"/>
              <a:t>graf</a:t>
            </a:r>
            <a:r>
              <a:rPr lang="en-US" b="0" dirty="0"/>
              <a:t> yang </a:t>
            </a:r>
            <a:r>
              <a:rPr lang="en-US" b="0" dirty="0" err="1"/>
              <a:t>saling</a:t>
            </a:r>
            <a:r>
              <a:rPr lang="en-US" b="0" dirty="0"/>
              <a:t> </a:t>
            </a:r>
            <a:r>
              <a:rPr lang="en-US" b="0" dirty="0" err="1"/>
              <a:t>isomorfik</a:t>
            </a:r>
            <a:r>
              <a:rPr lang="en-US" b="0" dirty="0"/>
              <a:t>. </a:t>
            </a:r>
          </a:p>
          <a:p>
            <a:r>
              <a:rPr lang="en-US" b="0" dirty="0" err="1"/>
              <a:t>Dua</a:t>
            </a:r>
            <a:r>
              <a:rPr lang="en-US" b="0" dirty="0"/>
              <a:t> </a:t>
            </a:r>
            <a:r>
              <a:rPr lang="en-US" b="0" dirty="0" err="1"/>
              <a:t>buah</a:t>
            </a:r>
            <a:r>
              <a:rPr lang="en-US" b="0" dirty="0"/>
              <a:t> </a:t>
            </a:r>
            <a:r>
              <a:rPr lang="en-US" b="0" dirty="0" err="1"/>
              <a:t>graf</a:t>
            </a:r>
            <a:r>
              <a:rPr lang="en-US" b="0" dirty="0"/>
              <a:t>, G</a:t>
            </a:r>
            <a:r>
              <a:rPr lang="en-US" b="0" baseline="-25000" dirty="0"/>
              <a:t>1</a:t>
            </a:r>
            <a:r>
              <a:rPr lang="en-US" b="0" dirty="0"/>
              <a:t> </a:t>
            </a:r>
            <a:r>
              <a:rPr lang="en-US" b="0" dirty="0" err="1"/>
              <a:t>dan</a:t>
            </a:r>
            <a:r>
              <a:rPr lang="en-US" b="0" dirty="0"/>
              <a:t> G</a:t>
            </a:r>
            <a:r>
              <a:rPr lang="en-US" b="0" baseline="-25000" dirty="0"/>
              <a:t>2</a:t>
            </a:r>
            <a:r>
              <a:rPr lang="en-US" b="0" dirty="0"/>
              <a:t> </a:t>
            </a:r>
            <a:r>
              <a:rPr lang="en-US" b="0" dirty="0" err="1"/>
              <a:t>dikatakan</a:t>
            </a:r>
            <a:r>
              <a:rPr lang="en-US" b="0" dirty="0"/>
              <a:t> </a:t>
            </a:r>
            <a:r>
              <a:rPr lang="en-US" b="0" dirty="0" err="1"/>
              <a:t>isomorfik</a:t>
            </a:r>
            <a:r>
              <a:rPr lang="en-US" b="0" dirty="0"/>
              <a:t> </a:t>
            </a:r>
            <a:r>
              <a:rPr lang="en-US" b="0" dirty="0" err="1"/>
              <a:t>jika</a:t>
            </a:r>
            <a:r>
              <a:rPr lang="en-US" b="0" dirty="0"/>
              <a:t> </a:t>
            </a:r>
            <a:r>
              <a:rPr lang="en-US" b="0" dirty="0" err="1"/>
              <a:t>terdapat</a:t>
            </a:r>
            <a:r>
              <a:rPr lang="en-US" b="0" dirty="0"/>
              <a:t> </a:t>
            </a:r>
            <a:r>
              <a:rPr lang="en-US" b="0" dirty="0" err="1"/>
              <a:t>korespondensi</a:t>
            </a:r>
            <a:r>
              <a:rPr lang="en-US" b="0" dirty="0"/>
              <a:t> </a:t>
            </a:r>
            <a:r>
              <a:rPr lang="en-US" b="0" dirty="0" err="1"/>
              <a:t>satu-satu</a:t>
            </a:r>
            <a:r>
              <a:rPr lang="en-US" b="0" dirty="0"/>
              <a:t> </a:t>
            </a:r>
            <a:r>
              <a:rPr lang="en-US" b="0" dirty="0" err="1"/>
              <a:t>antara</a:t>
            </a:r>
            <a:r>
              <a:rPr lang="en-US" b="0" dirty="0"/>
              <a:t> </a:t>
            </a:r>
            <a:r>
              <a:rPr lang="en-US" b="0" dirty="0" err="1"/>
              <a:t>simpul-simpul</a:t>
            </a:r>
            <a:r>
              <a:rPr lang="en-US" b="0" dirty="0"/>
              <a:t> </a:t>
            </a:r>
            <a:r>
              <a:rPr lang="en-US" b="0" dirty="0" err="1"/>
              <a:t>keduanya</a:t>
            </a:r>
            <a:r>
              <a:rPr lang="en-US" b="0" dirty="0"/>
              <a:t> </a:t>
            </a:r>
            <a:r>
              <a:rPr lang="en-US" b="0" dirty="0" err="1"/>
              <a:t>dan</a:t>
            </a:r>
            <a:r>
              <a:rPr lang="en-US" b="0" dirty="0"/>
              <a:t> </a:t>
            </a:r>
            <a:r>
              <a:rPr lang="en-US" b="0" dirty="0" err="1"/>
              <a:t>antara</a:t>
            </a:r>
            <a:r>
              <a:rPr lang="en-US" b="0" dirty="0"/>
              <a:t> </a:t>
            </a:r>
            <a:r>
              <a:rPr lang="en-US" b="0" dirty="0" err="1"/>
              <a:t>sisisisi</a:t>
            </a:r>
            <a:r>
              <a:rPr lang="en-US" b="0" dirty="0"/>
              <a:t> </a:t>
            </a:r>
            <a:r>
              <a:rPr lang="en-US" b="0" dirty="0" err="1"/>
              <a:t>keduaya</a:t>
            </a:r>
            <a:r>
              <a:rPr lang="en-US" b="0" dirty="0"/>
              <a:t> </a:t>
            </a:r>
            <a:r>
              <a:rPr lang="en-US" b="0" dirty="0" err="1"/>
              <a:t>sedemikian</a:t>
            </a:r>
            <a:r>
              <a:rPr lang="en-US" b="0" dirty="0"/>
              <a:t> </a:t>
            </a:r>
            <a:r>
              <a:rPr lang="en-US" b="0" dirty="0" err="1"/>
              <a:t>sehingga</a:t>
            </a:r>
            <a:r>
              <a:rPr lang="en-US" b="0" dirty="0"/>
              <a:t> </a:t>
            </a:r>
            <a:r>
              <a:rPr lang="en-US" b="0" dirty="0" err="1"/>
              <a:t>hubungan</a:t>
            </a:r>
            <a:r>
              <a:rPr lang="en-US" b="0" dirty="0"/>
              <a:t> </a:t>
            </a:r>
            <a:r>
              <a:rPr lang="en-US" b="0" dirty="0" err="1"/>
              <a:t>kebersisian</a:t>
            </a:r>
            <a:r>
              <a:rPr lang="en-US" b="0" dirty="0"/>
              <a:t> </a:t>
            </a:r>
            <a:r>
              <a:rPr lang="en-US" b="0" dirty="0" err="1"/>
              <a:t>tetap</a:t>
            </a:r>
            <a:r>
              <a:rPr lang="en-US" b="0" dirty="0"/>
              <a:t> </a:t>
            </a:r>
            <a:r>
              <a:rPr lang="en-US" b="0" dirty="0" err="1"/>
              <a:t>terjaga</a:t>
            </a:r>
            <a:r>
              <a:rPr lang="en-US" b="0" dirty="0"/>
              <a:t>.</a:t>
            </a:r>
          </a:p>
          <a:p>
            <a:pPr>
              <a:buNone/>
            </a:pPr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Graf </a:t>
            </a:r>
            <a:r>
              <a:rPr lang="en-US" dirty="0" err="1"/>
              <a:t>Isomorfis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/>
              <a:t>Dengan</a:t>
            </a:r>
            <a:r>
              <a:rPr lang="en-US" b="0" dirty="0"/>
              <a:t> </a:t>
            </a:r>
            <a:r>
              <a:rPr lang="en-US" b="0" dirty="0" err="1"/>
              <a:t>kata</a:t>
            </a:r>
            <a:r>
              <a:rPr lang="en-US" b="0" dirty="0"/>
              <a:t> lain, </a:t>
            </a:r>
            <a:r>
              <a:rPr lang="en-US" b="0" dirty="0" err="1"/>
              <a:t>misalkan</a:t>
            </a:r>
            <a:r>
              <a:rPr lang="en-US" b="0" dirty="0"/>
              <a:t> </a:t>
            </a:r>
            <a:r>
              <a:rPr lang="en-US" b="0" dirty="0" err="1"/>
              <a:t>sisi</a:t>
            </a:r>
            <a:r>
              <a:rPr lang="en-US" b="0" dirty="0"/>
              <a:t> e </a:t>
            </a:r>
            <a:r>
              <a:rPr lang="en-US" b="0" dirty="0" err="1"/>
              <a:t>bersisian</a:t>
            </a:r>
            <a:r>
              <a:rPr lang="en-US" b="0" dirty="0"/>
              <a:t> </a:t>
            </a:r>
            <a:r>
              <a:rPr lang="en-US" b="0" dirty="0" err="1"/>
              <a:t>dengan</a:t>
            </a:r>
            <a:r>
              <a:rPr lang="en-US" b="0" dirty="0"/>
              <a:t> </a:t>
            </a:r>
            <a:r>
              <a:rPr lang="en-US" b="0" dirty="0" err="1"/>
              <a:t>simpul</a:t>
            </a:r>
            <a:r>
              <a:rPr lang="en-US" b="0" dirty="0"/>
              <a:t> u </a:t>
            </a:r>
            <a:r>
              <a:rPr lang="en-US" b="0" dirty="0" err="1"/>
              <a:t>dan</a:t>
            </a:r>
            <a:r>
              <a:rPr lang="en-US" b="0" dirty="0"/>
              <a:t> v </a:t>
            </a:r>
            <a:r>
              <a:rPr lang="en-US" b="0" dirty="0" err="1"/>
              <a:t>di</a:t>
            </a:r>
            <a:r>
              <a:rPr lang="en-US" b="0" dirty="0"/>
              <a:t> G</a:t>
            </a:r>
            <a:r>
              <a:rPr lang="en-US" b="0" baseline="-25000" dirty="0"/>
              <a:t>1</a:t>
            </a:r>
            <a:r>
              <a:rPr lang="en-US" b="0" dirty="0"/>
              <a:t>, </a:t>
            </a:r>
            <a:r>
              <a:rPr lang="en-US" b="0" dirty="0" err="1"/>
              <a:t>maka</a:t>
            </a:r>
            <a:r>
              <a:rPr lang="en-US" b="0" dirty="0"/>
              <a:t> </a:t>
            </a:r>
            <a:r>
              <a:rPr lang="en-US" b="0" dirty="0" err="1"/>
              <a:t>sisi</a:t>
            </a:r>
            <a:r>
              <a:rPr lang="en-US" b="0" dirty="0"/>
              <a:t> e’ yang </a:t>
            </a:r>
            <a:r>
              <a:rPr lang="en-US" b="0" dirty="0" err="1"/>
              <a:t>berkoresponden</a:t>
            </a:r>
            <a:r>
              <a:rPr lang="en-US" b="0" dirty="0"/>
              <a:t> </a:t>
            </a:r>
            <a:r>
              <a:rPr lang="en-US" b="0" dirty="0" err="1"/>
              <a:t>di</a:t>
            </a:r>
            <a:r>
              <a:rPr lang="en-US" b="0" dirty="0"/>
              <a:t> G</a:t>
            </a:r>
            <a:r>
              <a:rPr lang="en-US" b="0" baseline="-25000" dirty="0"/>
              <a:t>2</a:t>
            </a:r>
            <a:r>
              <a:rPr lang="en-US" b="0" dirty="0"/>
              <a:t> </a:t>
            </a:r>
            <a:r>
              <a:rPr lang="en-US" b="0" dirty="0" err="1"/>
              <a:t>harus</a:t>
            </a:r>
            <a:r>
              <a:rPr lang="en-US" b="0" dirty="0"/>
              <a:t> </a:t>
            </a:r>
            <a:r>
              <a:rPr lang="en-US" b="0" dirty="0" err="1"/>
              <a:t>bersisian</a:t>
            </a:r>
            <a:r>
              <a:rPr lang="en-US" b="0" dirty="0"/>
              <a:t> </a:t>
            </a:r>
            <a:r>
              <a:rPr lang="en-US" b="0" dirty="0" err="1"/>
              <a:t>dengan</a:t>
            </a:r>
            <a:r>
              <a:rPr lang="en-US" b="0" dirty="0"/>
              <a:t> </a:t>
            </a:r>
            <a:r>
              <a:rPr lang="en-US" b="0" dirty="0" err="1"/>
              <a:t>simpul</a:t>
            </a:r>
            <a:r>
              <a:rPr lang="en-US" b="0" dirty="0"/>
              <a:t> u’ </a:t>
            </a:r>
            <a:r>
              <a:rPr lang="en-US" b="0" dirty="0" err="1"/>
              <a:t>dan</a:t>
            </a:r>
            <a:r>
              <a:rPr lang="en-US" b="0" dirty="0"/>
              <a:t> v’ yang </a:t>
            </a:r>
            <a:r>
              <a:rPr lang="en-US" b="0" dirty="0" err="1"/>
              <a:t>di</a:t>
            </a:r>
            <a:r>
              <a:rPr lang="en-US" b="0" dirty="0"/>
              <a:t> G</a:t>
            </a:r>
            <a:r>
              <a:rPr lang="en-US" b="0" baseline="-25000" dirty="0"/>
              <a:t>2</a:t>
            </a:r>
            <a:r>
              <a:rPr lang="en-US" b="0" dirty="0"/>
              <a:t>.</a:t>
            </a:r>
          </a:p>
          <a:p>
            <a:r>
              <a:rPr lang="en-US" b="0" dirty="0" err="1"/>
              <a:t>Dua</a:t>
            </a:r>
            <a:r>
              <a:rPr lang="en-US" b="0" dirty="0"/>
              <a:t> </a:t>
            </a:r>
            <a:r>
              <a:rPr lang="en-US" b="0" dirty="0" err="1"/>
              <a:t>buah</a:t>
            </a:r>
            <a:r>
              <a:rPr lang="en-US" b="0" dirty="0"/>
              <a:t> </a:t>
            </a:r>
            <a:r>
              <a:rPr lang="en-US" b="0" dirty="0" err="1"/>
              <a:t>graf</a:t>
            </a:r>
            <a:r>
              <a:rPr lang="en-US" b="0" dirty="0"/>
              <a:t> yang </a:t>
            </a:r>
            <a:r>
              <a:rPr lang="en-US" b="0" dirty="0" err="1"/>
              <a:t>isomorfik</a:t>
            </a:r>
            <a:r>
              <a:rPr lang="en-US" b="0" dirty="0"/>
              <a:t> </a:t>
            </a:r>
            <a:r>
              <a:rPr lang="en-US" b="0" dirty="0" err="1"/>
              <a:t>adalah</a:t>
            </a:r>
            <a:r>
              <a:rPr lang="en-US" b="0" dirty="0"/>
              <a:t> </a:t>
            </a:r>
            <a:r>
              <a:rPr lang="en-US" b="0" dirty="0" err="1"/>
              <a:t>graf</a:t>
            </a:r>
            <a:r>
              <a:rPr lang="en-US" b="0" dirty="0"/>
              <a:t> yang </a:t>
            </a:r>
            <a:r>
              <a:rPr lang="en-US" b="0" dirty="0" err="1"/>
              <a:t>sama</a:t>
            </a:r>
            <a:r>
              <a:rPr lang="en-US" b="0" dirty="0"/>
              <a:t>, </a:t>
            </a:r>
            <a:r>
              <a:rPr lang="en-US" b="0" dirty="0" err="1"/>
              <a:t>kecuali</a:t>
            </a:r>
            <a:r>
              <a:rPr lang="en-US" b="0" dirty="0"/>
              <a:t> </a:t>
            </a:r>
            <a:r>
              <a:rPr lang="en-US" b="0" dirty="0" err="1"/>
              <a:t>penamaan</a:t>
            </a:r>
            <a:r>
              <a:rPr lang="en-US" b="0" dirty="0"/>
              <a:t> </a:t>
            </a:r>
            <a:r>
              <a:rPr lang="en-US" b="0" dirty="0" err="1"/>
              <a:t>simpul</a:t>
            </a:r>
            <a:r>
              <a:rPr lang="en-US" b="0" dirty="0"/>
              <a:t> </a:t>
            </a:r>
            <a:r>
              <a:rPr lang="en-US" b="0" dirty="0" err="1"/>
              <a:t>dan</a:t>
            </a:r>
            <a:r>
              <a:rPr lang="en-US" b="0" dirty="0"/>
              <a:t> </a:t>
            </a:r>
            <a:r>
              <a:rPr lang="en-US" b="0" dirty="0" err="1"/>
              <a:t>sisinya</a:t>
            </a:r>
            <a:r>
              <a:rPr lang="en-US" b="0" dirty="0"/>
              <a:t> </a:t>
            </a:r>
            <a:r>
              <a:rPr lang="en-US" b="0" dirty="0" err="1"/>
              <a:t>saja</a:t>
            </a:r>
            <a:r>
              <a:rPr lang="en-US" b="0" dirty="0"/>
              <a:t> yang </a:t>
            </a:r>
            <a:r>
              <a:rPr lang="en-US" b="0" dirty="0" err="1"/>
              <a:t>berbeda</a:t>
            </a:r>
            <a:r>
              <a:rPr lang="en-US" b="0" dirty="0"/>
              <a:t>. </a:t>
            </a:r>
            <a:r>
              <a:rPr lang="en-US" b="0" dirty="0" err="1"/>
              <a:t>Ini</a:t>
            </a:r>
            <a:r>
              <a:rPr lang="en-US" b="0" dirty="0"/>
              <a:t> </a:t>
            </a:r>
            <a:r>
              <a:rPr lang="en-US" b="0" dirty="0" err="1"/>
              <a:t>benar</a:t>
            </a:r>
            <a:r>
              <a:rPr lang="en-US" b="0" dirty="0"/>
              <a:t> </a:t>
            </a:r>
            <a:r>
              <a:rPr lang="en-US" b="0" dirty="0" err="1"/>
              <a:t>karena</a:t>
            </a:r>
            <a:r>
              <a:rPr lang="en-US" b="0" dirty="0"/>
              <a:t> </a:t>
            </a:r>
            <a:r>
              <a:rPr lang="en-US" b="0" dirty="0" err="1"/>
              <a:t>sebuah</a:t>
            </a:r>
            <a:r>
              <a:rPr lang="en-US" b="0" dirty="0"/>
              <a:t> </a:t>
            </a:r>
            <a:r>
              <a:rPr lang="en-US" b="0" dirty="0" err="1"/>
              <a:t>graf</a:t>
            </a:r>
            <a:r>
              <a:rPr lang="en-US" b="0" dirty="0"/>
              <a:t> </a:t>
            </a:r>
            <a:r>
              <a:rPr lang="en-US" b="0" dirty="0" err="1"/>
              <a:t>dapat</a:t>
            </a:r>
            <a:r>
              <a:rPr lang="en-US" b="0" dirty="0"/>
              <a:t> </a:t>
            </a:r>
            <a:r>
              <a:rPr lang="en-US" b="0" dirty="0" err="1"/>
              <a:t>digambarkan</a:t>
            </a:r>
            <a:r>
              <a:rPr lang="en-US" b="0" dirty="0"/>
              <a:t> </a:t>
            </a:r>
            <a:r>
              <a:rPr lang="en-US" b="0" dirty="0" err="1"/>
              <a:t>dalam</a:t>
            </a:r>
            <a:r>
              <a:rPr lang="en-US" b="0" dirty="0"/>
              <a:t> </a:t>
            </a:r>
            <a:r>
              <a:rPr lang="en-US" b="0" dirty="0" err="1"/>
              <a:t>banyak</a:t>
            </a:r>
            <a:r>
              <a:rPr lang="en-US" b="0" dirty="0"/>
              <a:t> </a:t>
            </a:r>
            <a:r>
              <a:rPr lang="en-US" b="0" dirty="0" err="1"/>
              <a:t>cara</a:t>
            </a:r>
            <a:r>
              <a:rPr lang="en-US" b="0" dirty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Graf </a:t>
            </a:r>
            <a:r>
              <a:rPr lang="en-US" dirty="0" err="1"/>
              <a:t>Isomorfis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76400"/>
            <a:ext cx="9525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914400" y="5334000"/>
            <a:ext cx="9372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</a:t>
            </a:r>
            <a:r>
              <a:rPr lang="en-US" sz="2400" baseline="-25000" dirty="0"/>
              <a:t>1</a:t>
            </a:r>
            <a:r>
              <a:rPr lang="en-US" sz="2400" dirty="0"/>
              <a:t> </a:t>
            </a:r>
            <a:r>
              <a:rPr lang="en-US" sz="2400" dirty="0" err="1"/>
              <a:t>isomorfik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G</a:t>
            </a:r>
            <a:r>
              <a:rPr lang="en-US" sz="2400" baseline="-25000" dirty="0"/>
              <a:t>2</a:t>
            </a:r>
            <a:r>
              <a:rPr lang="en-US" sz="2400" dirty="0"/>
              <a:t>, </a:t>
            </a:r>
            <a:r>
              <a:rPr lang="en-US" sz="2400" dirty="0" err="1"/>
              <a:t>tetapi</a:t>
            </a:r>
            <a:r>
              <a:rPr lang="en-US" sz="2400" dirty="0"/>
              <a:t> G</a:t>
            </a:r>
            <a:r>
              <a:rPr lang="en-US" sz="2400" baseline="-25000" dirty="0"/>
              <a:t>1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isomorfik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G</a:t>
            </a:r>
            <a:r>
              <a:rPr lang="en-US" sz="2400" baseline="-25000" dirty="0"/>
              <a:t>3</a:t>
            </a:r>
            <a:endParaRPr lang="en-US" sz="24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Graf </a:t>
            </a:r>
            <a:r>
              <a:rPr lang="en-US" dirty="0" err="1"/>
              <a:t>isomorfis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524000"/>
            <a:ext cx="85344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286000" y="4572000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dirty="0"/>
              <a:t>Graf (a) dan graf (b) isomorfik</a:t>
            </a:r>
            <a:endParaRPr lang="en-US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Graf </a:t>
            </a:r>
            <a:r>
              <a:rPr lang="en-US" dirty="0" err="1"/>
              <a:t>Isomorfis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685800"/>
          </a:xfrm>
        </p:spPr>
        <p:txBody>
          <a:bodyPr/>
          <a:lstStyle/>
          <a:p>
            <a:r>
              <a:rPr lang="en-US" dirty="0" err="1"/>
              <a:t>Representasi</a:t>
            </a:r>
            <a:r>
              <a:rPr lang="en-US" dirty="0"/>
              <a:t> </a:t>
            </a:r>
            <a:r>
              <a:rPr lang="en-US" dirty="0" err="1"/>
              <a:t>grafnya</a:t>
            </a:r>
            <a:r>
              <a:rPr lang="en-US" dirty="0"/>
              <a:t>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057400"/>
            <a:ext cx="74676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Graf </a:t>
            </a:r>
            <a:r>
              <a:rPr lang="en-US" dirty="0" err="1"/>
              <a:t>Isomorfis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76400"/>
            <a:ext cx="44577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1371600"/>
            <a:ext cx="682942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85800" y="4800600"/>
            <a:ext cx="1089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(a) </a:t>
            </a:r>
            <a:r>
              <a:rPr lang="en-US" sz="2800" dirty="0" err="1"/>
              <a:t>Dua</a:t>
            </a:r>
            <a:r>
              <a:rPr lang="en-US" sz="2800" dirty="0"/>
              <a:t> </a:t>
            </a:r>
            <a:r>
              <a:rPr lang="en-US" sz="2800" dirty="0" err="1"/>
              <a:t>buah</a:t>
            </a:r>
            <a:r>
              <a:rPr lang="en-US" sz="2800" dirty="0"/>
              <a:t> </a:t>
            </a:r>
            <a:r>
              <a:rPr lang="en-US" sz="2800" dirty="0" err="1"/>
              <a:t>graf</a:t>
            </a:r>
            <a:r>
              <a:rPr lang="en-US" sz="2800" dirty="0"/>
              <a:t> </a:t>
            </a:r>
            <a:r>
              <a:rPr lang="en-US" sz="2800" dirty="0" err="1"/>
              <a:t>isomorfik</a:t>
            </a:r>
            <a:r>
              <a:rPr lang="en-US" sz="2800" dirty="0"/>
              <a:t>,                    (b) </a:t>
            </a:r>
            <a:r>
              <a:rPr lang="en-US" sz="2800" dirty="0" err="1"/>
              <a:t>tiga</a:t>
            </a:r>
            <a:r>
              <a:rPr lang="en-US" sz="2800" dirty="0"/>
              <a:t> </a:t>
            </a:r>
            <a:r>
              <a:rPr lang="en-US" sz="2800" dirty="0" err="1"/>
              <a:t>buah</a:t>
            </a:r>
            <a:r>
              <a:rPr lang="en-US" sz="2800" dirty="0"/>
              <a:t> </a:t>
            </a:r>
            <a:r>
              <a:rPr lang="en-US" sz="2800" dirty="0" err="1"/>
              <a:t>graf</a:t>
            </a:r>
            <a:r>
              <a:rPr lang="en-US" sz="2800" dirty="0"/>
              <a:t> </a:t>
            </a:r>
            <a:r>
              <a:rPr lang="en-US" sz="2800" dirty="0" err="1"/>
              <a:t>isomorfik</a:t>
            </a:r>
            <a:r>
              <a:rPr lang="en-US" sz="2800" dirty="0"/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Graf </a:t>
            </a:r>
            <a:r>
              <a:rPr lang="en-US" dirty="0" err="1"/>
              <a:t>Isomorfis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0" dirty="0"/>
              <a:t>Dari </a:t>
            </a:r>
            <a:r>
              <a:rPr lang="en-US" b="0" dirty="0" err="1"/>
              <a:t>definisi</a:t>
            </a:r>
            <a:r>
              <a:rPr lang="en-US" b="0" dirty="0"/>
              <a:t> </a:t>
            </a:r>
            <a:r>
              <a:rPr lang="en-US" b="0" dirty="0" err="1"/>
              <a:t>graf</a:t>
            </a:r>
            <a:r>
              <a:rPr lang="en-US" b="0" dirty="0"/>
              <a:t> </a:t>
            </a:r>
            <a:r>
              <a:rPr lang="en-US" b="0" dirty="0" err="1"/>
              <a:t>isomorfik</a:t>
            </a:r>
            <a:r>
              <a:rPr lang="en-US" b="0" dirty="0"/>
              <a:t> </a:t>
            </a:r>
            <a:r>
              <a:rPr lang="en-US" b="0" dirty="0" err="1"/>
              <a:t>dapat</a:t>
            </a:r>
            <a:r>
              <a:rPr lang="en-US" b="0" dirty="0"/>
              <a:t> </a:t>
            </a:r>
            <a:r>
              <a:rPr lang="en-US" b="0" dirty="0" err="1"/>
              <a:t>dikemukakan</a:t>
            </a:r>
            <a:r>
              <a:rPr lang="en-US" b="0" dirty="0"/>
              <a:t> </a:t>
            </a:r>
          </a:p>
          <a:p>
            <a:pPr>
              <a:buNone/>
            </a:pPr>
            <a:r>
              <a:rPr lang="en-US" b="0" dirty="0" err="1"/>
              <a:t>bahwa</a:t>
            </a:r>
            <a:r>
              <a:rPr lang="en-US" b="0" dirty="0"/>
              <a:t> </a:t>
            </a:r>
            <a:r>
              <a:rPr lang="en-US" b="0" dirty="0" err="1"/>
              <a:t>dua</a:t>
            </a:r>
            <a:r>
              <a:rPr lang="en-US" b="0" dirty="0"/>
              <a:t> </a:t>
            </a:r>
            <a:r>
              <a:rPr lang="en-US" b="0" dirty="0" err="1"/>
              <a:t>buah</a:t>
            </a:r>
            <a:r>
              <a:rPr lang="en-US" b="0" dirty="0"/>
              <a:t> </a:t>
            </a:r>
            <a:r>
              <a:rPr lang="en-US" b="0" dirty="0" err="1"/>
              <a:t>graf</a:t>
            </a:r>
            <a:r>
              <a:rPr lang="en-US" b="0" dirty="0"/>
              <a:t> </a:t>
            </a:r>
            <a:r>
              <a:rPr lang="en-US" b="0" dirty="0" err="1"/>
              <a:t>isomorfik</a:t>
            </a:r>
            <a:r>
              <a:rPr lang="en-US" b="0" dirty="0"/>
              <a:t> </a:t>
            </a:r>
            <a:r>
              <a:rPr lang="en-US" b="0" dirty="0" err="1"/>
              <a:t>memenuhi</a:t>
            </a:r>
            <a:r>
              <a:rPr lang="en-US" b="0" dirty="0"/>
              <a:t> </a:t>
            </a:r>
            <a:r>
              <a:rPr lang="en-US" b="0" dirty="0" err="1"/>
              <a:t>ketiga</a:t>
            </a:r>
            <a:r>
              <a:rPr lang="en-US" b="0" dirty="0"/>
              <a:t> </a:t>
            </a:r>
          </a:p>
          <a:p>
            <a:pPr>
              <a:buNone/>
            </a:pPr>
            <a:r>
              <a:rPr lang="en-US" b="0" dirty="0" err="1"/>
              <a:t>syarat</a:t>
            </a:r>
            <a:r>
              <a:rPr lang="en-US" b="0" dirty="0"/>
              <a:t> </a:t>
            </a:r>
            <a:r>
              <a:rPr lang="en-US" b="0" dirty="0" err="1"/>
              <a:t>berikut</a:t>
            </a:r>
            <a:endParaRPr lang="en-US" b="0" dirty="0"/>
          </a:p>
          <a:p>
            <a:r>
              <a:rPr lang="en-US" b="0" dirty="0"/>
              <a:t> </a:t>
            </a:r>
            <a:r>
              <a:rPr lang="en-US" b="0" dirty="0" err="1"/>
              <a:t>Mempunyai</a:t>
            </a:r>
            <a:r>
              <a:rPr lang="en-US" b="0" dirty="0"/>
              <a:t> </a:t>
            </a:r>
            <a:r>
              <a:rPr lang="en-US" b="0" dirty="0" err="1"/>
              <a:t>jumlah</a:t>
            </a:r>
            <a:r>
              <a:rPr lang="en-US" b="0" dirty="0"/>
              <a:t> </a:t>
            </a:r>
            <a:r>
              <a:rPr lang="en-US" b="0" dirty="0" err="1"/>
              <a:t>simpul</a:t>
            </a:r>
            <a:r>
              <a:rPr lang="en-US" b="0" dirty="0"/>
              <a:t> yang </a:t>
            </a:r>
            <a:r>
              <a:rPr lang="en-US" b="0" dirty="0" err="1"/>
              <a:t>sama</a:t>
            </a:r>
            <a:r>
              <a:rPr lang="en-US" b="0" dirty="0"/>
              <a:t>. </a:t>
            </a:r>
          </a:p>
          <a:p>
            <a:r>
              <a:rPr lang="en-US" b="0" dirty="0"/>
              <a:t> </a:t>
            </a:r>
            <a:r>
              <a:rPr lang="en-US" b="0" dirty="0" err="1"/>
              <a:t>Mempunyai</a:t>
            </a:r>
            <a:r>
              <a:rPr lang="en-US" b="0" dirty="0"/>
              <a:t> </a:t>
            </a:r>
            <a:r>
              <a:rPr lang="en-US" b="0" dirty="0" err="1"/>
              <a:t>jumlah</a:t>
            </a:r>
            <a:r>
              <a:rPr lang="en-US" b="0" dirty="0"/>
              <a:t> </a:t>
            </a:r>
            <a:r>
              <a:rPr lang="en-US" b="0" dirty="0" err="1"/>
              <a:t>sisi</a:t>
            </a:r>
            <a:r>
              <a:rPr lang="en-US" b="0" dirty="0"/>
              <a:t> yang </a:t>
            </a:r>
            <a:r>
              <a:rPr lang="en-US" b="0" dirty="0" err="1"/>
              <a:t>sama</a:t>
            </a:r>
            <a:r>
              <a:rPr lang="en-US" b="0" dirty="0"/>
              <a:t> </a:t>
            </a:r>
          </a:p>
          <a:p>
            <a:r>
              <a:rPr lang="en-US" b="0" dirty="0"/>
              <a:t> </a:t>
            </a:r>
            <a:r>
              <a:rPr lang="en-US" b="0" dirty="0" err="1"/>
              <a:t>Mempunyai</a:t>
            </a:r>
            <a:r>
              <a:rPr lang="en-US" b="0" dirty="0"/>
              <a:t> </a:t>
            </a:r>
            <a:r>
              <a:rPr lang="en-US" b="0" dirty="0" err="1"/>
              <a:t>jumlah</a:t>
            </a:r>
            <a:r>
              <a:rPr lang="en-US" b="0" dirty="0"/>
              <a:t> </a:t>
            </a:r>
            <a:r>
              <a:rPr lang="en-US" b="0" dirty="0" err="1"/>
              <a:t>simpul</a:t>
            </a:r>
            <a:r>
              <a:rPr lang="en-US" b="0" dirty="0"/>
              <a:t> yang </a:t>
            </a:r>
            <a:r>
              <a:rPr lang="en-US" b="0" dirty="0" err="1"/>
              <a:t>sama</a:t>
            </a:r>
            <a:r>
              <a:rPr lang="en-US" b="0" dirty="0"/>
              <a:t> </a:t>
            </a:r>
            <a:r>
              <a:rPr lang="en-US" b="0" dirty="0" err="1"/>
              <a:t>berderajat</a:t>
            </a:r>
            <a:r>
              <a:rPr lang="en-US" b="0" dirty="0"/>
              <a:t> </a:t>
            </a:r>
            <a:r>
              <a:rPr lang="en-US" b="0" dirty="0" err="1"/>
              <a:t>tertentu</a:t>
            </a:r>
            <a:endParaRPr lang="en-US" b="0" dirty="0"/>
          </a:p>
          <a:p>
            <a:pPr>
              <a:buNone/>
            </a:pPr>
            <a:r>
              <a:rPr lang="en-US" b="0" dirty="0" err="1"/>
              <a:t>Namun</a:t>
            </a:r>
            <a:r>
              <a:rPr lang="en-US" b="0" dirty="0"/>
              <a:t>, </a:t>
            </a:r>
            <a:r>
              <a:rPr lang="en-US" b="0" dirty="0" err="1"/>
              <a:t>ketiga</a:t>
            </a:r>
            <a:r>
              <a:rPr lang="en-US" b="0" dirty="0"/>
              <a:t> </a:t>
            </a:r>
            <a:r>
              <a:rPr lang="en-US" b="0" dirty="0" err="1"/>
              <a:t>syarat</a:t>
            </a:r>
            <a:r>
              <a:rPr lang="en-US" b="0" dirty="0"/>
              <a:t> </a:t>
            </a:r>
            <a:r>
              <a:rPr lang="en-US" b="0" dirty="0" err="1"/>
              <a:t>ini</a:t>
            </a:r>
            <a:r>
              <a:rPr lang="en-US" b="0" dirty="0"/>
              <a:t> </a:t>
            </a:r>
            <a:r>
              <a:rPr lang="en-US" b="0" dirty="0" err="1"/>
              <a:t>ternyata</a:t>
            </a:r>
            <a:r>
              <a:rPr lang="en-US" b="0" dirty="0"/>
              <a:t> </a:t>
            </a:r>
            <a:r>
              <a:rPr lang="en-US" b="0" dirty="0" err="1"/>
              <a:t>belum</a:t>
            </a:r>
            <a:r>
              <a:rPr lang="en-US" b="0" dirty="0"/>
              <a:t> </a:t>
            </a:r>
            <a:r>
              <a:rPr lang="en-US" b="0" dirty="0" err="1"/>
              <a:t>cukup</a:t>
            </a:r>
            <a:r>
              <a:rPr lang="en-US" b="0" dirty="0"/>
              <a:t> </a:t>
            </a:r>
            <a:r>
              <a:rPr lang="en-US" b="0" dirty="0" err="1"/>
              <a:t>menjamin</a:t>
            </a:r>
            <a:r>
              <a:rPr lang="en-US" b="0" dirty="0"/>
              <a:t>. </a:t>
            </a:r>
          </a:p>
          <a:p>
            <a:pPr>
              <a:buNone/>
            </a:pPr>
            <a:r>
              <a:rPr lang="en-US" b="0" dirty="0" err="1"/>
              <a:t>Pemeriksaan</a:t>
            </a:r>
            <a:r>
              <a:rPr lang="en-US" b="0" dirty="0"/>
              <a:t> </a:t>
            </a:r>
            <a:r>
              <a:rPr lang="en-US" b="0" dirty="0" err="1"/>
              <a:t>secara</a:t>
            </a:r>
            <a:r>
              <a:rPr lang="en-US" b="0" dirty="0"/>
              <a:t> visual </a:t>
            </a:r>
            <a:r>
              <a:rPr lang="en-US" b="0" dirty="0" err="1"/>
              <a:t>perlu</a:t>
            </a:r>
            <a:r>
              <a:rPr lang="en-US" b="0" dirty="0"/>
              <a:t> </a:t>
            </a:r>
            <a:r>
              <a:rPr lang="en-US" b="0" dirty="0" err="1"/>
              <a:t>dilakukan</a:t>
            </a:r>
            <a:r>
              <a:rPr lang="en-US" b="0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2800" dirty="0"/>
              <a:t>Pertemuan 4</a:t>
            </a:r>
          </a:p>
        </p:txBody>
      </p:sp>
      <p:sp>
        <p:nvSpPr>
          <p:cNvPr id="6" name="Sub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1"/>
                </a:solidFill>
                <a:latin typeface="+mj-lt"/>
              </a:rPr>
              <a:t>Representasi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+mj-lt"/>
              </a:rPr>
              <a:t>graf</a:t>
            </a:r>
            <a:endParaRPr lang="id-ID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7706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Graf </a:t>
            </a:r>
            <a:r>
              <a:rPr lang="en-US" dirty="0" err="1"/>
              <a:t>Isomorfis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447800"/>
            <a:ext cx="8763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Graf Planar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graf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/>
            <a:r>
              <a:rPr lang="en-US" dirty="0"/>
              <a:t> </a:t>
            </a:r>
            <a:r>
              <a:rPr lang="en-US" b="0" dirty="0"/>
              <a:t>Graf yang </a:t>
            </a:r>
            <a:r>
              <a:rPr lang="en-US" b="0" dirty="0" err="1"/>
              <a:t>dapat</a:t>
            </a:r>
            <a:r>
              <a:rPr lang="en-US" b="0" dirty="0"/>
              <a:t> </a:t>
            </a:r>
            <a:r>
              <a:rPr lang="en-US" b="0" dirty="0" err="1"/>
              <a:t>digambarkan</a:t>
            </a:r>
            <a:r>
              <a:rPr lang="en-US" b="0" dirty="0"/>
              <a:t> </a:t>
            </a:r>
            <a:r>
              <a:rPr lang="en-US" b="0" dirty="0" err="1"/>
              <a:t>pada</a:t>
            </a:r>
            <a:r>
              <a:rPr lang="en-US" b="0" dirty="0"/>
              <a:t> </a:t>
            </a:r>
            <a:r>
              <a:rPr lang="en-US" b="0" dirty="0" err="1"/>
              <a:t>bidang</a:t>
            </a:r>
            <a:r>
              <a:rPr lang="en-US" b="0" dirty="0"/>
              <a:t> </a:t>
            </a:r>
            <a:r>
              <a:rPr lang="en-US" b="0" dirty="0" err="1"/>
              <a:t>datar</a:t>
            </a:r>
            <a:endParaRPr lang="en-US" b="0" dirty="0"/>
          </a:p>
          <a:p>
            <a:pPr marL="0" indent="0" algn="just">
              <a:buNone/>
            </a:pPr>
            <a:r>
              <a:rPr lang="en-US" b="0" dirty="0"/>
              <a:t>   </a:t>
            </a:r>
            <a:r>
              <a:rPr lang="en-US" b="0" dirty="0" err="1"/>
              <a:t>dengan</a:t>
            </a:r>
            <a:r>
              <a:rPr lang="en-US" b="0" dirty="0"/>
              <a:t> </a:t>
            </a:r>
            <a:r>
              <a:rPr lang="en-US" b="0" dirty="0" err="1"/>
              <a:t>sisi-sisi</a:t>
            </a:r>
            <a:r>
              <a:rPr lang="en-US" b="0" dirty="0"/>
              <a:t> </a:t>
            </a:r>
            <a:r>
              <a:rPr lang="en-US" b="0" dirty="0" err="1"/>
              <a:t>tidak</a:t>
            </a:r>
            <a:r>
              <a:rPr lang="en-US" b="0" dirty="0"/>
              <a:t> </a:t>
            </a:r>
            <a:r>
              <a:rPr lang="en-US" b="0" dirty="0" err="1"/>
              <a:t>saling</a:t>
            </a:r>
            <a:r>
              <a:rPr lang="en-US" b="0" dirty="0"/>
              <a:t> </a:t>
            </a:r>
            <a:r>
              <a:rPr lang="en-US" b="0" dirty="0" err="1"/>
              <a:t>memotong</a:t>
            </a:r>
            <a:r>
              <a:rPr lang="en-US" b="0" dirty="0"/>
              <a:t> (</a:t>
            </a:r>
            <a:r>
              <a:rPr lang="en-US" b="0" dirty="0" err="1"/>
              <a:t>bersilangan</a:t>
            </a:r>
            <a:r>
              <a:rPr lang="en-US" b="0" dirty="0"/>
              <a:t>)</a:t>
            </a:r>
          </a:p>
          <a:p>
            <a:pPr marL="0" indent="0" algn="just">
              <a:buNone/>
            </a:pPr>
            <a:r>
              <a:rPr lang="en-US" b="0" dirty="0"/>
              <a:t>   </a:t>
            </a:r>
            <a:r>
              <a:rPr lang="en-US" b="0" dirty="0" err="1"/>
              <a:t>disebut</a:t>
            </a:r>
            <a:r>
              <a:rPr lang="en-US" b="0" dirty="0"/>
              <a:t> </a:t>
            </a:r>
            <a:r>
              <a:rPr lang="en-US" dirty="0" err="1"/>
              <a:t>graf</a:t>
            </a:r>
            <a:r>
              <a:rPr lang="en-US" dirty="0"/>
              <a:t> planar</a:t>
            </a:r>
            <a:r>
              <a:rPr lang="en-US" b="0" dirty="0"/>
              <a:t>, </a:t>
            </a:r>
            <a:r>
              <a:rPr lang="en-US" b="0" dirty="0" err="1"/>
              <a:t>jika</a:t>
            </a:r>
            <a:r>
              <a:rPr lang="en-US" b="0" dirty="0"/>
              <a:t> </a:t>
            </a:r>
            <a:r>
              <a:rPr lang="en-US" b="0" dirty="0" err="1"/>
              <a:t>tidak</a:t>
            </a:r>
            <a:r>
              <a:rPr lang="en-US" b="0" dirty="0"/>
              <a:t>, </a:t>
            </a:r>
            <a:r>
              <a:rPr lang="en-US" b="0" dirty="0" err="1"/>
              <a:t>maka</a:t>
            </a:r>
            <a:r>
              <a:rPr lang="en-US" b="0" dirty="0"/>
              <a:t> </a:t>
            </a:r>
            <a:r>
              <a:rPr lang="en-US" b="0" dirty="0" err="1"/>
              <a:t>ia</a:t>
            </a:r>
            <a:r>
              <a:rPr lang="en-US" b="0" dirty="0"/>
              <a:t> </a:t>
            </a:r>
            <a:r>
              <a:rPr lang="en-US" b="0" dirty="0" err="1"/>
              <a:t>disebut</a:t>
            </a:r>
            <a:r>
              <a:rPr lang="en-US" b="0" dirty="0"/>
              <a:t> </a:t>
            </a:r>
            <a:r>
              <a:rPr lang="en-US" dirty="0" err="1"/>
              <a:t>graf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   </a:t>
            </a:r>
            <a:r>
              <a:rPr lang="en-US" dirty="0" err="1"/>
              <a:t>tak</a:t>
            </a:r>
            <a:r>
              <a:rPr lang="en-US" dirty="0"/>
              <a:t> planar. </a:t>
            </a:r>
          </a:p>
          <a:p>
            <a:pPr marL="0" indent="0" algn="just">
              <a:buNone/>
            </a:pPr>
            <a:r>
              <a:rPr lang="en-US" b="0" dirty="0"/>
              <a:t>K</a:t>
            </a:r>
            <a:r>
              <a:rPr lang="en-US" b="0" baseline="-25000" dirty="0"/>
              <a:t>4</a:t>
            </a:r>
            <a:r>
              <a:rPr lang="en-US" b="0" dirty="0"/>
              <a:t> </a:t>
            </a:r>
            <a:r>
              <a:rPr lang="en-US" b="0" dirty="0" err="1"/>
              <a:t>adalah</a:t>
            </a:r>
            <a:r>
              <a:rPr lang="en-US" b="0" dirty="0"/>
              <a:t> </a:t>
            </a:r>
            <a:r>
              <a:rPr lang="en-US" b="0" dirty="0" err="1"/>
              <a:t>graf</a:t>
            </a:r>
            <a:r>
              <a:rPr lang="en-US" b="0" dirty="0"/>
              <a:t> planar:</a:t>
            </a: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962400"/>
            <a:ext cx="5867400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Graf Planar </a:t>
            </a:r>
            <a:r>
              <a:rPr lang="en-US" dirty="0" err="1"/>
              <a:t>dan</a:t>
            </a:r>
            <a:r>
              <a:rPr lang="en-US" dirty="0"/>
              <a:t> Graf </a:t>
            </a:r>
            <a:r>
              <a:rPr lang="en-US" dirty="0" err="1"/>
              <a:t>Bidang</a:t>
            </a:r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0" dirty="0"/>
              <a:t>K</a:t>
            </a:r>
            <a:r>
              <a:rPr lang="en-US" b="0" baseline="-25000" dirty="0"/>
              <a:t>5</a:t>
            </a:r>
            <a:r>
              <a:rPr lang="en-US" dirty="0"/>
              <a:t> </a:t>
            </a:r>
            <a:r>
              <a:rPr lang="en-US" b="0" dirty="0" err="1"/>
              <a:t>adalah</a:t>
            </a:r>
            <a:r>
              <a:rPr lang="en-US" b="0" dirty="0"/>
              <a:t> </a:t>
            </a:r>
            <a:r>
              <a:rPr lang="en-US" b="0" dirty="0" err="1"/>
              <a:t>graf</a:t>
            </a:r>
            <a:r>
              <a:rPr lang="en-US" b="0" dirty="0"/>
              <a:t> </a:t>
            </a:r>
            <a:r>
              <a:rPr lang="en-US" b="0" dirty="0" err="1"/>
              <a:t>tidak</a:t>
            </a:r>
            <a:r>
              <a:rPr lang="en-US" b="0" dirty="0"/>
              <a:t> planar: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286000"/>
            <a:ext cx="7239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Graf Planar </a:t>
            </a:r>
            <a:r>
              <a:rPr lang="en-US" dirty="0" err="1"/>
              <a:t>dan</a:t>
            </a:r>
            <a:r>
              <a:rPr lang="en-US" dirty="0"/>
              <a:t> Graf </a:t>
            </a:r>
            <a:r>
              <a:rPr lang="en-US" dirty="0" err="1"/>
              <a:t>Bidang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Graf Planar </a:t>
            </a:r>
          </a:p>
          <a:p>
            <a:pPr marL="514350" indent="-514350">
              <a:buAutoNum type="arabicPeriod"/>
            </a:pPr>
            <a:r>
              <a:rPr lang="en-US" dirty="0" err="1"/>
              <a:t>Persoalan</a:t>
            </a:r>
            <a:r>
              <a:rPr lang="en-US" dirty="0"/>
              <a:t> </a:t>
            </a:r>
            <a:r>
              <a:rPr lang="en-US" dirty="0" err="1"/>
              <a:t>utilitas</a:t>
            </a:r>
            <a:r>
              <a:rPr lang="en-US" dirty="0"/>
              <a:t> (utility problem)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>
              <a:buNone/>
            </a:pPr>
            <a:r>
              <a:rPr lang="en-US" b="0" dirty="0"/>
              <a:t>   (a) Graf </a:t>
            </a:r>
            <a:r>
              <a:rPr lang="en-US" b="0" dirty="0" err="1"/>
              <a:t>persoalan</a:t>
            </a:r>
            <a:r>
              <a:rPr lang="en-US" b="0" dirty="0"/>
              <a:t> </a:t>
            </a:r>
            <a:r>
              <a:rPr lang="en-US" b="0" dirty="0" err="1"/>
              <a:t>utilitas</a:t>
            </a:r>
            <a:r>
              <a:rPr lang="en-US" b="0" dirty="0"/>
              <a:t> (K</a:t>
            </a:r>
            <a:r>
              <a:rPr lang="en-US" b="0" baseline="-25000" dirty="0"/>
              <a:t>3,3</a:t>
            </a:r>
            <a:r>
              <a:rPr lang="en-US" b="0" dirty="0"/>
              <a:t>), </a:t>
            </a:r>
          </a:p>
          <a:p>
            <a:pPr>
              <a:buNone/>
            </a:pPr>
            <a:r>
              <a:rPr lang="en-US" b="0" dirty="0"/>
              <a:t>   (b) Graf </a:t>
            </a:r>
            <a:r>
              <a:rPr lang="en-US" b="0" dirty="0" err="1"/>
              <a:t>persoalan</a:t>
            </a:r>
            <a:r>
              <a:rPr lang="en-US" b="0" dirty="0"/>
              <a:t> </a:t>
            </a:r>
            <a:r>
              <a:rPr lang="en-US" b="0" dirty="0" err="1"/>
              <a:t>utilitas</a:t>
            </a:r>
            <a:r>
              <a:rPr lang="en-US" b="0" dirty="0"/>
              <a:t> </a:t>
            </a:r>
            <a:r>
              <a:rPr lang="en-US" b="0" dirty="0" err="1"/>
              <a:t>bukan</a:t>
            </a:r>
            <a:r>
              <a:rPr lang="en-US" b="0" dirty="0"/>
              <a:t> </a:t>
            </a:r>
            <a:r>
              <a:rPr lang="en-US" b="0" dirty="0" err="1"/>
              <a:t>graf</a:t>
            </a:r>
            <a:r>
              <a:rPr lang="en-US" b="0" dirty="0"/>
              <a:t> planar.</a:t>
            </a:r>
          </a:p>
          <a:p>
            <a:pPr marL="514350" indent="-514350"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362200"/>
            <a:ext cx="88392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Graf Euler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/>
              <a:t>Perancangan</a:t>
            </a:r>
            <a:r>
              <a:rPr lang="en-US" b="0" dirty="0"/>
              <a:t> IC (Integrated Circuit)</a:t>
            </a:r>
          </a:p>
          <a:p>
            <a:r>
              <a:rPr lang="en-US" b="0" dirty="0" err="1"/>
              <a:t>Tidak</a:t>
            </a:r>
            <a:r>
              <a:rPr lang="en-US" b="0" dirty="0"/>
              <a:t> </a:t>
            </a:r>
            <a:r>
              <a:rPr lang="en-US" b="0" dirty="0" err="1"/>
              <a:t>boleh</a:t>
            </a:r>
            <a:r>
              <a:rPr lang="en-US" b="0" dirty="0"/>
              <a:t> </a:t>
            </a:r>
            <a:r>
              <a:rPr lang="en-US" b="0" dirty="0" err="1"/>
              <a:t>ada</a:t>
            </a:r>
            <a:r>
              <a:rPr lang="en-US" b="0" dirty="0"/>
              <a:t> </a:t>
            </a:r>
            <a:r>
              <a:rPr lang="en-US" b="0" dirty="0" err="1"/>
              <a:t>kawat-kawat</a:t>
            </a:r>
            <a:r>
              <a:rPr lang="en-US" b="0" dirty="0"/>
              <a:t> </a:t>
            </a:r>
            <a:r>
              <a:rPr lang="en-US" b="0" dirty="0" err="1"/>
              <a:t>di</a:t>
            </a:r>
            <a:r>
              <a:rPr lang="en-US" b="0" dirty="0"/>
              <a:t> </a:t>
            </a:r>
            <a:r>
              <a:rPr lang="en-US" b="0" dirty="0" err="1"/>
              <a:t>dalam</a:t>
            </a:r>
            <a:r>
              <a:rPr lang="en-US" b="0" dirty="0"/>
              <a:t> </a:t>
            </a:r>
            <a:r>
              <a:rPr lang="en-US" b="0" dirty="0" err="1"/>
              <a:t>ICboard</a:t>
            </a:r>
            <a:r>
              <a:rPr lang="en-US" b="0" dirty="0"/>
              <a:t> yang  </a:t>
            </a:r>
            <a:r>
              <a:rPr lang="en-US" b="0" dirty="0" err="1"/>
              <a:t>saling</a:t>
            </a:r>
            <a:r>
              <a:rPr lang="en-US" b="0" dirty="0"/>
              <a:t> </a:t>
            </a:r>
            <a:r>
              <a:rPr lang="en-US" b="0" dirty="0" err="1"/>
              <a:t>bersilangan</a:t>
            </a:r>
            <a:r>
              <a:rPr lang="en-US" b="0" dirty="0"/>
              <a:t> </a:t>
            </a:r>
            <a:r>
              <a:rPr lang="en-US" b="0" dirty="0">
                <a:sym typeface="Wingdings" pitchFamily="2" charset="2"/>
              </a:rPr>
              <a:t></a:t>
            </a:r>
            <a:r>
              <a:rPr lang="en-US" b="0" dirty="0"/>
              <a:t> </a:t>
            </a:r>
            <a:r>
              <a:rPr lang="en-US" b="0" dirty="0" err="1"/>
              <a:t>dapat</a:t>
            </a:r>
            <a:r>
              <a:rPr lang="en-US" b="0" dirty="0"/>
              <a:t> </a:t>
            </a:r>
            <a:r>
              <a:rPr lang="en-US" b="0" dirty="0" err="1"/>
              <a:t>menimbulkan</a:t>
            </a:r>
            <a:r>
              <a:rPr lang="en-US" b="0" dirty="0"/>
              <a:t> </a:t>
            </a:r>
            <a:r>
              <a:rPr lang="en-US" b="0" dirty="0" err="1"/>
              <a:t>interferensi</a:t>
            </a:r>
            <a:r>
              <a:rPr lang="en-US" b="0" dirty="0"/>
              <a:t> </a:t>
            </a:r>
            <a:r>
              <a:rPr lang="en-US" b="0" dirty="0" err="1"/>
              <a:t>arus</a:t>
            </a:r>
            <a:r>
              <a:rPr lang="en-US" b="0" dirty="0"/>
              <a:t> </a:t>
            </a:r>
            <a:r>
              <a:rPr lang="en-US" b="0" dirty="0" err="1"/>
              <a:t>listrik</a:t>
            </a:r>
            <a:r>
              <a:rPr lang="en-US" b="0" dirty="0"/>
              <a:t> </a:t>
            </a:r>
            <a:r>
              <a:rPr lang="en-US" b="0" dirty="0">
                <a:sym typeface="Wingdings" pitchFamily="2" charset="2"/>
              </a:rPr>
              <a:t></a:t>
            </a:r>
            <a:r>
              <a:rPr lang="en-US" b="0" dirty="0"/>
              <a:t> malfunction </a:t>
            </a:r>
          </a:p>
          <a:p>
            <a:r>
              <a:rPr lang="en-US" b="0" dirty="0" err="1"/>
              <a:t>Perancangan</a:t>
            </a:r>
            <a:r>
              <a:rPr lang="en-US" b="0" dirty="0"/>
              <a:t> </a:t>
            </a:r>
            <a:r>
              <a:rPr lang="en-US" b="0" dirty="0" err="1"/>
              <a:t>kawat</a:t>
            </a:r>
            <a:r>
              <a:rPr lang="en-US" b="0" dirty="0"/>
              <a:t> </a:t>
            </a:r>
            <a:r>
              <a:rPr lang="en-US" b="0" dirty="0" err="1"/>
              <a:t>memenuhi</a:t>
            </a:r>
            <a:r>
              <a:rPr lang="en-US" b="0" dirty="0"/>
              <a:t> </a:t>
            </a:r>
            <a:r>
              <a:rPr lang="en-US" b="0" dirty="0" err="1"/>
              <a:t>prinsip</a:t>
            </a:r>
            <a:r>
              <a:rPr lang="en-US" b="0" dirty="0"/>
              <a:t> </a:t>
            </a:r>
            <a:r>
              <a:rPr lang="en-US" b="0" dirty="0" err="1"/>
              <a:t>graf</a:t>
            </a:r>
            <a:r>
              <a:rPr lang="en-US" b="0" dirty="0"/>
              <a:t> planar</a:t>
            </a:r>
          </a:p>
          <a:p>
            <a:pPr>
              <a:buNone/>
            </a:pPr>
            <a:r>
              <a:rPr lang="en-US" dirty="0" err="1"/>
              <a:t>Latihan</a:t>
            </a:r>
            <a:r>
              <a:rPr lang="en-US" dirty="0"/>
              <a:t> :</a:t>
            </a:r>
          </a:p>
          <a:p>
            <a:pPr>
              <a:buNone/>
            </a:pPr>
            <a:r>
              <a:rPr lang="sv-SE" b="0" dirty="0"/>
              <a:t>Gambarkan graf (kiri) di bawah ini sehingga tidak ada sisi-</a:t>
            </a:r>
          </a:p>
          <a:p>
            <a:pPr>
              <a:buNone/>
            </a:pPr>
            <a:r>
              <a:rPr lang="sv-SE" b="0" dirty="0"/>
              <a:t>sisi yang berpotongan (menjadi graf bidang). (Solusi: graf</a:t>
            </a:r>
          </a:p>
          <a:p>
            <a:pPr>
              <a:buNone/>
            </a:pPr>
            <a:r>
              <a:rPr lang="sv-SE" b="0" dirty="0"/>
              <a:t>kanan).</a:t>
            </a:r>
          </a:p>
          <a:p>
            <a:pPr>
              <a:buNone/>
            </a:pPr>
            <a:endParaRPr lang="en-US" b="0" dirty="0"/>
          </a:p>
          <a:p>
            <a:pPr>
              <a:buNone/>
            </a:pPr>
            <a:endParaRPr lang="en-US" b="0" dirty="0"/>
          </a:p>
          <a:p>
            <a:pPr>
              <a:buNone/>
            </a:pPr>
            <a:endParaRPr lang="en-US" b="0" dirty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/>
              <a:t>Jawaban</a:t>
            </a:r>
            <a:r>
              <a:rPr lang="en-US" dirty="0"/>
              <a:t>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209800"/>
            <a:ext cx="700087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ight Arrow 4"/>
          <p:cNvSpPr/>
          <p:nvPr/>
        </p:nvSpPr>
        <p:spPr>
          <a:xfrm>
            <a:off x="4038600" y="3048000"/>
            <a:ext cx="304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Graf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/>
              <a:t> Graf Planar 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609600" y="1371600"/>
            <a:ext cx="10972800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b="0" dirty="0" err="1"/>
              <a:t>Sisi-sisi</a:t>
            </a:r>
            <a:r>
              <a:rPr lang="en-US" sz="2800" b="0" dirty="0"/>
              <a:t> </a:t>
            </a:r>
            <a:r>
              <a:rPr lang="en-US" sz="2800" b="0" dirty="0" err="1"/>
              <a:t>pada</a:t>
            </a:r>
            <a:r>
              <a:rPr lang="en-US" sz="2800" b="0" dirty="0"/>
              <a:t> </a:t>
            </a:r>
            <a:r>
              <a:rPr lang="en-US" sz="2800" b="0" dirty="0" err="1"/>
              <a:t>graf</a:t>
            </a:r>
            <a:r>
              <a:rPr lang="en-US" sz="2800" b="0" dirty="0"/>
              <a:t> </a:t>
            </a:r>
            <a:r>
              <a:rPr lang="en-US" sz="2800" b="0" dirty="0" err="1"/>
              <a:t>bidang</a:t>
            </a:r>
            <a:r>
              <a:rPr lang="en-US" sz="2800" b="0" dirty="0"/>
              <a:t> </a:t>
            </a:r>
            <a:r>
              <a:rPr lang="en-US" sz="2800" b="0" dirty="0" err="1"/>
              <a:t>membagi</a:t>
            </a:r>
            <a:r>
              <a:rPr lang="en-US" sz="2800" b="0" dirty="0"/>
              <a:t> </a:t>
            </a:r>
            <a:r>
              <a:rPr lang="en-US" sz="2800" b="0" dirty="0" err="1"/>
              <a:t>bidang</a:t>
            </a:r>
            <a:r>
              <a:rPr lang="en-US" sz="2800" b="0" dirty="0"/>
              <a:t> </a:t>
            </a:r>
            <a:r>
              <a:rPr lang="en-US" sz="2800" b="0" dirty="0" err="1"/>
              <a:t>datar</a:t>
            </a:r>
            <a:r>
              <a:rPr lang="en-US" sz="2800" b="0" dirty="0"/>
              <a:t> </a:t>
            </a:r>
            <a:r>
              <a:rPr lang="en-US" sz="2800" b="0" dirty="0" err="1"/>
              <a:t>menjadi</a:t>
            </a:r>
            <a:r>
              <a:rPr lang="en-US" sz="2800" b="0" dirty="0"/>
              <a:t> </a:t>
            </a:r>
            <a:r>
              <a:rPr lang="en-US" sz="2800" b="0" dirty="0" err="1"/>
              <a:t>beberapa</a:t>
            </a:r>
            <a:r>
              <a:rPr lang="en-US" sz="2800" b="0" dirty="0"/>
              <a:t> </a:t>
            </a:r>
            <a:r>
              <a:rPr lang="en-US" sz="2800" b="0" dirty="0" err="1"/>
              <a:t>wilayah</a:t>
            </a:r>
            <a:r>
              <a:rPr lang="en-US" sz="2800" b="0" dirty="0"/>
              <a:t> (region) </a:t>
            </a:r>
            <a:r>
              <a:rPr lang="en-US" sz="2800" b="0" dirty="0" err="1"/>
              <a:t>atau</a:t>
            </a:r>
            <a:r>
              <a:rPr lang="en-US" sz="2800" b="0" dirty="0"/>
              <a:t> </a:t>
            </a:r>
            <a:r>
              <a:rPr lang="en-US" sz="2800" b="0" dirty="0" err="1"/>
              <a:t>muka</a:t>
            </a:r>
            <a:r>
              <a:rPr lang="en-US" sz="2800" b="0" dirty="0"/>
              <a:t> (face). </a:t>
            </a:r>
          </a:p>
          <a:p>
            <a:pPr>
              <a:buFont typeface="Wingdings" pitchFamily="2" charset="2"/>
              <a:buChar char="q"/>
            </a:pPr>
            <a:r>
              <a:rPr lang="en-US" sz="2800" b="0" dirty="0"/>
              <a:t>Graf </a:t>
            </a:r>
            <a:r>
              <a:rPr lang="en-US" sz="2800" b="0" dirty="0" err="1"/>
              <a:t>bidang</a:t>
            </a:r>
            <a:r>
              <a:rPr lang="en-US" sz="2800" b="0" dirty="0"/>
              <a:t> </a:t>
            </a:r>
            <a:r>
              <a:rPr lang="en-US" sz="2800" b="0" dirty="0" err="1"/>
              <a:t>pada</a:t>
            </a:r>
            <a:r>
              <a:rPr lang="en-US" sz="2800" b="0" dirty="0"/>
              <a:t> </a:t>
            </a:r>
            <a:r>
              <a:rPr lang="en-US" sz="2800" b="0" dirty="0" err="1"/>
              <a:t>gambar</a:t>
            </a:r>
            <a:r>
              <a:rPr lang="en-US" sz="2800" b="0" dirty="0"/>
              <a:t> </a:t>
            </a:r>
            <a:r>
              <a:rPr lang="en-US" sz="2800" b="0" dirty="0" err="1"/>
              <a:t>di</a:t>
            </a:r>
            <a:r>
              <a:rPr lang="en-US" sz="2800" b="0" dirty="0"/>
              <a:t> </a:t>
            </a:r>
            <a:r>
              <a:rPr lang="en-US" sz="2800" b="0" dirty="0" err="1"/>
              <a:t>bawah</a:t>
            </a:r>
            <a:r>
              <a:rPr lang="en-US" sz="2800" b="0" dirty="0"/>
              <a:t> </a:t>
            </a:r>
            <a:r>
              <a:rPr lang="en-US" sz="2800" b="0" dirty="0" err="1"/>
              <a:t>initerdiri</a:t>
            </a:r>
            <a:r>
              <a:rPr lang="en-US" sz="2800" b="0" dirty="0"/>
              <a:t> </a:t>
            </a:r>
            <a:r>
              <a:rPr lang="en-US" sz="2800" b="0" dirty="0" err="1"/>
              <a:t>atas</a:t>
            </a:r>
            <a:r>
              <a:rPr lang="en-US" sz="2800" b="0" dirty="0"/>
              <a:t> 6 </a:t>
            </a:r>
            <a:r>
              <a:rPr lang="en-US" sz="2800" b="0" dirty="0" err="1"/>
              <a:t>wilayah</a:t>
            </a:r>
            <a:r>
              <a:rPr lang="en-US" sz="2800" b="0" dirty="0"/>
              <a:t> (</a:t>
            </a:r>
            <a:r>
              <a:rPr lang="en-US" sz="2800" b="0" dirty="0" err="1"/>
              <a:t>termasuk</a:t>
            </a:r>
            <a:r>
              <a:rPr lang="en-US" sz="2800" b="0" dirty="0"/>
              <a:t> </a:t>
            </a:r>
            <a:r>
              <a:rPr lang="en-US" sz="2800" b="0" dirty="0" err="1"/>
              <a:t>wilayah</a:t>
            </a:r>
            <a:r>
              <a:rPr lang="en-US" sz="2800" b="0" dirty="0"/>
              <a:t> </a:t>
            </a:r>
            <a:r>
              <a:rPr lang="en-US" sz="2800" b="0" dirty="0" err="1"/>
              <a:t>terluar</a:t>
            </a:r>
            <a:r>
              <a:rPr lang="en-US" sz="2800" b="0" dirty="0"/>
              <a:t>):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3505200"/>
            <a:ext cx="5638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Graf Planar </a:t>
            </a:r>
            <a:r>
              <a:rPr lang="en-US" dirty="0" err="1"/>
              <a:t>dan</a:t>
            </a:r>
            <a:r>
              <a:rPr lang="en-US" dirty="0"/>
              <a:t> Graf </a:t>
            </a:r>
            <a:r>
              <a:rPr lang="en-US" dirty="0" err="1"/>
              <a:t>Bidang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600200"/>
            <a:ext cx="10972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 err="1"/>
              <a:t>Hubungan</a:t>
            </a:r>
            <a:r>
              <a:rPr lang="en-US" sz="2800" dirty="0"/>
              <a:t> </a:t>
            </a:r>
            <a:r>
              <a:rPr lang="en-US" sz="2800" dirty="0" err="1"/>
              <a:t>antara</a:t>
            </a:r>
            <a:r>
              <a:rPr lang="en-US" sz="2800" dirty="0"/>
              <a:t> </a:t>
            </a:r>
            <a:r>
              <a:rPr lang="en-US" sz="2800" dirty="0" err="1"/>
              <a:t>jumlah</a:t>
            </a:r>
            <a:r>
              <a:rPr lang="en-US" sz="2800" dirty="0"/>
              <a:t> </a:t>
            </a:r>
            <a:r>
              <a:rPr lang="en-US" sz="2800" dirty="0" err="1"/>
              <a:t>simpul</a:t>
            </a:r>
            <a:r>
              <a:rPr lang="en-US" sz="2800" dirty="0"/>
              <a:t> (n), </a:t>
            </a:r>
            <a:r>
              <a:rPr lang="en-US" sz="2800" dirty="0" err="1"/>
              <a:t>jumlah</a:t>
            </a:r>
            <a:r>
              <a:rPr lang="en-US" sz="2800" dirty="0"/>
              <a:t> </a:t>
            </a:r>
            <a:r>
              <a:rPr lang="en-US" sz="2800" dirty="0" err="1"/>
              <a:t>sisi</a:t>
            </a:r>
            <a:r>
              <a:rPr lang="en-US" sz="2800" dirty="0"/>
              <a:t> (e),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jumlah</a:t>
            </a:r>
            <a:endParaRPr lang="en-US" sz="2800" dirty="0"/>
          </a:p>
          <a:p>
            <a:r>
              <a:rPr lang="en-US" sz="2800" dirty="0"/>
              <a:t>   </a:t>
            </a:r>
            <a:r>
              <a:rPr lang="en-US" sz="2800" dirty="0" err="1"/>
              <a:t>wilayah</a:t>
            </a:r>
            <a:r>
              <a:rPr lang="en-US" sz="2800" dirty="0"/>
              <a:t> (f)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graf</a:t>
            </a:r>
            <a:r>
              <a:rPr lang="en-US" sz="2800" dirty="0"/>
              <a:t> </a:t>
            </a:r>
            <a:r>
              <a:rPr lang="en-US" sz="2800" dirty="0" err="1"/>
              <a:t>bidang</a:t>
            </a:r>
            <a:r>
              <a:rPr lang="en-US" sz="2800" dirty="0"/>
              <a:t>: </a:t>
            </a:r>
          </a:p>
          <a:p>
            <a:r>
              <a:rPr lang="en-US" sz="2800" dirty="0"/>
              <a:t>                                    n – e + f = 2 (</a:t>
            </a:r>
            <a:r>
              <a:rPr lang="en-US" sz="2800" dirty="0" err="1"/>
              <a:t>Rumus</a:t>
            </a:r>
            <a:r>
              <a:rPr lang="en-US" sz="2800" dirty="0"/>
              <a:t> Euler)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pt-BR" sz="2800" dirty="0"/>
              <a:t>Pada Gambar di atas, e = 11 dan n = 7, f = 6, maka 11 – 7 + 6 = 2. </a:t>
            </a:r>
            <a:endParaRPr lang="en-US" sz="28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971800"/>
            <a:ext cx="5257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/>
              <a:t>Apakah</a:t>
            </a:r>
            <a:r>
              <a:rPr lang="en-US" b="0" dirty="0"/>
              <a:t> </a:t>
            </a:r>
            <a:r>
              <a:rPr lang="en-US" b="0" dirty="0" err="1"/>
              <a:t>pasangan</a:t>
            </a:r>
            <a:r>
              <a:rPr lang="en-US" b="0" dirty="0"/>
              <a:t> </a:t>
            </a:r>
            <a:r>
              <a:rPr lang="en-US" b="0" dirty="0" err="1"/>
              <a:t>graf</a:t>
            </a:r>
            <a:r>
              <a:rPr lang="en-US" b="0" dirty="0"/>
              <a:t> </a:t>
            </a:r>
            <a:r>
              <a:rPr lang="en-US" b="0" dirty="0" err="1"/>
              <a:t>di</a:t>
            </a:r>
            <a:r>
              <a:rPr lang="en-US" b="0" dirty="0"/>
              <a:t> </a:t>
            </a:r>
            <a:r>
              <a:rPr lang="en-US" b="0" dirty="0" err="1"/>
              <a:t>bawah</a:t>
            </a:r>
            <a:r>
              <a:rPr lang="en-US" b="0" dirty="0"/>
              <a:t> </a:t>
            </a:r>
            <a:r>
              <a:rPr lang="en-US" b="0" dirty="0" err="1"/>
              <a:t>ini</a:t>
            </a:r>
            <a:r>
              <a:rPr lang="en-US" b="0" dirty="0"/>
              <a:t> </a:t>
            </a:r>
            <a:r>
              <a:rPr lang="en-US" b="0" dirty="0" err="1"/>
              <a:t>isomorfik</a:t>
            </a:r>
            <a:r>
              <a:rPr lang="en-US" b="0" dirty="0"/>
              <a:t>?</a:t>
            </a:r>
          </a:p>
          <a:p>
            <a:endParaRPr lang="en-US" b="0" dirty="0"/>
          </a:p>
          <a:p>
            <a:pPr>
              <a:buNone/>
            </a:pPr>
            <a:r>
              <a:rPr lang="en-US" b="0" dirty="0"/>
              <a:t>1)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pPr>
              <a:buNone/>
            </a:pPr>
            <a:endParaRPr lang="en-US" b="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438400"/>
            <a:ext cx="7162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r>
              <a:rPr lang="en-US" dirty="0"/>
              <a:t> 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524000"/>
            <a:ext cx="6010275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33400" y="144780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7906" y="4684693"/>
            <a:ext cx="11201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3. </a:t>
            </a:r>
            <a:r>
              <a:rPr lang="en-US" sz="2800" dirty="0" err="1"/>
              <a:t>Gambarkan</a:t>
            </a:r>
            <a:r>
              <a:rPr lang="en-US" sz="2800" dirty="0"/>
              <a:t> 2 </a:t>
            </a:r>
            <a:r>
              <a:rPr lang="en-US" sz="2800" dirty="0" err="1"/>
              <a:t>buah</a:t>
            </a:r>
            <a:r>
              <a:rPr lang="en-US" sz="2800" dirty="0"/>
              <a:t> </a:t>
            </a:r>
            <a:r>
              <a:rPr lang="en-US" sz="2800" dirty="0" err="1"/>
              <a:t>graf</a:t>
            </a:r>
            <a:r>
              <a:rPr lang="en-US" sz="2800" dirty="0"/>
              <a:t> yang </a:t>
            </a:r>
            <a:r>
              <a:rPr lang="en-US" sz="2800" dirty="0" err="1"/>
              <a:t>isomorfik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graf</a:t>
            </a:r>
            <a:r>
              <a:rPr lang="en-US" sz="2800" dirty="0"/>
              <a:t> </a:t>
            </a:r>
            <a:r>
              <a:rPr lang="en-US" sz="2800" dirty="0" err="1"/>
              <a:t>teratur</a:t>
            </a:r>
            <a:endParaRPr lang="en-US" sz="2800" dirty="0"/>
          </a:p>
          <a:p>
            <a:r>
              <a:rPr lang="en-US" sz="2800" dirty="0"/>
              <a:t>    </a:t>
            </a:r>
            <a:r>
              <a:rPr lang="en-US" sz="2800" dirty="0" err="1"/>
              <a:t>berderajat</a:t>
            </a:r>
            <a:r>
              <a:rPr lang="en-US" sz="2800" dirty="0"/>
              <a:t> 3 yang </a:t>
            </a:r>
            <a:r>
              <a:rPr lang="en-US" sz="2800" dirty="0" err="1"/>
              <a:t>mempunyai</a:t>
            </a:r>
            <a:r>
              <a:rPr lang="en-US" sz="2800" dirty="0"/>
              <a:t> 8 </a:t>
            </a:r>
            <a:r>
              <a:rPr lang="en-US" sz="2800" dirty="0" err="1"/>
              <a:t>buah</a:t>
            </a:r>
            <a:r>
              <a:rPr lang="en-US" sz="2800" dirty="0"/>
              <a:t> </a:t>
            </a:r>
            <a:r>
              <a:rPr lang="en-US" sz="2800" dirty="0" err="1"/>
              <a:t>simpul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Tujuan Pembelajaran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merepresentasikan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graf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108006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609600" y="1371600"/>
            <a:ext cx="11582400" cy="5607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 b="0" dirty="0" err="1"/>
              <a:t>Misalkan</a:t>
            </a:r>
            <a:r>
              <a:rPr lang="en-US" sz="2800" b="0" dirty="0"/>
              <a:t> </a:t>
            </a:r>
            <a:r>
              <a:rPr lang="en-US" sz="2800" b="0" dirty="0" err="1"/>
              <a:t>graf</a:t>
            </a:r>
            <a:r>
              <a:rPr lang="en-US" sz="2800" b="0" dirty="0"/>
              <a:t> </a:t>
            </a:r>
            <a:r>
              <a:rPr lang="en-US" sz="2800" b="0" dirty="0" err="1"/>
              <a:t>sederhana</a:t>
            </a:r>
            <a:r>
              <a:rPr lang="en-US" sz="2800" b="0" dirty="0"/>
              <a:t> planar </a:t>
            </a:r>
            <a:r>
              <a:rPr lang="en-US" sz="2800" b="0" dirty="0" err="1"/>
              <a:t>memiliki</a:t>
            </a:r>
            <a:r>
              <a:rPr lang="en-US" sz="2800" b="0" dirty="0"/>
              <a:t> 24 </a:t>
            </a:r>
            <a:r>
              <a:rPr lang="en-US" sz="2800" b="0" dirty="0" err="1"/>
              <a:t>buah</a:t>
            </a:r>
            <a:r>
              <a:rPr lang="en-US" sz="2800" b="0" dirty="0"/>
              <a:t> </a:t>
            </a:r>
            <a:r>
              <a:rPr lang="en-US" sz="2800" b="0" dirty="0" err="1"/>
              <a:t>simpul</a:t>
            </a:r>
            <a:r>
              <a:rPr lang="en-US" sz="2800" b="0" dirty="0"/>
              <a:t>, </a:t>
            </a:r>
          </a:p>
          <a:p>
            <a:pPr>
              <a:buNone/>
            </a:pPr>
            <a:r>
              <a:rPr lang="en-US" sz="2800" b="0" dirty="0" err="1"/>
              <a:t>masing-masing</a:t>
            </a:r>
            <a:r>
              <a:rPr lang="en-US" sz="2800" b="0" dirty="0"/>
              <a:t> </a:t>
            </a:r>
            <a:r>
              <a:rPr lang="en-US" sz="2800" b="0" dirty="0" err="1"/>
              <a:t>simpul</a:t>
            </a:r>
            <a:r>
              <a:rPr lang="en-US" sz="2800" b="0" dirty="0"/>
              <a:t> </a:t>
            </a:r>
            <a:r>
              <a:rPr lang="en-US" sz="2800" b="0" dirty="0" err="1"/>
              <a:t>berderajat</a:t>
            </a:r>
            <a:r>
              <a:rPr lang="en-US" sz="2800" b="0" dirty="0"/>
              <a:t> 4. </a:t>
            </a:r>
            <a:r>
              <a:rPr lang="en-US" sz="2800" b="0" dirty="0" err="1"/>
              <a:t>Representasi</a:t>
            </a:r>
            <a:r>
              <a:rPr lang="en-US" sz="2800" b="0" dirty="0"/>
              <a:t> planar </a:t>
            </a:r>
          </a:p>
          <a:p>
            <a:pPr>
              <a:buNone/>
            </a:pPr>
            <a:r>
              <a:rPr lang="en-US" sz="2800" b="0" dirty="0" err="1"/>
              <a:t>dari</a:t>
            </a:r>
            <a:r>
              <a:rPr lang="en-US" sz="2800" b="0" dirty="0"/>
              <a:t> </a:t>
            </a:r>
            <a:r>
              <a:rPr lang="en-US" sz="2800" b="0" dirty="0" err="1"/>
              <a:t>graf</a:t>
            </a:r>
            <a:r>
              <a:rPr lang="en-US" sz="2800" b="0" dirty="0"/>
              <a:t> </a:t>
            </a:r>
            <a:r>
              <a:rPr lang="en-US" sz="2800" b="0" dirty="0" err="1"/>
              <a:t>tersebut</a:t>
            </a:r>
            <a:r>
              <a:rPr lang="en-US" sz="2800" b="0" dirty="0"/>
              <a:t> </a:t>
            </a:r>
            <a:r>
              <a:rPr lang="en-US" sz="2800" b="0" dirty="0" err="1"/>
              <a:t>membagi</a:t>
            </a:r>
            <a:r>
              <a:rPr lang="en-US" sz="2800" b="0" dirty="0"/>
              <a:t> </a:t>
            </a:r>
            <a:r>
              <a:rPr lang="en-US" sz="2800" b="0" dirty="0" err="1"/>
              <a:t>bidang</a:t>
            </a:r>
            <a:r>
              <a:rPr lang="en-US" sz="2800" b="0" dirty="0"/>
              <a:t> </a:t>
            </a:r>
            <a:r>
              <a:rPr lang="en-US" sz="2800" b="0" dirty="0" err="1"/>
              <a:t>datar</a:t>
            </a:r>
            <a:r>
              <a:rPr lang="en-US" sz="2800" b="0" dirty="0"/>
              <a:t> </a:t>
            </a:r>
            <a:r>
              <a:rPr lang="en-US" sz="2800" b="0" dirty="0" err="1"/>
              <a:t>menjadi</a:t>
            </a:r>
            <a:r>
              <a:rPr lang="en-US" sz="2800" b="0" dirty="0"/>
              <a:t> </a:t>
            </a:r>
            <a:r>
              <a:rPr lang="en-US" sz="2800" b="0" dirty="0" err="1"/>
              <a:t>sejumlah</a:t>
            </a:r>
            <a:endParaRPr lang="en-US" sz="2800" b="0" dirty="0"/>
          </a:p>
          <a:p>
            <a:pPr>
              <a:buNone/>
            </a:pPr>
            <a:r>
              <a:rPr lang="en-US" sz="2800" b="0" dirty="0" err="1"/>
              <a:t>wilayah</a:t>
            </a:r>
            <a:r>
              <a:rPr lang="en-US" sz="2800" b="0" dirty="0"/>
              <a:t> </a:t>
            </a:r>
            <a:r>
              <a:rPr lang="en-US" sz="2800" b="0" dirty="0" err="1"/>
              <a:t>atau</a:t>
            </a:r>
            <a:r>
              <a:rPr lang="en-US" sz="2800" b="0" dirty="0"/>
              <a:t> </a:t>
            </a:r>
            <a:r>
              <a:rPr lang="en-US" sz="2800" b="0" dirty="0" err="1"/>
              <a:t>muka</a:t>
            </a:r>
            <a:r>
              <a:rPr lang="en-US" sz="2800" b="0" dirty="0"/>
              <a:t>. </a:t>
            </a:r>
            <a:r>
              <a:rPr lang="en-US" sz="2800" b="0" dirty="0" err="1"/>
              <a:t>Berapa</a:t>
            </a:r>
            <a:r>
              <a:rPr lang="en-US" sz="2800" b="0" dirty="0"/>
              <a:t> </a:t>
            </a:r>
            <a:r>
              <a:rPr lang="en-US" sz="2800" b="0" dirty="0" err="1"/>
              <a:t>banyak</a:t>
            </a:r>
            <a:r>
              <a:rPr lang="en-US" sz="2800" b="0" dirty="0"/>
              <a:t> </a:t>
            </a:r>
            <a:r>
              <a:rPr lang="en-US" sz="2800" b="0" dirty="0" err="1"/>
              <a:t>wilayah</a:t>
            </a:r>
            <a:r>
              <a:rPr lang="en-US" sz="2800" b="0" dirty="0"/>
              <a:t> yang </a:t>
            </a:r>
            <a:r>
              <a:rPr lang="en-US" sz="2800" b="0" dirty="0" err="1"/>
              <a:t>terbentuk</a:t>
            </a:r>
            <a:r>
              <a:rPr lang="en-US" sz="2800" b="0" dirty="0"/>
              <a:t>?</a:t>
            </a:r>
          </a:p>
          <a:p>
            <a:pPr>
              <a:buNone/>
            </a:pPr>
            <a:r>
              <a:rPr lang="en-US" sz="2800" b="0" dirty="0" err="1"/>
              <a:t>Jawaban</a:t>
            </a:r>
            <a:r>
              <a:rPr lang="en-US" sz="2800" b="0" dirty="0"/>
              <a:t> :</a:t>
            </a:r>
          </a:p>
          <a:p>
            <a:r>
              <a:rPr lang="en-US" sz="2800" b="0" dirty="0" err="1"/>
              <a:t>Diketahui</a:t>
            </a:r>
            <a:r>
              <a:rPr lang="en-US" sz="2800" b="0" dirty="0"/>
              <a:t> n = </a:t>
            </a:r>
            <a:r>
              <a:rPr lang="en-US" sz="2800" b="0" dirty="0" err="1"/>
              <a:t>jumlah</a:t>
            </a:r>
            <a:r>
              <a:rPr lang="en-US" sz="2800" b="0" dirty="0"/>
              <a:t> </a:t>
            </a:r>
            <a:r>
              <a:rPr lang="en-US" sz="2800" b="0" dirty="0" err="1"/>
              <a:t>simpul</a:t>
            </a:r>
            <a:r>
              <a:rPr lang="en-US" sz="2800" b="0" dirty="0"/>
              <a:t> = 24, </a:t>
            </a:r>
            <a:r>
              <a:rPr lang="en-US" sz="2800" b="0" dirty="0" err="1"/>
              <a:t>maka</a:t>
            </a:r>
            <a:r>
              <a:rPr lang="en-US" sz="2800" b="0" dirty="0"/>
              <a:t> </a:t>
            </a:r>
            <a:r>
              <a:rPr lang="en-US" sz="2800" b="0" dirty="0" err="1"/>
              <a:t>jumlah</a:t>
            </a:r>
            <a:r>
              <a:rPr lang="en-US" sz="2800" b="0" dirty="0"/>
              <a:t> </a:t>
            </a:r>
            <a:r>
              <a:rPr lang="en-US" sz="2800" b="0" dirty="0" err="1"/>
              <a:t>derajat</a:t>
            </a:r>
            <a:endParaRPr lang="en-US" sz="2800" b="0" dirty="0"/>
          </a:p>
          <a:p>
            <a:pPr>
              <a:buNone/>
            </a:pPr>
            <a:r>
              <a:rPr lang="en-US" sz="2800" b="0" dirty="0"/>
              <a:t>   </a:t>
            </a:r>
            <a:r>
              <a:rPr lang="en-US" sz="2800" b="0" dirty="0" err="1"/>
              <a:t>Seluruh</a:t>
            </a:r>
            <a:r>
              <a:rPr lang="en-US" sz="2800" b="0" dirty="0"/>
              <a:t> </a:t>
            </a:r>
            <a:r>
              <a:rPr lang="en-US" sz="2800" b="0" dirty="0" err="1"/>
              <a:t>simpul</a:t>
            </a:r>
            <a:r>
              <a:rPr lang="en-US" sz="2800" b="0" dirty="0"/>
              <a:t> = 24 x 4 = 96. </a:t>
            </a:r>
          </a:p>
          <a:p>
            <a:r>
              <a:rPr lang="en-US" sz="2800" b="0" dirty="0" err="1"/>
              <a:t>Menurut</a:t>
            </a:r>
            <a:r>
              <a:rPr lang="en-US" sz="2800" b="0" dirty="0"/>
              <a:t> lemma </a:t>
            </a:r>
            <a:r>
              <a:rPr lang="en-US" sz="2800" b="0" dirty="0" err="1"/>
              <a:t>jabat</a:t>
            </a:r>
            <a:r>
              <a:rPr lang="en-US" sz="2800" b="0" dirty="0"/>
              <a:t> </a:t>
            </a:r>
            <a:r>
              <a:rPr lang="en-US" sz="2800" b="0" dirty="0" err="1"/>
              <a:t>tangan</a:t>
            </a:r>
            <a:r>
              <a:rPr lang="en-US" sz="2800" b="0" dirty="0"/>
              <a:t>, </a:t>
            </a:r>
            <a:r>
              <a:rPr lang="en-US" sz="2800" b="0" dirty="0" err="1"/>
              <a:t>jumlah</a:t>
            </a:r>
            <a:r>
              <a:rPr lang="en-US" sz="2800" b="0" dirty="0"/>
              <a:t> </a:t>
            </a:r>
            <a:r>
              <a:rPr lang="en-US" sz="2800" b="0" dirty="0" err="1"/>
              <a:t>derajat</a:t>
            </a:r>
            <a:r>
              <a:rPr lang="en-US" sz="2800" b="0" dirty="0"/>
              <a:t> = 2xjumlah </a:t>
            </a:r>
            <a:r>
              <a:rPr lang="en-US" sz="2800" b="0" dirty="0" err="1"/>
              <a:t>sisi</a:t>
            </a:r>
            <a:r>
              <a:rPr lang="en-US" sz="2800" b="0" dirty="0"/>
              <a:t>, </a:t>
            </a:r>
            <a:r>
              <a:rPr lang="en-US" sz="2800" b="0" dirty="0" err="1"/>
              <a:t>sehingga</a:t>
            </a:r>
            <a:r>
              <a:rPr lang="en-US" sz="2800" b="0" dirty="0"/>
              <a:t> </a:t>
            </a:r>
            <a:r>
              <a:rPr lang="en-US" sz="2800" b="0" dirty="0" err="1"/>
              <a:t>jumlah</a:t>
            </a:r>
            <a:r>
              <a:rPr lang="en-US" sz="2800" b="0" dirty="0"/>
              <a:t> </a:t>
            </a:r>
            <a:r>
              <a:rPr lang="en-US" sz="2800" b="0" dirty="0" err="1"/>
              <a:t>sisi</a:t>
            </a:r>
            <a:r>
              <a:rPr lang="en-US" sz="2800" b="0" dirty="0"/>
              <a:t> = e = </a:t>
            </a:r>
            <a:r>
              <a:rPr lang="en-US" sz="2800" b="0" dirty="0" err="1"/>
              <a:t>jumlah</a:t>
            </a:r>
            <a:r>
              <a:rPr lang="en-US" sz="2800" b="0" dirty="0"/>
              <a:t> </a:t>
            </a:r>
            <a:r>
              <a:rPr lang="en-US" sz="2800" b="0" dirty="0" err="1"/>
              <a:t>derajat</a:t>
            </a:r>
            <a:r>
              <a:rPr lang="en-US" sz="2800" b="0" dirty="0"/>
              <a:t>/2 = 96/2 = 48 </a:t>
            </a: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dirty="0"/>
              <a:t>Dari rumus Euler, n – e + f = 2, sehingga</a:t>
            </a:r>
          </a:p>
          <a:p>
            <a:pPr>
              <a:buNone/>
            </a:pPr>
            <a:r>
              <a:rPr lang="pt-BR" b="0" dirty="0"/>
              <a:t>  f = 2 – n + e = 2 – 24 + 48 = 26 buah.</a:t>
            </a:r>
            <a:endParaRPr lang="en-US" b="0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2590800"/>
            <a:ext cx="10896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graf</a:t>
            </a:r>
            <a:r>
              <a:rPr lang="en-US" sz="2800" dirty="0"/>
              <a:t> planar </a:t>
            </a:r>
            <a:r>
              <a:rPr lang="en-US" sz="2800" dirty="0" err="1"/>
              <a:t>sederhana</a:t>
            </a:r>
            <a:r>
              <a:rPr lang="en-US" sz="2800" dirty="0"/>
              <a:t> </a:t>
            </a:r>
            <a:r>
              <a:rPr lang="en-US" sz="2800" dirty="0" err="1"/>
              <a:t>terhubung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f </a:t>
            </a:r>
            <a:r>
              <a:rPr lang="en-US" sz="2800" dirty="0" err="1"/>
              <a:t>buah</a:t>
            </a:r>
            <a:r>
              <a:rPr lang="en-US" sz="2800" dirty="0"/>
              <a:t> </a:t>
            </a:r>
            <a:r>
              <a:rPr lang="en-US" sz="2800" dirty="0" err="1"/>
              <a:t>wilayah</a:t>
            </a:r>
            <a:r>
              <a:rPr lang="en-US" sz="2800" dirty="0"/>
              <a:t>,</a:t>
            </a:r>
          </a:p>
          <a:p>
            <a:r>
              <a:rPr lang="en-US" sz="2800" dirty="0"/>
              <a:t>    n </a:t>
            </a:r>
            <a:r>
              <a:rPr lang="en-US" sz="2800" dirty="0" err="1"/>
              <a:t>buah</a:t>
            </a:r>
            <a:r>
              <a:rPr lang="en-US" sz="2800" dirty="0"/>
              <a:t> </a:t>
            </a:r>
            <a:r>
              <a:rPr lang="en-US" sz="2800" dirty="0" err="1"/>
              <a:t>simpul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e </a:t>
            </a:r>
            <a:r>
              <a:rPr lang="en-US" sz="2800" dirty="0" err="1"/>
              <a:t>buah</a:t>
            </a:r>
            <a:r>
              <a:rPr lang="en-US" sz="2800" dirty="0"/>
              <a:t> </a:t>
            </a:r>
            <a:r>
              <a:rPr lang="en-US" sz="2800" dirty="0" err="1"/>
              <a:t>sisi</a:t>
            </a:r>
            <a:r>
              <a:rPr lang="en-US" sz="2800" dirty="0"/>
              <a:t> (e &gt; 2) </a:t>
            </a:r>
            <a:r>
              <a:rPr lang="en-US" sz="2800" dirty="0" err="1"/>
              <a:t>selalu</a:t>
            </a:r>
            <a:r>
              <a:rPr lang="en-US" sz="2800" dirty="0"/>
              <a:t> </a:t>
            </a:r>
            <a:r>
              <a:rPr lang="en-US" sz="2800" dirty="0" err="1"/>
              <a:t>berlaku</a:t>
            </a:r>
            <a:r>
              <a:rPr lang="en-US" sz="2800" dirty="0"/>
              <a:t>: </a:t>
            </a:r>
          </a:p>
          <a:p>
            <a:pPr lvl="0"/>
            <a:r>
              <a:rPr lang="en-US" sz="2800" dirty="0"/>
              <a:t>    e    3n – 6.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Kesimpulan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51384" y="5046857"/>
            <a:ext cx="10363200" cy="953650"/>
          </a:xfrm>
        </p:spPr>
        <p:txBody>
          <a:bodyPr/>
          <a:lstStyle/>
          <a:p>
            <a:pPr algn="ctr"/>
            <a:r>
              <a:rPr lang="id-ID" sz="6000" dirty="0"/>
              <a:t>SELESAI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719736" y="1689238"/>
            <a:ext cx="3960440" cy="3241812"/>
            <a:chOff x="3719736" y="1689238"/>
            <a:chExt cx="3960440" cy="324181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736" y="1689238"/>
              <a:ext cx="3960440" cy="324181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3912" y="1916832"/>
              <a:ext cx="720080" cy="720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8017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Representasi</a:t>
            </a:r>
            <a:r>
              <a:rPr lang="en-US" dirty="0"/>
              <a:t> Graf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Ketetanggaan</a:t>
            </a:r>
            <a:r>
              <a:rPr lang="en-US" dirty="0"/>
              <a:t> (adjacency matrix)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057400"/>
            <a:ext cx="8153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18744"/>
            <a:ext cx="10871200" cy="563562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Ketetanggaan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95400"/>
            <a:ext cx="10515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Ketetanggaan</a:t>
            </a:r>
            <a:r>
              <a:rPr lang="en-US" dirty="0"/>
              <a:t>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371600"/>
            <a:ext cx="6324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Ketetanggaan</a:t>
            </a:r>
            <a:r>
              <a:rPr lang="en-US" dirty="0"/>
              <a:t> (adjacency matrix)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Derajat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simpul</a:t>
            </a:r>
            <a:r>
              <a:rPr lang="en-US" dirty="0"/>
              <a:t> </a:t>
            </a:r>
            <a:r>
              <a:rPr lang="en-US" dirty="0" err="1"/>
              <a:t>i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Graf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berarah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endParaRPr lang="en-US" dirty="0"/>
          </a:p>
          <a:p>
            <a:pPr marL="514350" indent="-514350">
              <a:buFont typeface="+mj-lt"/>
              <a:buAutoNum type="alphaLcParenR"/>
            </a:pP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Graf  </a:t>
            </a:r>
            <a:r>
              <a:rPr lang="en-US" dirty="0" err="1"/>
              <a:t>berarah</a:t>
            </a:r>
            <a:endParaRPr lang="en-US" dirty="0"/>
          </a:p>
          <a:p>
            <a:pPr marL="514350" indent="-514350">
              <a:buNone/>
            </a:pPr>
            <a:endParaRPr lang="en-US" dirty="0"/>
          </a:p>
          <a:p>
            <a:pPr marL="514350" indent="-51435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6200" y="2514600"/>
            <a:ext cx="1981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4038600"/>
            <a:ext cx="7086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Ketetanggaan</a:t>
            </a:r>
            <a:r>
              <a:rPr lang="en-US" dirty="0"/>
              <a:t>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447800"/>
            <a:ext cx="4572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Representasi</a:t>
            </a:r>
            <a:r>
              <a:rPr lang="en-US" dirty="0"/>
              <a:t> </a:t>
            </a:r>
            <a:r>
              <a:rPr lang="en-US" dirty="0" err="1"/>
              <a:t>graf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Bersisian</a:t>
            </a:r>
            <a:r>
              <a:rPr lang="en-US" dirty="0"/>
              <a:t> (</a:t>
            </a:r>
            <a:r>
              <a:rPr lang="en-US" dirty="0" err="1"/>
              <a:t>incidency</a:t>
            </a:r>
            <a:r>
              <a:rPr lang="en-US" dirty="0"/>
              <a:t> matrix)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209800"/>
            <a:ext cx="77724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werpoint-template-apr7">
  <a:themeElements>
    <a:clrScheme name="Office Theme 1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FF9900"/>
      </a:accent2>
      <a:accent3>
        <a:srgbClr val="FFFFFF"/>
      </a:accent3>
      <a:accent4>
        <a:srgbClr val="122B6A"/>
      </a:accent4>
      <a:accent5>
        <a:srgbClr val="BDD8F1"/>
      </a:accent5>
      <a:accent6>
        <a:srgbClr val="E78A00"/>
      </a:accent6>
      <a:hlink>
        <a:srgbClr val="9999FF"/>
      </a:hlink>
      <a:folHlink>
        <a:srgbClr val="969696"/>
      </a:folHlink>
    </a:clrScheme>
    <a:fontScheme name="Office Them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FF9900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powerpoint-template-apr7</Template>
  <TotalTime>6480</TotalTime>
  <Words>778</Words>
  <Application>Microsoft Office PowerPoint</Application>
  <PresentationFormat>Widescreen</PresentationFormat>
  <Paragraphs>134</Paragraphs>
  <Slides>32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Bebas Neue</vt:lpstr>
      <vt:lpstr>Calibri</vt:lpstr>
      <vt:lpstr>Calibri Light</vt:lpstr>
      <vt:lpstr>Lato</vt:lpstr>
      <vt:lpstr>Verdana</vt:lpstr>
      <vt:lpstr>Wingdings</vt:lpstr>
      <vt:lpstr>powerpoint-template-apr7</vt:lpstr>
      <vt:lpstr>3_Custom Design</vt:lpstr>
      <vt:lpstr>Image</vt:lpstr>
      <vt:lpstr>FAKULTAS TEKNOLOGI INFORMASI</vt:lpstr>
      <vt:lpstr>Representasi graf</vt:lpstr>
      <vt:lpstr>Tujuan Pembelajaran</vt:lpstr>
      <vt:lpstr>Representasi Graf </vt:lpstr>
      <vt:lpstr>Contoh Matriks Ketetanggaan   </vt:lpstr>
      <vt:lpstr>Contoh Matriks Ketetanggaan </vt:lpstr>
      <vt:lpstr>Matriks Ketetanggaan (adjacency matrix)</vt:lpstr>
      <vt:lpstr>Contoh Matriks Ketetanggaan </vt:lpstr>
      <vt:lpstr>Representasi graf</vt:lpstr>
      <vt:lpstr>Contoh Matriks bersisihan</vt:lpstr>
      <vt:lpstr>Representasi Graf</vt:lpstr>
      <vt:lpstr>Graf Isomorfis</vt:lpstr>
      <vt:lpstr>Graf Isomorfis</vt:lpstr>
      <vt:lpstr>Graf Isomorfis</vt:lpstr>
      <vt:lpstr>Graf Isomorfis</vt:lpstr>
      <vt:lpstr>Graf isomorfis</vt:lpstr>
      <vt:lpstr>Graf Isomorfis</vt:lpstr>
      <vt:lpstr>Graf Isomorfis</vt:lpstr>
      <vt:lpstr>Graf Isomorfis</vt:lpstr>
      <vt:lpstr>Graf Isomorfis</vt:lpstr>
      <vt:lpstr>Graf Planar dan graf Bidang </vt:lpstr>
      <vt:lpstr>Graf Planar dan Graf Bidang </vt:lpstr>
      <vt:lpstr>Graf Planar dan Graf Bidang </vt:lpstr>
      <vt:lpstr>Aplikasi Graf Euler</vt:lpstr>
      <vt:lpstr>Latihan </vt:lpstr>
      <vt:lpstr>Graf Bidang dan Graf Planar </vt:lpstr>
      <vt:lpstr>Graf Planar dan Graf Bidang</vt:lpstr>
      <vt:lpstr>Latihan </vt:lpstr>
      <vt:lpstr>Latihan </vt:lpstr>
      <vt:lpstr>Latihan</vt:lpstr>
      <vt:lpstr>Latihan </vt:lpstr>
      <vt:lpstr>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Rizky Pradana</cp:lastModifiedBy>
  <cp:revision>421</cp:revision>
  <dcterms:created xsi:type="dcterms:W3CDTF">2011-05-21T14:11:58Z</dcterms:created>
  <dcterms:modified xsi:type="dcterms:W3CDTF">2022-04-07T01:11:11Z</dcterms:modified>
</cp:coreProperties>
</file>