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35"/>
  </p:notesMasterIdLst>
  <p:handoutMasterIdLst>
    <p:handoutMasterId r:id="rId36"/>
  </p:handoutMasterIdLst>
  <p:sldIdLst>
    <p:sldId id="324" r:id="rId3"/>
    <p:sldId id="351" r:id="rId4"/>
    <p:sldId id="352" r:id="rId5"/>
    <p:sldId id="354" r:id="rId6"/>
    <p:sldId id="356" r:id="rId7"/>
    <p:sldId id="366" r:id="rId8"/>
    <p:sldId id="367" r:id="rId9"/>
    <p:sldId id="368" r:id="rId10"/>
    <p:sldId id="369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70" r:id="rId30"/>
    <p:sldId id="389" r:id="rId31"/>
    <p:sldId id="390" r:id="rId32"/>
    <p:sldId id="391" r:id="rId33"/>
    <p:sldId id="348" r:id="rId34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110" d="100"/>
          <a:sy n="110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pPr/>
              <a:t>18/03/2023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18/03/2023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330159" imgH="6146032" progId="">
                  <p:embed/>
                </p:oleObj>
              </mc:Choice>
              <mc:Fallback>
                <p:oleObj name="Image" r:id="rId2" imgW="4330159" imgH="6146032" progId="">
                  <p:embed/>
                  <p:pic>
                    <p:nvPicPr>
                      <p:cNvPr id="314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526984" imgH="3428571" progId="">
                  <p:embed/>
                </p:oleObj>
              </mc:Choice>
              <mc:Fallback>
                <p:oleObj name="Image" r:id="rId4" imgW="2526984" imgH="3428571" progId="">
                  <p:embed/>
                  <p:pic>
                    <p:nvPicPr>
                      <p:cNvPr id="314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4330159" imgH="6146032" progId="">
                  <p:embed/>
                </p:oleObj>
              </mc:Choice>
              <mc:Fallback>
                <p:oleObj name="Image" r:id="rId15" imgW="4330159" imgH="6146032" progId="">
                  <p:embed/>
                  <p:pic>
                    <p:nvPicPr>
                      <p:cNvPr id="109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3/18/2023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err="1">
                <a:latin typeface="+mj-lt"/>
              </a:rPr>
              <a:t>Matematika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Diskrit</a:t>
            </a:r>
            <a:endParaRPr lang="id-ID" sz="4400" b="1" dirty="0">
              <a:latin typeface="+mj-lt"/>
            </a:endParaRPr>
          </a:p>
          <a:p>
            <a:r>
              <a:rPr lang="id-ID" sz="3600" b="1" dirty="0">
                <a:latin typeface="+mj-lt"/>
              </a:rPr>
              <a:t>[ KODE MATAKULIAH </a:t>
            </a:r>
            <a:r>
              <a:rPr lang="en-US" sz="3600" b="1" dirty="0">
                <a:latin typeface="+mj-lt"/>
              </a:rPr>
              <a:t>I057</a:t>
            </a:r>
            <a:r>
              <a:rPr lang="id-ID" sz="3600" b="1" dirty="0">
                <a:latin typeface="+mj-lt"/>
              </a:rPr>
              <a:t>/ </a:t>
            </a:r>
            <a:r>
              <a:rPr lang="en-US" sz="3600" b="1" dirty="0">
                <a:latin typeface="+mj-lt"/>
              </a:rPr>
              <a:t>3</a:t>
            </a:r>
            <a:r>
              <a:rPr lang="id-ID" sz="3600" b="1" dirty="0">
                <a:latin typeface="+mj-lt"/>
              </a:rPr>
              <a:t> SKS ]</a:t>
            </a: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Sirkut</a:t>
            </a:r>
            <a:r>
              <a:rPr lang="en-US" dirty="0"/>
              <a:t> Hamilton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Hamilton </a:t>
            </a:r>
            <a:r>
              <a:rPr lang="en-US" b="0" dirty="0" err="1"/>
              <a:t>ialah</a:t>
            </a:r>
            <a:r>
              <a:rPr lang="en-US" b="0" dirty="0"/>
              <a:t> </a:t>
            </a:r>
            <a:r>
              <a:rPr lang="en-US" b="0" dirty="0" err="1"/>
              <a:t>lintasan</a:t>
            </a:r>
            <a:r>
              <a:rPr lang="en-US" b="0" dirty="0"/>
              <a:t> yang </a:t>
            </a:r>
            <a:r>
              <a:rPr lang="en-US" b="0" dirty="0" err="1"/>
              <a:t>melalui</a:t>
            </a:r>
            <a:r>
              <a:rPr lang="en-US" b="0" dirty="0"/>
              <a:t> </a:t>
            </a:r>
            <a:r>
              <a:rPr lang="en-US" b="0" dirty="0" err="1"/>
              <a:t>tiap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kali. </a:t>
            </a:r>
          </a:p>
          <a:p>
            <a:pPr>
              <a:buNone/>
            </a:pPr>
            <a:endParaRPr lang="en-US" b="0" dirty="0"/>
          </a:p>
          <a:p>
            <a:r>
              <a:rPr lang="en-US" dirty="0" err="1"/>
              <a:t>Sirkuit</a:t>
            </a:r>
            <a:r>
              <a:rPr lang="en-US" dirty="0"/>
              <a:t> Hamilton </a:t>
            </a:r>
            <a:r>
              <a:rPr lang="en-US" b="0" dirty="0" err="1"/>
              <a:t>ialah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yang </a:t>
            </a:r>
            <a:r>
              <a:rPr lang="en-US" b="0" dirty="0" err="1"/>
              <a:t>melalui</a:t>
            </a:r>
            <a:r>
              <a:rPr lang="en-US" b="0" dirty="0"/>
              <a:t> </a:t>
            </a:r>
            <a:r>
              <a:rPr lang="en-US" b="0" dirty="0" err="1"/>
              <a:t>tiap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kali, </a:t>
            </a:r>
            <a:r>
              <a:rPr lang="en-US" b="0" dirty="0" err="1"/>
              <a:t>kecuali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asal</a:t>
            </a:r>
            <a:r>
              <a:rPr lang="en-US" b="0" dirty="0"/>
              <a:t> (</a:t>
            </a:r>
            <a:r>
              <a:rPr lang="en-US" b="0" dirty="0" err="1"/>
              <a:t>sekaligus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akhir</a:t>
            </a:r>
            <a:r>
              <a:rPr lang="en-US" b="0" dirty="0"/>
              <a:t>) yang </a:t>
            </a:r>
            <a:r>
              <a:rPr lang="en-US" b="0" dirty="0" err="1"/>
              <a:t>dilalui</a:t>
            </a:r>
            <a:r>
              <a:rPr lang="en-US" b="0" dirty="0"/>
              <a:t> </a:t>
            </a:r>
            <a:r>
              <a:rPr lang="en-US" b="0" dirty="0" err="1"/>
              <a:t>dua</a:t>
            </a:r>
            <a:r>
              <a:rPr lang="en-US" b="0" dirty="0"/>
              <a:t> kali. </a:t>
            </a:r>
          </a:p>
          <a:p>
            <a:pPr>
              <a:buNone/>
            </a:pPr>
            <a:endParaRPr lang="en-US" b="0" dirty="0"/>
          </a:p>
          <a:p>
            <a:r>
              <a:rPr lang="en-US" b="0" dirty="0"/>
              <a:t>Graf yang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Hamilton </a:t>
            </a:r>
            <a:r>
              <a:rPr lang="en-US" b="0" dirty="0" err="1"/>
              <a:t>dinamakan</a:t>
            </a:r>
            <a:r>
              <a:rPr lang="en-US" b="0" dirty="0"/>
              <a:t> </a:t>
            </a:r>
            <a:r>
              <a:rPr lang="en-US" dirty="0" err="1"/>
              <a:t>graf</a:t>
            </a:r>
            <a:r>
              <a:rPr lang="en-US" dirty="0"/>
              <a:t> Hamilton</a:t>
            </a:r>
            <a:r>
              <a:rPr lang="en-US" b="0" dirty="0"/>
              <a:t>, </a:t>
            </a:r>
            <a:r>
              <a:rPr lang="en-US" b="0" dirty="0" err="1"/>
              <a:t>sedangkan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lintasan</a:t>
            </a:r>
            <a:r>
              <a:rPr lang="en-US" b="0" dirty="0"/>
              <a:t> Hamilton </a:t>
            </a:r>
            <a:r>
              <a:rPr lang="en-US" b="0" dirty="0" err="1"/>
              <a:t>disebut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dirty="0"/>
              <a:t>semi-Hamilton.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Sirkut</a:t>
            </a:r>
            <a:r>
              <a:rPr lang="en-US" dirty="0"/>
              <a:t> Hamilton </a:t>
            </a:r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69056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4800600"/>
            <a:ext cx="10439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(a) </a:t>
            </a:r>
            <a:r>
              <a:rPr lang="en-US" sz="2800" dirty="0" err="1"/>
              <a:t>graf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lintasan</a:t>
            </a:r>
            <a:r>
              <a:rPr lang="en-US" sz="2800" dirty="0"/>
              <a:t> Hamilton (</a:t>
            </a:r>
            <a:r>
              <a:rPr lang="en-US" sz="2800" dirty="0" err="1"/>
              <a:t>misal</a:t>
            </a:r>
            <a:r>
              <a:rPr lang="en-US" sz="2800" dirty="0"/>
              <a:t>: 3, 2, 1, 4) </a:t>
            </a:r>
          </a:p>
          <a:p>
            <a:r>
              <a:rPr lang="en-US" sz="2800" dirty="0"/>
              <a:t>(b) </a:t>
            </a:r>
            <a:r>
              <a:rPr lang="en-US" sz="2800" dirty="0" err="1"/>
              <a:t>graf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Sirkuit</a:t>
            </a:r>
            <a:r>
              <a:rPr lang="en-US" sz="2800" dirty="0"/>
              <a:t> Hamilton (1, 2, 3, 4, 1)</a:t>
            </a:r>
          </a:p>
          <a:p>
            <a:r>
              <a:rPr lang="en-US" sz="2800" dirty="0"/>
              <a:t>(c) </a:t>
            </a:r>
            <a:r>
              <a:rPr lang="en-US" sz="2800" dirty="0" err="1"/>
              <a:t>graf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lintasan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sirkuit</a:t>
            </a:r>
            <a:r>
              <a:rPr lang="en-US" sz="2800" dirty="0"/>
              <a:t> Hamilton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Sirkut</a:t>
            </a:r>
            <a:r>
              <a:rPr lang="en-US" dirty="0"/>
              <a:t> Hamilton </a:t>
            </a:r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8077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4876800"/>
            <a:ext cx="998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sz="2800" dirty="0"/>
              <a:t> Dodecahedron Hamilton, </a:t>
            </a:r>
          </a:p>
          <a:p>
            <a:pPr marL="342900" indent="-342900"/>
            <a:r>
              <a:rPr lang="en-US" sz="2800" dirty="0"/>
              <a:t>(b) </a:t>
            </a:r>
            <a:r>
              <a:rPr lang="en-US" sz="2800" dirty="0" err="1"/>
              <a:t>graf</a:t>
            </a:r>
            <a:r>
              <a:rPr lang="en-US" sz="2800" dirty="0"/>
              <a:t> yang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dirty="0" err="1"/>
              <a:t>sirkuit</a:t>
            </a:r>
            <a:r>
              <a:rPr lang="en-US" sz="2800" dirty="0"/>
              <a:t> Hamilton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Sirkut</a:t>
            </a:r>
            <a:r>
              <a:rPr lang="en-US" dirty="0"/>
              <a:t> Hamilton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TEOREMA. </a:t>
            </a:r>
            <a:r>
              <a:rPr lang="en-US" b="0" dirty="0" err="1"/>
              <a:t>Syarat</a:t>
            </a:r>
            <a:r>
              <a:rPr lang="en-US" b="0" dirty="0"/>
              <a:t> </a:t>
            </a:r>
            <a:r>
              <a:rPr lang="en-US" b="0" dirty="0" err="1"/>
              <a:t>cukup</a:t>
            </a:r>
            <a:r>
              <a:rPr lang="en-US" b="0" dirty="0"/>
              <a:t> </a:t>
            </a:r>
            <a:r>
              <a:rPr lang="en-US" b="0" dirty="0" err="1"/>
              <a:t>supaya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sederhana</a:t>
            </a:r>
            <a:r>
              <a:rPr lang="en-US" b="0" dirty="0"/>
              <a:t> G </a:t>
            </a:r>
            <a:r>
              <a:rPr lang="en-US" b="0" dirty="0" err="1"/>
              <a:t>dengan</a:t>
            </a:r>
            <a:r>
              <a:rPr lang="en-US" b="0" dirty="0"/>
              <a:t> n (  3)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Hamilton </a:t>
            </a:r>
            <a:r>
              <a:rPr lang="en-US" b="0" dirty="0" err="1"/>
              <a:t>ialah</a:t>
            </a:r>
            <a:r>
              <a:rPr lang="en-US" b="0" dirty="0"/>
              <a:t> </a:t>
            </a:r>
            <a:r>
              <a:rPr lang="en-US" b="0" dirty="0" err="1"/>
              <a:t>bila</a:t>
            </a:r>
            <a:r>
              <a:rPr lang="en-US" b="0" dirty="0"/>
              <a:t> </a:t>
            </a:r>
            <a:r>
              <a:rPr lang="en-US" b="0" dirty="0" err="1"/>
              <a:t>derajat</a:t>
            </a:r>
            <a:r>
              <a:rPr lang="en-US" b="0" dirty="0"/>
              <a:t> </a:t>
            </a:r>
            <a:r>
              <a:rPr lang="en-US" b="0" dirty="0" err="1"/>
              <a:t>tiap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paling </a:t>
            </a:r>
            <a:r>
              <a:rPr lang="en-US" b="0" dirty="0" err="1"/>
              <a:t>sedikit</a:t>
            </a:r>
            <a:r>
              <a:rPr lang="en-US" b="0" dirty="0"/>
              <a:t> n/2 (</a:t>
            </a:r>
            <a:r>
              <a:rPr lang="en-US" b="0" dirty="0" err="1"/>
              <a:t>yaitu</a:t>
            </a:r>
            <a:r>
              <a:rPr lang="en-US" b="0" dirty="0"/>
              <a:t>, d(v)  n/2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v </a:t>
            </a:r>
            <a:r>
              <a:rPr lang="en-US" b="0" dirty="0" err="1"/>
              <a:t>di</a:t>
            </a:r>
            <a:r>
              <a:rPr lang="en-US" b="0" dirty="0"/>
              <a:t> G). </a:t>
            </a:r>
          </a:p>
          <a:p>
            <a:pPr>
              <a:buNone/>
            </a:pPr>
            <a:endParaRPr lang="en-US" b="0" dirty="0"/>
          </a:p>
          <a:p>
            <a:r>
              <a:rPr lang="nn-NO" dirty="0"/>
              <a:t>TEOREMA. </a:t>
            </a:r>
            <a:r>
              <a:rPr lang="nn-NO" b="0" dirty="0"/>
              <a:t>Setiap graf lengkap adalah graf Hamilton.</a:t>
            </a:r>
          </a:p>
          <a:p>
            <a:pPr>
              <a:buNone/>
            </a:pPr>
            <a:endParaRPr lang="nn-NO" b="0" dirty="0"/>
          </a:p>
          <a:p>
            <a:r>
              <a:rPr lang="nn-NO" dirty="0"/>
              <a:t>TEOREMA. </a:t>
            </a:r>
            <a:r>
              <a:rPr lang="nn-NO" b="0" dirty="0"/>
              <a:t>Di dalam graf lengkap G dengan n buah simpul (n   3), terdapat (n – 1)!/2 buah sirkuit Hamilton.</a:t>
            </a:r>
            <a:endParaRPr lang="en-US" b="0" dirty="0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1866" y="1870366"/>
            <a:ext cx="228599" cy="415634"/>
          </a:xfrm>
          <a:prstGeom prst="rect">
            <a:avLst/>
          </a:prstGeom>
          <a:noFill/>
        </p:spPr>
      </p:pic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91800" y="2327694"/>
            <a:ext cx="228600" cy="415636"/>
          </a:xfrm>
          <a:prstGeom prst="rect">
            <a:avLst/>
          </a:prstGeom>
          <a:noFill/>
        </p:spPr>
      </p:pic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67641" y="5240547"/>
            <a:ext cx="228600" cy="415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Hamilton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TEOREMA. </a:t>
            </a:r>
            <a:r>
              <a:rPr lang="en-US" b="0" dirty="0"/>
              <a:t>Di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lengkap</a:t>
            </a:r>
            <a:r>
              <a:rPr lang="en-US" b="0" dirty="0"/>
              <a:t> G </a:t>
            </a:r>
            <a:r>
              <a:rPr lang="en-US" b="0" dirty="0" err="1"/>
              <a:t>dengan</a:t>
            </a:r>
            <a:r>
              <a:rPr lang="en-US" b="0" dirty="0"/>
              <a:t> n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(n    3 </a:t>
            </a:r>
            <a:r>
              <a:rPr lang="en-US" b="0" dirty="0" err="1"/>
              <a:t>dan</a:t>
            </a:r>
            <a:r>
              <a:rPr lang="en-US" b="0" dirty="0"/>
              <a:t> n </a:t>
            </a:r>
            <a:r>
              <a:rPr lang="en-US" b="0" dirty="0" err="1"/>
              <a:t>ganjil</a:t>
            </a:r>
            <a:r>
              <a:rPr lang="en-US" b="0" dirty="0"/>
              <a:t>), </a:t>
            </a:r>
            <a:r>
              <a:rPr lang="en-US" b="0" dirty="0" err="1"/>
              <a:t>terdapat</a:t>
            </a:r>
            <a:r>
              <a:rPr lang="en-US" b="0" dirty="0"/>
              <a:t> (n – 1)/2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Hamilton yang </a:t>
            </a:r>
            <a:r>
              <a:rPr lang="en-US" b="0" dirty="0" err="1"/>
              <a:t>saling</a:t>
            </a:r>
            <a:r>
              <a:rPr lang="en-US" b="0" dirty="0"/>
              <a:t> </a:t>
            </a:r>
            <a:r>
              <a:rPr lang="en-US" b="0" dirty="0" err="1"/>
              <a:t>lepas</a:t>
            </a:r>
            <a:r>
              <a:rPr lang="en-US" b="0" dirty="0"/>
              <a:t> (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sisi</a:t>
            </a:r>
            <a:r>
              <a:rPr lang="en-US" b="0" dirty="0"/>
              <a:t> yang </a:t>
            </a:r>
            <a:r>
              <a:rPr lang="en-US" b="0" dirty="0" err="1"/>
              <a:t>beririsan</a:t>
            </a:r>
            <a:r>
              <a:rPr lang="en-US" b="0" dirty="0"/>
              <a:t>). </a:t>
            </a:r>
            <a:r>
              <a:rPr lang="en-US" b="0" dirty="0" err="1"/>
              <a:t>Jika</a:t>
            </a:r>
            <a:r>
              <a:rPr lang="en-US" b="0" dirty="0"/>
              <a:t> n </a:t>
            </a:r>
            <a:r>
              <a:rPr lang="en-US" b="0" dirty="0" err="1"/>
              <a:t>genap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n   4,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G </a:t>
            </a:r>
            <a:r>
              <a:rPr lang="en-US" b="0" dirty="0" err="1"/>
              <a:t>terdapat</a:t>
            </a:r>
            <a:r>
              <a:rPr lang="en-US" b="0" dirty="0"/>
              <a:t> (n – 2)/2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Hamilton yang </a:t>
            </a:r>
            <a:r>
              <a:rPr lang="en-US" b="0" dirty="0" err="1"/>
              <a:t>saling</a:t>
            </a:r>
            <a:r>
              <a:rPr lang="en-US" b="0" dirty="0"/>
              <a:t> </a:t>
            </a:r>
            <a:r>
              <a:rPr lang="en-US" b="0" dirty="0" err="1"/>
              <a:t>lepas</a:t>
            </a:r>
            <a:r>
              <a:rPr lang="en-US" b="0" dirty="0"/>
              <a:t>.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3690" y="1905001"/>
            <a:ext cx="222885" cy="405244"/>
          </a:xfrm>
          <a:prstGeom prst="rect">
            <a:avLst/>
          </a:prstGeom>
          <a:noFill/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9380" y="2743200"/>
            <a:ext cx="209550" cy="38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277600" cy="4953000"/>
          </a:xfrm>
        </p:spPr>
        <p:txBody>
          <a:bodyPr/>
          <a:lstStyle/>
          <a:p>
            <a:pPr>
              <a:buNone/>
            </a:pPr>
            <a:r>
              <a:rPr lang="en-US" b="0" dirty="0"/>
              <a:t>Sembilan </a:t>
            </a:r>
            <a:r>
              <a:rPr lang="en-US" b="0" dirty="0" err="1"/>
              <a:t>anggota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klub</a:t>
            </a:r>
            <a:r>
              <a:rPr lang="en-US" b="0" dirty="0"/>
              <a:t> </a:t>
            </a:r>
            <a:r>
              <a:rPr lang="en-US" b="0" dirty="0" err="1"/>
              <a:t>bertemu</a:t>
            </a:r>
            <a:r>
              <a:rPr lang="en-US" b="0" dirty="0"/>
              <a:t> </a:t>
            </a:r>
            <a:r>
              <a:rPr lang="en-US" b="0" dirty="0" err="1"/>
              <a:t>tiap</a:t>
            </a:r>
            <a:r>
              <a:rPr lang="en-US" b="0" dirty="0"/>
              <a:t> </a:t>
            </a:r>
            <a:r>
              <a:rPr lang="en-US" b="0" dirty="0" err="1"/>
              <a:t>hari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endParaRPr lang="en-US" b="0" dirty="0"/>
          </a:p>
          <a:p>
            <a:pPr>
              <a:buNone/>
            </a:pPr>
            <a:r>
              <a:rPr lang="en-US" b="0" dirty="0" err="1"/>
              <a:t>makan</a:t>
            </a:r>
            <a:r>
              <a:rPr lang="en-US" b="0" dirty="0"/>
              <a:t> </a:t>
            </a:r>
            <a:r>
              <a:rPr lang="en-US" b="0" dirty="0" err="1"/>
              <a:t>siang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meja</a:t>
            </a:r>
            <a:r>
              <a:rPr lang="en-US" b="0" dirty="0"/>
              <a:t> </a:t>
            </a:r>
            <a:r>
              <a:rPr lang="en-US" b="0" dirty="0" err="1"/>
              <a:t>bundar</a:t>
            </a:r>
            <a:r>
              <a:rPr lang="en-US" b="0" dirty="0"/>
              <a:t>. </a:t>
            </a:r>
            <a:r>
              <a:rPr lang="en-US" b="0" dirty="0" err="1"/>
              <a:t>Mereka</a:t>
            </a:r>
            <a:r>
              <a:rPr lang="en-US" b="0" dirty="0"/>
              <a:t> </a:t>
            </a:r>
            <a:r>
              <a:rPr lang="en-US" b="0" dirty="0" err="1"/>
              <a:t>memutus</a:t>
            </a:r>
            <a:endParaRPr lang="en-US" b="0" dirty="0"/>
          </a:p>
          <a:p>
            <a:pPr>
              <a:buNone/>
            </a:pPr>
            <a:r>
              <a:rPr lang="en-US" b="0" dirty="0" err="1"/>
              <a:t>kan</a:t>
            </a:r>
            <a:r>
              <a:rPr lang="en-US" b="0" dirty="0"/>
              <a:t> </a:t>
            </a:r>
            <a:r>
              <a:rPr lang="en-US" b="0" dirty="0" err="1"/>
              <a:t>duduk</a:t>
            </a:r>
            <a:r>
              <a:rPr lang="en-US" b="0" dirty="0"/>
              <a:t> </a:t>
            </a:r>
            <a:r>
              <a:rPr lang="en-US" b="0" dirty="0" err="1"/>
              <a:t>sedemikian</a:t>
            </a:r>
            <a:r>
              <a:rPr lang="en-US" b="0" dirty="0"/>
              <a:t>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anggota</a:t>
            </a:r>
            <a:r>
              <a:rPr lang="en-US" b="0" dirty="0"/>
              <a:t> </a:t>
            </a:r>
            <a:r>
              <a:rPr lang="en-US" b="0" dirty="0" err="1"/>
              <a:t>mempunyai</a:t>
            </a:r>
            <a:endParaRPr lang="en-US" b="0" dirty="0"/>
          </a:p>
          <a:p>
            <a:pPr>
              <a:buNone/>
            </a:pPr>
            <a:r>
              <a:rPr lang="en-US" b="0" dirty="0" err="1"/>
              <a:t>tetangga</a:t>
            </a:r>
            <a:r>
              <a:rPr lang="en-US" b="0" dirty="0"/>
              <a:t> </a:t>
            </a:r>
            <a:r>
              <a:rPr lang="en-US" b="0" dirty="0" err="1"/>
              <a:t>duduk</a:t>
            </a:r>
            <a:r>
              <a:rPr lang="en-US" b="0" dirty="0"/>
              <a:t>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makan</a:t>
            </a:r>
            <a:r>
              <a:rPr lang="en-US" b="0" dirty="0"/>
              <a:t> </a:t>
            </a:r>
            <a:r>
              <a:rPr lang="en-US" b="0" dirty="0" err="1"/>
              <a:t>siang</a:t>
            </a:r>
            <a:r>
              <a:rPr lang="en-US" b="0" dirty="0"/>
              <a:t>.</a:t>
            </a:r>
          </a:p>
          <a:p>
            <a:pPr>
              <a:buNone/>
            </a:pPr>
            <a:r>
              <a:rPr lang="en-US" b="0" dirty="0" err="1"/>
              <a:t>Berapa</a:t>
            </a:r>
            <a:r>
              <a:rPr lang="en-US" b="0" dirty="0"/>
              <a:t> </a:t>
            </a:r>
            <a:r>
              <a:rPr lang="en-US" b="0" dirty="0" err="1"/>
              <a:t>hari</a:t>
            </a:r>
            <a:r>
              <a:rPr lang="en-US" b="0" dirty="0"/>
              <a:t> </a:t>
            </a:r>
            <a:r>
              <a:rPr lang="en-US" b="0" dirty="0" err="1"/>
              <a:t>pengaturan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dilaksanakan</a:t>
            </a:r>
            <a:r>
              <a:rPr lang="en-US" b="0" dirty="0"/>
              <a:t>?</a:t>
            </a:r>
          </a:p>
          <a:p>
            <a:pPr>
              <a:buNone/>
            </a:pPr>
            <a:r>
              <a:rPr lang="en-US" dirty="0" err="1"/>
              <a:t>Jawaban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pengaturan</a:t>
            </a:r>
            <a:r>
              <a:rPr lang="en-US" b="0" dirty="0"/>
              <a:t> </a:t>
            </a:r>
            <a:r>
              <a:rPr lang="en-US" b="0" dirty="0" err="1"/>
              <a:t>tempat</a:t>
            </a:r>
            <a:r>
              <a:rPr lang="en-US" b="0" dirty="0"/>
              <a:t> </a:t>
            </a:r>
            <a:r>
              <a:rPr lang="en-US" b="0" dirty="0" err="1"/>
              <a:t>duduk</a:t>
            </a:r>
            <a:r>
              <a:rPr lang="en-US" b="0" dirty="0"/>
              <a:t> yang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 err="1"/>
              <a:t>adalah</a:t>
            </a:r>
            <a:r>
              <a:rPr lang="en-US" b="0" dirty="0"/>
              <a:t> (9 – 1)/2 = 4.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pic>
        <p:nvPicPr>
          <p:cNvPr id="583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327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66800" y="4648200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Gambar</a:t>
            </a:r>
            <a:r>
              <a:rPr lang="en-US" sz="2800" dirty="0"/>
              <a:t> Graf yang </a:t>
            </a:r>
            <a:r>
              <a:rPr lang="en-US" sz="2800" dirty="0" err="1"/>
              <a:t>merepresentasikan</a:t>
            </a:r>
            <a:r>
              <a:rPr lang="en-US" sz="2800" dirty="0"/>
              <a:t> </a:t>
            </a:r>
            <a:r>
              <a:rPr lang="en-US" sz="2800" dirty="0" err="1"/>
              <a:t>persoalan</a:t>
            </a:r>
            <a:r>
              <a:rPr lang="en-US" sz="2800" dirty="0"/>
              <a:t> </a:t>
            </a:r>
            <a:r>
              <a:rPr lang="en-US" sz="2800" dirty="0" err="1"/>
              <a:t>pengaturan</a:t>
            </a:r>
            <a:r>
              <a:rPr lang="en-US" sz="2800" dirty="0"/>
              <a:t> </a:t>
            </a:r>
            <a:r>
              <a:rPr lang="en-US" sz="2800" dirty="0" err="1"/>
              <a:t>tempat</a:t>
            </a:r>
            <a:r>
              <a:rPr lang="en-US" sz="2800" dirty="0"/>
              <a:t> </a:t>
            </a:r>
            <a:r>
              <a:rPr lang="en-US" sz="2800" dirty="0" err="1"/>
              <a:t>duduk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0" dirty="0"/>
              <a:t>Beberapa graf dapat mengandung sirkuit Euler dan sirkuit Hamilton sekaligus, mengandung sirkuit Euler tetapi tidak mengandung sirkuit Hamilton, dan sebagainya</a:t>
            </a:r>
            <a:endParaRPr lang="en-US" b="0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510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5522893"/>
            <a:ext cx="1066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sz="2800" dirty="0"/>
              <a:t> Graf Hamilton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Euler </a:t>
            </a:r>
          </a:p>
          <a:p>
            <a:pPr marL="342900" indent="-342900"/>
            <a:r>
              <a:rPr lang="en-US" sz="2800" dirty="0"/>
              <a:t>(b) Graf Hamilton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semi-Euler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Gambar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bawah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denah</a:t>
            </a:r>
            <a:r>
              <a:rPr lang="en-US" b="0" dirty="0"/>
              <a:t> </a:t>
            </a:r>
            <a:r>
              <a:rPr lang="en-US" b="0" dirty="0" err="1"/>
              <a:t>lantai</a:t>
            </a:r>
            <a:r>
              <a:rPr lang="en-US" b="0" dirty="0"/>
              <a:t> </a:t>
            </a:r>
            <a:r>
              <a:rPr lang="en-US" b="0" dirty="0" err="1"/>
              <a:t>dasar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gedung</a:t>
            </a:r>
            <a:r>
              <a:rPr lang="en-US" b="0" dirty="0"/>
              <a:t>. </a:t>
            </a:r>
            <a:r>
              <a:rPr lang="en-US" b="0" dirty="0" err="1"/>
              <a:t>Apakah</a:t>
            </a:r>
            <a:r>
              <a:rPr lang="en-US" b="0" dirty="0"/>
              <a:t> </a:t>
            </a:r>
            <a:r>
              <a:rPr lang="en-US" b="0" dirty="0" err="1"/>
              <a:t>dimungkinkan</a:t>
            </a:r>
            <a:r>
              <a:rPr lang="en-US" b="0" dirty="0"/>
              <a:t> </a:t>
            </a:r>
            <a:r>
              <a:rPr lang="en-US" b="0" dirty="0" err="1"/>
              <a:t>berjalan</a:t>
            </a:r>
            <a:r>
              <a:rPr lang="en-US" b="0" dirty="0"/>
              <a:t> </a:t>
            </a:r>
            <a:r>
              <a:rPr lang="en-US" b="0" dirty="0" err="1"/>
              <a:t>melalui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pintu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lantai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kali </a:t>
            </a:r>
            <a:r>
              <a:rPr lang="en-US" b="0" dirty="0" err="1"/>
              <a:t>saja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boleh</a:t>
            </a:r>
            <a:r>
              <a:rPr lang="en-US" b="0" dirty="0"/>
              <a:t> </a:t>
            </a:r>
            <a:r>
              <a:rPr lang="en-US" b="0" dirty="0" err="1"/>
              <a:t>mulai</a:t>
            </a:r>
            <a:r>
              <a:rPr lang="en-US" b="0" dirty="0"/>
              <a:t> </a:t>
            </a:r>
            <a:r>
              <a:rPr lang="en-US" b="0" dirty="0" err="1"/>
              <a:t>memasuki</a:t>
            </a:r>
            <a:r>
              <a:rPr lang="en-US" b="0" dirty="0"/>
              <a:t> </a:t>
            </a:r>
            <a:r>
              <a:rPr lang="en-US" b="0" dirty="0" err="1"/>
              <a:t>pintu</a:t>
            </a:r>
            <a:r>
              <a:rPr lang="en-US" b="0" dirty="0"/>
              <a:t> yang </a:t>
            </a:r>
            <a:r>
              <a:rPr lang="en-US" b="0" dirty="0" err="1"/>
              <a:t>mana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?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429000"/>
            <a:ext cx="617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Jawaban</a:t>
            </a:r>
            <a:r>
              <a:rPr lang="en-US" dirty="0"/>
              <a:t> </a:t>
            </a:r>
          </a:p>
          <a:p>
            <a:r>
              <a:rPr lang="en-US" b="0" dirty="0" err="1"/>
              <a:t>Nyatakan</a:t>
            </a:r>
            <a:r>
              <a:rPr lang="en-US" b="0" dirty="0"/>
              <a:t> </a:t>
            </a:r>
            <a:r>
              <a:rPr lang="en-US" b="0" dirty="0" err="1"/>
              <a:t>ruangan</a:t>
            </a:r>
            <a:r>
              <a:rPr lang="en-US" b="0" dirty="0"/>
              <a:t> </a:t>
            </a:r>
            <a:r>
              <a:rPr lang="en-US" b="0" dirty="0" err="1"/>
              <a:t>sebagai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pintu</a:t>
            </a:r>
            <a:r>
              <a:rPr lang="en-US" b="0" dirty="0"/>
              <a:t> </a:t>
            </a:r>
            <a:r>
              <a:rPr lang="en-US" b="0" dirty="0" err="1"/>
              <a:t>antar</a:t>
            </a:r>
            <a:r>
              <a:rPr lang="en-US" b="0" dirty="0"/>
              <a:t> </a:t>
            </a:r>
            <a:r>
              <a:rPr lang="en-US" b="0" dirty="0" err="1"/>
              <a:t>ruangan</a:t>
            </a:r>
            <a:r>
              <a:rPr lang="en-US" b="0" dirty="0"/>
              <a:t> </a:t>
            </a:r>
            <a:r>
              <a:rPr lang="en-US" b="0" dirty="0" err="1"/>
              <a:t>sebagai</a:t>
            </a:r>
            <a:r>
              <a:rPr lang="en-US" b="0" dirty="0"/>
              <a:t> </a:t>
            </a:r>
            <a:r>
              <a:rPr lang="en-US" b="0" dirty="0" err="1"/>
              <a:t>sisi</a:t>
            </a:r>
            <a:r>
              <a:rPr lang="en-US" b="0" dirty="0"/>
              <a:t>. </a:t>
            </a:r>
          </a:p>
          <a:p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pintu</a:t>
            </a:r>
            <a:r>
              <a:rPr lang="en-US" b="0" dirty="0"/>
              <a:t>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boleh</a:t>
            </a:r>
            <a:r>
              <a:rPr lang="en-US" b="0" dirty="0"/>
              <a:t> </a:t>
            </a:r>
            <a:r>
              <a:rPr lang="en-US" b="0" dirty="0" err="1"/>
              <a:t>dilewati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 (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kembali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titik</a:t>
            </a:r>
            <a:r>
              <a:rPr lang="en-US" b="0" dirty="0"/>
              <a:t> </a:t>
            </a:r>
            <a:r>
              <a:rPr lang="en-US" b="0" dirty="0" err="1"/>
              <a:t>asal</a:t>
            </a:r>
            <a:r>
              <a:rPr lang="en-US" b="0" dirty="0"/>
              <a:t>) </a:t>
            </a:r>
            <a:r>
              <a:rPr lang="en-US" b="0" dirty="0">
                <a:sym typeface="Wingdings" pitchFamily="2" charset="2"/>
              </a:rPr>
              <a:t></a:t>
            </a:r>
            <a:r>
              <a:rPr lang="en-US" b="0" dirty="0"/>
              <a:t> </a:t>
            </a:r>
            <a:r>
              <a:rPr lang="en-US" b="0" dirty="0" err="1"/>
              <a:t>melewati</a:t>
            </a:r>
            <a:r>
              <a:rPr lang="en-US" b="0" dirty="0"/>
              <a:t> </a:t>
            </a:r>
            <a:r>
              <a:rPr lang="en-US" b="0" dirty="0" err="1"/>
              <a:t>sisi</a:t>
            </a:r>
            <a:r>
              <a:rPr lang="en-US" b="0" dirty="0"/>
              <a:t>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 </a:t>
            </a:r>
            <a:r>
              <a:rPr lang="en-US" b="0" dirty="0">
                <a:sym typeface="Wingdings" pitchFamily="2" charset="2"/>
              </a:rPr>
              <a:t></a:t>
            </a:r>
            <a:r>
              <a:rPr lang="en-US" b="0" dirty="0"/>
              <a:t> </a:t>
            </a:r>
            <a:r>
              <a:rPr lang="en-US" b="0" dirty="0" err="1"/>
              <a:t>lintasan</a:t>
            </a:r>
            <a:r>
              <a:rPr lang="en-US" b="0" dirty="0"/>
              <a:t> Euler </a:t>
            </a:r>
          </a:p>
          <a:p>
            <a:r>
              <a:rPr lang="en-US" b="0" dirty="0"/>
              <a:t>Di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2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berderajat</a:t>
            </a:r>
            <a:r>
              <a:rPr lang="en-US" b="0" dirty="0"/>
              <a:t> </a:t>
            </a:r>
            <a:r>
              <a:rPr lang="en-US" b="0" dirty="0" err="1"/>
              <a:t>ganjil</a:t>
            </a:r>
            <a:r>
              <a:rPr lang="en-US" b="0" dirty="0"/>
              <a:t> (</a:t>
            </a:r>
            <a:r>
              <a:rPr lang="en-US" b="0" dirty="0" err="1"/>
              <a:t>simpul</a:t>
            </a:r>
            <a:r>
              <a:rPr lang="en-US" b="0" dirty="0"/>
              <a:t> 1 </a:t>
            </a:r>
            <a:r>
              <a:rPr lang="en-US" b="0" dirty="0" err="1"/>
              <a:t>dan</a:t>
            </a:r>
            <a:r>
              <a:rPr lang="en-US" b="0" dirty="0"/>
              <a:t> 6), </a:t>
            </a:r>
            <a:r>
              <a:rPr lang="en-US" b="0" dirty="0" err="1"/>
              <a:t>selebihnya</a:t>
            </a:r>
            <a:r>
              <a:rPr lang="en-US" b="0" dirty="0"/>
              <a:t> </a:t>
            </a:r>
            <a:r>
              <a:rPr lang="en-US" b="0" dirty="0" err="1"/>
              <a:t>genap</a:t>
            </a:r>
            <a:r>
              <a:rPr lang="en-US" b="0" dirty="0"/>
              <a:t> </a:t>
            </a:r>
            <a:r>
              <a:rPr lang="en-US" b="0" dirty="0">
                <a:sym typeface="Wingdings" pitchFamily="2" charset="2"/>
              </a:rPr>
              <a:t></a:t>
            </a:r>
            <a:r>
              <a:rPr lang="en-US" b="0" dirty="0"/>
              <a:t> </a:t>
            </a:r>
            <a:r>
              <a:rPr lang="en-US" b="0" dirty="0" err="1"/>
              <a:t>pasti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lintasan</a:t>
            </a:r>
            <a:r>
              <a:rPr lang="en-US" b="0" dirty="0"/>
              <a:t> Euler </a:t>
            </a:r>
          </a:p>
          <a:p>
            <a:r>
              <a:rPr lang="en-US" b="0" dirty="0" err="1"/>
              <a:t>Kesimpulan</a:t>
            </a:r>
            <a:r>
              <a:rPr lang="en-US" b="0" dirty="0"/>
              <a:t>: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pintu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dilewati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90600" y="2667000"/>
            <a:ext cx="10363200" cy="1500187"/>
          </a:xfrm>
        </p:spPr>
        <p:txBody>
          <a:bodyPr/>
          <a:lstStyle/>
          <a:p>
            <a:r>
              <a:rPr lang="en-US" sz="2800" dirty="0" err="1"/>
              <a:t>Pertemuan</a:t>
            </a:r>
            <a:r>
              <a:rPr lang="en-US" sz="2800" dirty="0"/>
              <a:t> 5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90600" y="4191000"/>
            <a:ext cx="10363200" cy="1362075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+mj-lt"/>
              </a:rPr>
              <a:t>Lintasan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sirkuit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euler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lintasan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dan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sirkuit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hamilton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620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 (travelling salesperson problem (TSP)</a:t>
            </a:r>
          </a:p>
          <a:p>
            <a:pPr>
              <a:buNone/>
            </a:pPr>
            <a:r>
              <a:rPr lang="en-US" dirty="0" err="1"/>
              <a:t>Persoalan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0" dirty="0" err="1"/>
              <a:t>Diberikan</a:t>
            </a:r>
            <a:r>
              <a:rPr lang="en-US" b="0" dirty="0"/>
              <a:t> </a:t>
            </a:r>
            <a:r>
              <a:rPr lang="en-US" b="0" dirty="0" err="1"/>
              <a:t>sejumlah</a:t>
            </a:r>
            <a:r>
              <a:rPr lang="en-US" b="0" dirty="0"/>
              <a:t> </a:t>
            </a:r>
            <a:r>
              <a:rPr lang="en-US" b="0" dirty="0" err="1"/>
              <a:t>kota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diketahui</a:t>
            </a:r>
            <a:r>
              <a:rPr lang="en-US" b="0" dirty="0"/>
              <a:t> </a:t>
            </a:r>
            <a:r>
              <a:rPr lang="en-US" b="0" dirty="0" err="1"/>
              <a:t>jarak</a:t>
            </a:r>
            <a:r>
              <a:rPr lang="en-US" b="0" dirty="0"/>
              <a:t> </a:t>
            </a:r>
            <a:r>
              <a:rPr lang="en-US" b="0" dirty="0" err="1"/>
              <a:t>antar</a:t>
            </a:r>
            <a:r>
              <a:rPr lang="en-US" b="0" dirty="0"/>
              <a:t> </a:t>
            </a:r>
            <a:r>
              <a:rPr lang="en-US" b="0" dirty="0" err="1"/>
              <a:t>kota</a:t>
            </a:r>
            <a:r>
              <a:rPr lang="en-US" b="0" dirty="0"/>
              <a:t>.</a:t>
            </a:r>
          </a:p>
          <a:p>
            <a:pPr>
              <a:buNone/>
            </a:pPr>
            <a:r>
              <a:rPr lang="en-US" b="0" dirty="0" err="1"/>
              <a:t>Tentukan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</a:t>
            </a:r>
            <a:r>
              <a:rPr lang="en-US" b="0" dirty="0" err="1"/>
              <a:t>terpendek</a:t>
            </a:r>
            <a:r>
              <a:rPr lang="en-US" b="0" dirty="0"/>
              <a:t> yang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dilalui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seorang</a:t>
            </a:r>
            <a:endParaRPr lang="en-US" b="0" dirty="0"/>
          </a:p>
          <a:p>
            <a:pPr>
              <a:buNone/>
            </a:pPr>
            <a:r>
              <a:rPr lang="en-US" b="0" dirty="0" err="1"/>
              <a:t>pedagang</a:t>
            </a:r>
            <a:r>
              <a:rPr lang="en-US" b="0" dirty="0"/>
              <a:t> </a:t>
            </a:r>
            <a:r>
              <a:rPr lang="en-US" b="0" dirty="0" err="1"/>
              <a:t>bila</a:t>
            </a:r>
            <a:r>
              <a:rPr lang="en-US" b="0" dirty="0"/>
              <a:t> </a:t>
            </a:r>
            <a:r>
              <a:rPr lang="en-US" b="0" dirty="0" err="1"/>
              <a:t>pedagang</a:t>
            </a:r>
            <a:r>
              <a:rPr lang="en-US" b="0" dirty="0"/>
              <a:t> </a:t>
            </a:r>
            <a:r>
              <a:rPr lang="en-US" b="0" dirty="0" err="1"/>
              <a:t>itu</a:t>
            </a:r>
            <a:r>
              <a:rPr lang="en-US" b="0" dirty="0"/>
              <a:t> </a:t>
            </a:r>
            <a:r>
              <a:rPr lang="en-US" b="0" dirty="0" err="1"/>
              <a:t>berangkat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kota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 err="1"/>
              <a:t>asal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menyinggahi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kota</a:t>
            </a:r>
            <a:r>
              <a:rPr lang="en-US" b="0" dirty="0"/>
              <a:t>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kali </a:t>
            </a:r>
            <a:r>
              <a:rPr lang="en-US" b="0" dirty="0" err="1"/>
              <a:t>dan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 err="1"/>
              <a:t>kembali</a:t>
            </a:r>
            <a:r>
              <a:rPr lang="en-US" b="0" dirty="0"/>
              <a:t> </a:t>
            </a:r>
            <a:r>
              <a:rPr lang="en-US" b="0" dirty="0" err="1"/>
              <a:t>lagi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kota</a:t>
            </a:r>
            <a:r>
              <a:rPr lang="en-US" b="0" dirty="0"/>
              <a:t> </a:t>
            </a:r>
            <a:r>
              <a:rPr lang="en-US" b="0" dirty="0" err="1"/>
              <a:t>asal</a:t>
            </a:r>
            <a:r>
              <a:rPr lang="en-US" b="0" dirty="0"/>
              <a:t> </a:t>
            </a:r>
            <a:r>
              <a:rPr lang="en-US" b="0" dirty="0" err="1"/>
              <a:t>keberangkatan</a:t>
            </a:r>
            <a:r>
              <a:rPr lang="en-US" b="0" dirty="0"/>
              <a:t>. </a:t>
            </a:r>
          </a:p>
          <a:p>
            <a:pPr>
              <a:buNone/>
            </a:pPr>
            <a:r>
              <a:rPr lang="en-US" dirty="0"/>
              <a:t>==&gt;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Hamilton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minimum.</a:t>
            </a:r>
            <a:endParaRPr lang="en-US" b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5334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Aplikasi TSP</a:t>
            </a:r>
          </a:p>
          <a:p>
            <a:pPr marL="514350" indent="-514350">
              <a:buAutoNum type="arabicPeriod"/>
            </a:pPr>
            <a:r>
              <a:rPr lang="en-US" b="0" dirty="0"/>
              <a:t>Pak Pos </a:t>
            </a:r>
            <a:r>
              <a:rPr lang="en-US" b="0" dirty="0" err="1"/>
              <a:t>mengambil</a:t>
            </a:r>
            <a:r>
              <a:rPr lang="en-US" b="0" dirty="0"/>
              <a:t> </a:t>
            </a:r>
            <a:r>
              <a:rPr lang="en-US" b="0" dirty="0" err="1"/>
              <a:t>surat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kotak</a:t>
            </a:r>
            <a:r>
              <a:rPr lang="en-US" b="0" dirty="0"/>
              <a:t> pos yang </a:t>
            </a:r>
            <a:r>
              <a:rPr lang="en-US" b="0" dirty="0" err="1"/>
              <a:t>tersebar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n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lokasi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berbagai</a:t>
            </a:r>
            <a:r>
              <a:rPr lang="en-US" b="0" dirty="0"/>
              <a:t> </a:t>
            </a:r>
            <a:r>
              <a:rPr lang="en-US" b="0" dirty="0" err="1"/>
              <a:t>sudut</a:t>
            </a:r>
            <a:r>
              <a:rPr lang="en-US" b="0" dirty="0"/>
              <a:t> </a:t>
            </a:r>
            <a:r>
              <a:rPr lang="en-US" b="0" dirty="0" err="1"/>
              <a:t>kota</a:t>
            </a:r>
            <a:r>
              <a:rPr lang="en-US" b="0" dirty="0"/>
              <a:t>.</a:t>
            </a:r>
          </a:p>
          <a:p>
            <a:pPr marL="514350" indent="-514350">
              <a:buAutoNum type="arabicPeriod"/>
            </a:pPr>
            <a:r>
              <a:rPr lang="en-US" b="0" dirty="0" err="1"/>
              <a:t>Lengan</a:t>
            </a:r>
            <a:r>
              <a:rPr lang="en-US" b="0" dirty="0"/>
              <a:t> robot </a:t>
            </a:r>
            <a:r>
              <a:rPr lang="en-US" b="0" dirty="0" err="1"/>
              <a:t>mengencangkan</a:t>
            </a:r>
            <a:r>
              <a:rPr lang="en-US" b="0" dirty="0"/>
              <a:t> n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mur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beberapa</a:t>
            </a:r>
            <a:r>
              <a:rPr lang="en-US" b="0" dirty="0"/>
              <a:t>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peralatan</a:t>
            </a:r>
            <a:r>
              <a:rPr lang="en-US" b="0" dirty="0"/>
              <a:t> </a:t>
            </a:r>
            <a:r>
              <a:rPr lang="en-US" b="0" dirty="0" err="1"/>
              <a:t>mesin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jalur</a:t>
            </a:r>
            <a:r>
              <a:rPr lang="en-US" b="0" dirty="0"/>
              <a:t> </a:t>
            </a:r>
            <a:r>
              <a:rPr lang="en-US" b="0" dirty="0" err="1"/>
              <a:t>perakitan</a:t>
            </a:r>
            <a:r>
              <a:rPr lang="en-US" b="0" dirty="0"/>
              <a:t>. </a:t>
            </a:r>
          </a:p>
          <a:p>
            <a:pPr marL="514350" indent="-514350">
              <a:buAutoNum type="arabicPeriod"/>
            </a:pPr>
            <a:r>
              <a:rPr lang="en-US" b="0" dirty="0" err="1"/>
              <a:t>Produksi</a:t>
            </a:r>
            <a:r>
              <a:rPr lang="en-US" b="0" dirty="0"/>
              <a:t> n </a:t>
            </a:r>
            <a:r>
              <a:rPr lang="en-US" b="0" dirty="0" err="1"/>
              <a:t>komoditi</a:t>
            </a:r>
            <a:r>
              <a:rPr lang="en-US" b="0" dirty="0"/>
              <a:t> </a:t>
            </a:r>
            <a:r>
              <a:rPr lang="en-US" b="0" dirty="0" err="1"/>
              <a:t>berbeda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siklus</a:t>
            </a:r>
            <a:r>
              <a:rPr lang="en-US" b="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Persoalan Tukang Pos Cina (Chinese Postman Problem)</a:t>
            </a:r>
          </a:p>
          <a:p>
            <a:pPr>
              <a:buFont typeface="Wingdings" pitchFamily="2" charset="2"/>
              <a:buChar char="Ø"/>
            </a:pPr>
            <a:r>
              <a:rPr lang="en-US" b="0" dirty="0" err="1"/>
              <a:t>Dikemukakan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Mei </a:t>
            </a:r>
            <a:r>
              <a:rPr lang="en-US" b="0" dirty="0" err="1"/>
              <a:t>Gan</a:t>
            </a:r>
            <a:r>
              <a:rPr lang="en-US" b="0" dirty="0"/>
              <a:t> (</a:t>
            </a:r>
            <a:r>
              <a:rPr lang="en-US" b="0" dirty="0" err="1"/>
              <a:t>berasal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Cina</a:t>
            </a:r>
            <a:r>
              <a:rPr lang="en-US" b="0" dirty="0"/>
              <a:t>)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tahun</a:t>
            </a:r>
            <a:r>
              <a:rPr lang="en-US" b="0" dirty="0"/>
              <a:t> 1962.</a:t>
            </a:r>
          </a:p>
          <a:p>
            <a:pPr>
              <a:buFont typeface="Wingdings" pitchFamily="2" charset="2"/>
              <a:buChar char="Ø"/>
            </a:pPr>
            <a:r>
              <a:rPr lang="en-US" b="0" dirty="0" err="1"/>
              <a:t>Persoalan</a:t>
            </a:r>
            <a:r>
              <a:rPr lang="en-US" b="0" dirty="0"/>
              <a:t>: </a:t>
            </a:r>
            <a:r>
              <a:rPr lang="en-US" b="0" dirty="0" err="1"/>
              <a:t>seorang</a:t>
            </a:r>
            <a:r>
              <a:rPr lang="en-US" b="0" dirty="0"/>
              <a:t> </a:t>
            </a:r>
            <a:r>
              <a:rPr lang="en-US" b="0" dirty="0" err="1"/>
              <a:t>tukang</a:t>
            </a:r>
            <a:r>
              <a:rPr lang="en-US" b="0" dirty="0"/>
              <a:t> pos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mengantar</a:t>
            </a:r>
            <a:r>
              <a:rPr lang="en-US" b="0" dirty="0"/>
              <a:t> </a:t>
            </a:r>
            <a:r>
              <a:rPr lang="en-US" b="0" dirty="0" err="1"/>
              <a:t>surat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alamat-alamat</a:t>
            </a:r>
            <a:r>
              <a:rPr lang="en-US" b="0" dirty="0"/>
              <a:t> </a:t>
            </a:r>
            <a:r>
              <a:rPr lang="en-US" b="0" dirty="0" err="1"/>
              <a:t>sepanjang</a:t>
            </a:r>
            <a:r>
              <a:rPr lang="en-US" b="0" dirty="0"/>
              <a:t> </a:t>
            </a:r>
            <a:r>
              <a:rPr lang="en-US" b="0" dirty="0" err="1"/>
              <a:t>jalan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</a:t>
            </a:r>
            <a:r>
              <a:rPr lang="en-US" b="0" dirty="0" err="1"/>
              <a:t>daerah</a:t>
            </a:r>
            <a:r>
              <a:rPr lang="en-US" b="0" dirty="0"/>
              <a:t>. </a:t>
            </a:r>
            <a:r>
              <a:rPr lang="en-US" b="0" dirty="0" err="1"/>
              <a:t>Bagaimana</a:t>
            </a:r>
            <a:r>
              <a:rPr lang="en-US" b="0" dirty="0"/>
              <a:t> </a:t>
            </a:r>
            <a:r>
              <a:rPr lang="en-US" b="0" dirty="0" err="1"/>
              <a:t>ia</a:t>
            </a:r>
            <a:r>
              <a:rPr lang="en-US" b="0" dirty="0"/>
              <a:t> </a:t>
            </a:r>
            <a:r>
              <a:rPr lang="en-US" b="0" dirty="0" err="1"/>
              <a:t>merencanakan</a:t>
            </a:r>
            <a:r>
              <a:rPr lang="en-US" b="0" dirty="0"/>
              <a:t> </a:t>
            </a:r>
            <a:r>
              <a:rPr lang="en-US" b="0" dirty="0" err="1"/>
              <a:t>rute</a:t>
            </a:r>
            <a:r>
              <a:rPr lang="en-US" b="0" dirty="0"/>
              <a:t> </a:t>
            </a:r>
            <a:r>
              <a:rPr lang="en-US" b="0" dirty="0" err="1"/>
              <a:t>perjalanannya</a:t>
            </a:r>
            <a:r>
              <a:rPr lang="en-US" b="0" dirty="0"/>
              <a:t> </a:t>
            </a:r>
            <a:r>
              <a:rPr lang="en-US" b="0" dirty="0" err="1"/>
              <a:t>supaya</a:t>
            </a:r>
            <a:r>
              <a:rPr lang="en-US" b="0" dirty="0"/>
              <a:t> </a:t>
            </a:r>
            <a:r>
              <a:rPr lang="en-US" b="0" dirty="0" err="1"/>
              <a:t>ia</a:t>
            </a:r>
            <a:r>
              <a:rPr lang="en-US" b="0" dirty="0"/>
              <a:t> </a:t>
            </a:r>
            <a:r>
              <a:rPr lang="en-US" b="0" dirty="0" err="1"/>
              <a:t>melewati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jalan</a:t>
            </a:r>
            <a:r>
              <a:rPr lang="en-US" b="0" dirty="0"/>
              <a:t> </a:t>
            </a:r>
            <a:r>
              <a:rPr lang="en-US" b="0" dirty="0" err="1"/>
              <a:t>tepat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kembali</a:t>
            </a:r>
            <a:r>
              <a:rPr lang="en-US" b="0" dirty="0"/>
              <a:t> </a:t>
            </a:r>
            <a:r>
              <a:rPr lang="en-US" b="0" dirty="0" err="1"/>
              <a:t>lagi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tempat</a:t>
            </a:r>
            <a:r>
              <a:rPr lang="en-US" b="0" dirty="0"/>
              <a:t> </a:t>
            </a:r>
            <a:r>
              <a:rPr lang="en-US" b="0" dirty="0" err="1"/>
              <a:t>awal</a:t>
            </a:r>
            <a:r>
              <a:rPr lang="en-US" b="0" dirty="0"/>
              <a:t> </a:t>
            </a:r>
            <a:r>
              <a:rPr lang="en-US" b="0" dirty="0" err="1"/>
              <a:t>keberangkatan</a:t>
            </a:r>
            <a:r>
              <a:rPr lang="en-US" b="0" dirty="0"/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b="0" dirty="0" err="1"/>
              <a:t>menentukan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Euler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endParaRPr lang="it-IT" b="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6705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4724400"/>
            <a:ext cx="1036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Lintasan</a:t>
            </a:r>
            <a:r>
              <a:rPr lang="en-US" sz="2800" dirty="0"/>
              <a:t> yang </a:t>
            </a:r>
            <a:r>
              <a:rPr lang="en-US" sz="2800" dirty="0" err="1"/>
              <a:t>dilalui</a:t>
            </a:r>
            <a:r>
              <a:rPr lang="en-US" sz="2800" dirty="0"/>
              <a:t> </a:t>
            </a:r>
            <a:r>
              <a:rPr lang="en-US" sz="2800" dirty="0" err="1"/>
              <a:t>tukang</a:t>
            </a:r>
            <a:r>
              <a:rPr lang="en-US" sz="2800" dirty="0"/>
              <a:t> pos: A, B, C, D, E, F, C, E, B, F, 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yang </a:t>
            </a:r>
            <a:r>
              <a:rPr lang="en-US" b="0" dirty="0" err="1"/>
              <a:t>merepresntasikan</a:t>
            </a:r>
            <a:r>
              <a:rPr lang="en-US" b="0" dirty="0"/>
              <a:t> </a:t>
            </a:r>
            <a:r>
              <a:rPr lang="en-US" b="0" dirty="0" err="1"/>
              <a:t>persoalan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Euler,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</a:t>
            </a:r>
            <a:r>
              <a:rPr lang="en-US" b="0" dirty="0" err="1"/>
              <a:t>Eulernya</a:t>
            </a:r>
            <a:r>
              <a:rPr lang="en-US" b="0" dirty="0"/>
              <a:t> </a:t>
            </a:r>
            <a:r>
              <a:rPr lang="en-US" b="0" dirty="0" err="1"/>
              <a:t>mudah</a:t>
            </a:r>
            <a:r>
              <a:rPr lang="en-US" b="0" dirty="0"/>
              <a:t> </a:t>
            </a:r>
            <a:r>
              <a:rPr lang="en-US" b="0" dirty="0" err="1"/>
              <a:t>ditemukan</a:t>
            </a:r>
            <a:r>
              <a:rPr lang="en-US" b="0" dirty="0"/>
              <a:t>.</a:t>
            </a:r>
          </a:p>
          <a:p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grafnya</a:t>
            </a:r>
            <a:r>
              <a:rPr lang="en-US" b="0" dirty="0"/>
              <a:t> </a:t>
            </a:r>
            <a:r>
              <a:rPr lang="en-US" b="0" dirty="0" err="1"/>
              <a:t>bukan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Euler, </a:t>
            </a:r>
            <a:r>
              <a:rPr lang="en-US" b="0" dirty="0" err="1"/>
              <a:t>maka</a:t>
            </a:r>
            <a:r>
              <a:rPr lang="en-US" b="0" dirty="0"/>
              <a:t> </a:t>
            </a:r>
            <a:r>
              <a:rPr lang="en-US" b="0" dirty="0" err="1"/>
              <a:t>beebrapa</a:t>
            </a:r>
            <a:r>
              <a:rPr lang="en-US" b="0" dirty="0"/>
              <a:t> </a:t>
            </a:r>
            <a:r>
              <a:rPr lang="en-US" b="0" dirty="0" err="1"/>
              <a:t>sisi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dilalui</a:t>
            </a:r>
            <a:r>
              <a:rPr lang="en-US" b="0" dirty="0"/>
              <a:t>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. </a:t>
            </a:r>
          </a:p>
          <a:p>
            <a:r>
              <a:rPr lang="en-US" b="0" dirty="0" err="1"/>
              <a:t>Jadi</a:t>
            </a:r>
            <a:r>
              <a:rPr lang="en-US" b="0" dirty="0"/>
              <a:t>, </a:t>
            </a:r>
            <a:r>
              <a:rPr lang="en-US" b="0" dirty="0" err="1"/>
              <a:t>pak</a:t>
            </a:r>
            <a:r>
              <a:rPr lang="en-US" b="0" dirty="0"/>
              <a:t> pos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menemukan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yang </a:t>
            </a:r>
            <a:r>
              <a:rPr lang="en-US" b="0" dirty="0" err="1"/>
              <a:t>mengunjungi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jalan</a:t>
            </a:r>
            <a:r>
              <a:rPr lang="en-US" b="0" dirty="0"/>
              <a:t> paling </a:t>
            </a:r>
            <a:r>
              <a:rPr lang="en-US" b="0" dirty="0" err="1"/>
              <a:t>sedikit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mempunyai</a:t>
            </a:r>
            <a:r>
              <a:rPr lang="en-US" b="0" dirty="0"/>
              <a:t> </a:t>
            </a:r>
            <a:r>
              <a:rPr lang="en-US" b="0" dirty="0" err="1"/>
              <a:t>jarak</a:t>
            </a:r>
            <a:r>
              <a:rPr lang="en-US" b="0" dirty="0"/>
              <a:t> </a:t>
            </a:r>
            <a:r>
              <a:rPr lang="en-US" b="0" dirty="0" err="1"/>
              <a:t>terpendek</a:t>
            </a:r>
            <a:r>
              <a:rPr lang="en-US" dirty="0"/>
              <a:t>. </a:t>
            </a:r>
          </a:p>
          <a:p>
            <a:r>
              <a:rPr lang="en-US" b="0" dirty="0" err="1"/>
              <a:t>Persoalan</a:t>
            </a:r>
            <a:r>
              <a:rPr lang="en-US" b="0" dirty="0"/>
              <a:t> </a:t>
            </a:r>
            <a:r>
              <a:rPr lang="en-US" b="0" dirty="0" err="1"/>
              <a:t>tukang</a:t>
            </a:r>
            <a:r>
              <a:rPr lang="en-US" b="0" dirty="0"/>
              <a:t> pos </a:t>
            </a:r>
            <a:r>
              <a:rPr lang="en-US" b="0" dirty="0" err="1"/>
              <a:t>Cina</a:t>
            </a:r>
            <a:r>
              <a:rPr lang="en-US" b="0" dirty="0"/>
              <a:t> </a:t>
            </a:r>
            <a:r>
              <a:rPr lang="en-US" b="0" dirty="0" err="1"/>
              <a:t>menjadi</a:t>
            </a:r>
            <a:r>
              <a:rPr lang="en-US" b="0" dirty="0"/>
              <a:t>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err="1"/>
              <a:t>Seorang</a:t>
            </a:r>
            <a:r>
              <a:rPr lang="en-US" b="0" dirty="0"/>
              <a:t> </a:t>
            </a:r>
            <a:r>
              <a:rPr lang="en-US" b="0" dirty="0" err="1"/>
              <a:t>tukang</a:t>
            </a:r>
            <a:r>
              <a:rPr lang="en-US" b="0" dirty="0"/>
              <a:t> pos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mengantar</a:t>
            </a:r>
            <a:r>
              <a:rPr lang="en-US" b="0" dirty="0"/>
              <a:t> </a:t>
            </a:r>
            <a:r>
              <a:rPr lang="en-US" b="0" dirty="0" err="1"/>
              <a:t>surat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alamat</a:t>
            </a:r>
            <a:r>
              <a:rPr lang="en-US" b="0" dirty="0"/>
              <a:t>-</a:t>
            </a:r>
          </a:p>
          <a:p>
            <a:pPr>
              <a:buNone/>
            </a:pPr>
            <a:r>
              <a:rPr lang="en-US" b="0" dirty="0" err="1"/>
              <a:t>alamat</a:t>
            </a:r>
            <a:r>
              <a:rPr lang="en-US" b="0" dirty="0"/>
              <a:t> </a:t>
            </a:r>
            <a:r>
              <a:rPr lang="en-US" b="0" dirty="0" err="1"/>
              <a:t>sepanjang</a:t>
            </a:r>
            <a:r>
              <a:rPr lang="en-US" b="0" dirty="0"/>
              <a:t> </a:t>
            </a:r>
            <a:r>
              <a:rPr lang="en-US" b="0" dirty="0" err="1"/>
              <a:t>jalan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</a:t>
            </a:r>
            <a:r>
              <a:rPr lang="en-US" b="0" dirty="0" err="1"/>
              <a:t>daerah</a:t>
            </a:r>
            <a:r>
              <a:rPr lang="en-US" b="0" dirty="0"/>
              <a:t>. </a:t>
            </a:r>
            <a:r>
              <a:rPr lang="en-US" b="0" dirty="0" err="1"/>
              <a:t>Bagaimana</a:t>
            </a:r>
            <a:r>
              <a:rPr lang="en-US" b="0" dirty="0"/>
              <a:t> </a:t>
            </a:r>
            <a:r>
              <a:rPr lang="en-US" b="0" dirty="0" err="1"/>
              <a:t>ia</a:t>
            </a:r>
            <a:endParaRPr lang="en-US" b="0" dirty="0"/>
          </a:p>
          <a:p>
            <a:pPr>
              <a:buNone/>
            </a:pPr>
            <a:r>
              <a:rPr lang="en-US" b="0" dirty="0" err="1"/>
              <a:t>merencanakan</a:t>
            </a:r>
            <a:r>
              <a:rPr lang="en-US" b="0" dirty="0"/>
              <a:t> </a:t>
            </a:r>
            <a:r>
              <a:rPr lang="en-US" b="0" dirty="0" err="1"/>
              <a:t>rute</a:t>
            </a:r>
            <a:r>
              <a:rPr lang="en-US" b="0" dirty="0"/>
              <a:t> </a:t>
            </a:r>
            <a:r>
              <a:rPr lang="en-US" b="0" dirty="0" err="1"/>
              <a:t>perjalanannya</a:t>
            </a:r>
            <a:r>
              <a:rPr lang="en-US" b="0" dirty="0"/>
              <a:t> yang </a:t>
            </a:r>
            <a:r>
              <a:rPr lang="en-US" b="0" dirty="0" err="1"/>
              <a:t>mempunyai</a:t>
            </a:r>
            <a:r>
              <a:rPr lang="en-US" b="0" dirty="0"/>
              <a:t> </a:t>
            </a:r>
            <a:r>
              <a:rPr lang="en-US" b="0" dirty="0" err="1"/>
              <a:t>jarak</a:t>
            </a:r>
            <a:endParaRPr lang="en-US" b="0" dirty="0"/>
          </a:p>
          <a:p>
            <a:pPr>
              <a:buNone/>
            </a:pPr>
            <a:r>
              <a:rPr lang="en-US" b="0" dirty="0" err="1"/>
              <a:t>terpendek</a:t>
            </a:r>
            <a:r>
              <a:rPr lang="en-US" b="0" dirty="0"/>
              <a:t> </a:t>
            </a:r>
            <a:r>
              <a:rPr lang="en-US" b="0" dirty="0" err="1"/>
              <a:t>supaya</a:t>
            </a:r>
            <a:r>
              <a:rPr lang="en-US" b="0" dirty="0"/>
              <a:t> </a:t>
            </a:r>
            <a:r>
              <a:rPr lang="en-US" b="0" dirty="0" err="1"/>
              <a:t>ia</a:t>
            </a:r>
            <a:r>
              <a:rPr lang="en-US" b="0" dirty="0"/>
              <a:t> </a:t>
            </a:r>
            <a:r>
              <a:rPr lang="en-US" b="0" dirty="0" err="1"/>
              <a:t>melewati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jalan</a:t>
            </a:r>
            <a:r>
              <a:rPr lang="en-US" b="0" dirty="0"/>
              <a:t> paling </a:t>
            </a:r>
            <a:r>
              <a:rPr lang="en-US" b="0" dirty="0" err="1"/>
              <a:t>sedikit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 err="1"/>
              <a:t>sekali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kembali</a:t>
            </a:r>
            <a:r>
              <a:rPr lang="en-US" b="0" dirty="0"/>
              <a:t> </a:t>
            </a:r>
            <a:r>
              <a:rPr lang="en-US" b="0" dirty="0" err="1"/>
              <a:t>lagi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tempat</a:t>
            </a:r>
            <a:r>
              <a:rPr lang="en-US" b="0" dirty="0"/>
              <a:t> </a:t>
            </a:r>
            <a:r>
              <a:rPr lang="en-US" b="0" dirty="0" err="1"/>
              <a:t>awal</a:t>
            </a:r>
            <a:r>
              <a:rPr lang="en-US" b="0" dirty="0"/>
              <a:t> </a:t>
            </a:r>
            <a:r>
              <a:rPr lang="en-US" b="0" dirty="0" err="1"/>
              <a:t>keberangkatan</a:t>
            </a:r>
            <a:r>
              <a:rPr lang="en-US" b="0" dirty="0"/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Euler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err="1"/>
              <a:t>Manakah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antara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di</a:t>
            </a:r>
            <a:r>
              <a:rPr lang="en-US" b="0" dirty="0"/>
              <a:t> </a:t>
            </a:r>
            <a:r>
              <a:rPr lang="en-US" b="0" dirty="0" err="1"/>
              <a:t>bawah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yang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dilukis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 err="1"/>
              <a:t>tanpa</a:t>
            </a:r>
            <a:r>
              <a:rPr lang="en-US" b="0" dirty="0"/>
              <a:t> </a:t>
            </a:r>
            <a:r>
              <a:rPr lang="en-US" b="0" dirty="0" err="1"/>
              <a:t>mengangkat</a:t>
            </a:r>
            <a:r>
              <a:rPr lang="en-US" b="0" dirty="0"/>
              <a:t> </a:t>
            </a:r>
            <a:r>
              <a:rPr lang="en-US" b="0" dirty="0" err="1"/>
              <a:t>pensil</a:t>
            </a:r>
            <a:r>
              <a:rPr lang="en-US" b="0" dirty="0"/>
              <a:t> </a:t>
            </a:r>
            <a:r>
              <a:rPr lang="en-US" b="0" dirty="0" err="1"/>
              <a:t>sekalipun</a:t>
            </a:r>
            <a:r>
              <a:rPr lang="en-US" b="0" dirty="0"/>
              <a:t>?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67056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Hamilton di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</a:t>
            </a:r>
            <a:r>
              <a:rPr lang="en-US" b="0" dirty="0" err="1"/>
              <a:t>lengkap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n.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266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47800"/>
            <a:ext cx="10972800" cy="4953000"/>
          </a:xfrm>
        </p:spPr>
        <p:txBody>
          <a:bodyPr/>
          <a:lstStyle/>
          <a:p>
            <a:pPr marL="0" indent="0"/>
            <a:r>
              <a:rPr lang="en-US" b="0" dirty="0"/>
              <a:t> Agar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mengetahui</a:t>
            </a:r>
            <a:r>
              <a:rPr lang="en-US" b="0" dirty="0"/>
              <a:t> </a:t>
            </a:r>
            <a:r>
              <a:rPr lang="en-US" b="0" dirty="0" err="1"/>
              <a:t>lintasan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Euler </a:t>
            </a:r>
          </a:p>
          <a:p>
            <a:pPr marL="0" indent="0">
              <a:buNone/>
            </a:pPr>
            <a:r>
              <a:rPr lang="en-US" b="0" dirty="0"/>
              <a:t>  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lintasan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Hamilton 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menyelesaikan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   </a:t>
            </a:r>
            <a:r>
              <a:rPr lang="en-US" b="0" dirty="0" err="1"/>
              <a:t>masalah</a:t>
            </a:r>
            <a:r>
              <a:rPr lang="en-US" b="0" dirty="0"/>
              <a:t> yang </a:t>
            </a:r>
            <a:r>
              <a:rPr lang="en-US" b="0" dirty="0" err="1"/>
              <a:t>dihadapi</a:t>
            </a:r>
            <a:endParaRPr lang="id-ID" b="0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9448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4267200"/>
            <a:ext cx="10363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1</a:t>
            </a:r>
            <a:r>
              <a:rPr lang="en-US" sz="2800" dirty="0"/>
              <a:t> = (a, b, c, d, a) </a:t>
            </a:r>
            <a:r>
              <a:rPr lang="en-US" sz="2800" dirty="0" err="1"/>
              <a:t>atau</a:t>
            </a:r>
            <a:r>
              <a:rPr lang="en-US" sz="2800" dirty="0"/>
              <a:t> (a, d, c, b, a)</a:t>
            </a:r>
          </a:p>
          <a:p>
            <a:r>
              <a:rPr lang="en-US" sz="2800" dirty="0" err="1"/>
              <a:t>bobot</a:t>
            </a:r>
            <a:r>
              <a:rPr lang="en-US" sz="2800" dirty="0"/>
              <a:t> = 10 + 12 + 8 + 15 = 45</a:t>
            </a:r>
          </a:p>
          <a:p>
            <a:r>
              <a:rPr lang="en-US" sz="2800" dirty="0"/>
              <a:t>I</a:t>
            </a:r>
            <a:r>
              <a:rPr lang="en-US" sz="2800" baseline="-25000" dirty="0"/>
              <a:t>2 </a:t>
            </a:r>
            <a:r>
              <a:rPr lang="en-US" sz="2800" dirty="0"/>
              <a:t> = </a:t>
            </a:r>
            <a:r>
              <a:rPr lang="pt-BR" sz="2800" dirty="0"/>
              <a:t>(a, c, d, b, a) atau (a, b, d, c, a) </a:t>
            </a:r>
          </a:p>
          <a:p>
            <a:r>
              <a:rPr lang="pl-PL" sz="2800" dirty="0"/>
              <a:t>bobot = 12 + 5 + 9 + 15 = 41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l</a:t>
            </a:r>
            <a:r>
              <a:rPr lang="en-US" b="0" baseline="-25000" dirty="0"/>
              <a:t>3</a:t>
            </a:r>
            <a:r>
              <a:rPr lang="en-US" b="0" dirty="0"/>
              <a:t> =</a:t>
            </a:r>
            <a:r>
              <a:rPr lang="pt-BR" dirty="0"/>
              <a:t> </a:t>
            </a:r>
            <a:r>
              <a:rPr lang="pt-BR" b="0" dirty="0"/>
              <a:t>(a, c, b, d, a) atau (a, d, b, c, a)</a:t>
            </a:r>
            <a:r>
              <a:rPr lang="pt-BR" dirty="0"/>
              <a:t> </a:t>
            </a:r>
          </a:p>
          <a:p>
            <a:pPr>
              <a:buNone/>
            </a:pPr>
            <a:r>
              <a:rPr lang="pt-BR" b="0" dirty="0"/>
              <a:t>Bobot = 10 + 5 + 9 + 8 = 32</a:t>
            </a:r>
          </a:p>
          <a:p>
            <a:pPr>
              <a:buNone/>
            </a:pPr>
            <a:r>
              <a:rPr lang="en-US" b="0" dirty="0" err="1"/>
              <a:t>Sirkuit</a:t>
            </a:r>
            <a:r>
              <a:rPr lang="en-US" b="0" dirty="0"/>
              <a:t> Hamilton </a:t>
            </a:r>
            <a:r>
              <a:rPr lang="en-US" b="0" dirty="0" err="1"/>
              <a:t>terpendek</a:t>
            </a:r>
            <a:r>
              <a:rPr lang="en-US" b="0" dirty="0"/>
              <a:t>: l</a:t>
            </a:r>
            <a:r>
              <a:rPr lang="en-US" b="0" baseline="-25000" dirty="0"/>
              <a:t>3</a:t>
            </a:r>
            <a:r>
              <a:rPr lang="en-US" b="0" dirty="0"/>
              <a:t> = (a, c, b, d, a)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/>
              <a:t>(a, d, b, c, a)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bobot</a:t>
            </a:r>
            <a:r>
              <a:rPr lang="en-US" b="0" dirty="0"/>
              <a:t> = 10 + 5 + 9 + 8 = 32.</a:t>
            </a:r>
          </a:p>
          <a:p>
            <a:pPr>
              <a:buNone/>
            </a:pPr>
            <a:endParaRPr lang="en-US"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/>
              <a:t>SELESAI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Euler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err="1"/>
              <a:t>Lintasan</a:t>
            </a:r>
            <a:r>
              <a:rPr lang="en-US" sz="2800" b="1" dirty="0"/>
              <a:t> Euler </a:t>
            </a:r>
            <a:r>
              <a:rPr lang="en-US" sz="2800" dirty="0" err="1"/>
              <a:t>ialah</a:t>
            </a:r>
            <a:r>
              <a:rPr lang="en-US" sz="2800" dirty="0"/>
              <a:t> </a:t>
            </a:r>
            <a:r>
              <a:rPr lang="en-US" sz="2800" dirty="0" err="1"/>
              <a:t>lintasan</a:t>
            </a:r>
            <a:r>
              <a:rPr lang="en-US" sz="2800" dirty="0"/>
              <a:t> yang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kali.</a:t>
            </a:r>
          </a:p>
          <a:p>
            <a:r>
              <a:rPr lang="en-US" sz="28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err="1"/>
              <a:t>Sirkuit</a:t>
            </a:r>
            <a:r>
              <a:rPr lang="en-US" sz="2800" b="1" dirty="0"/>
              <a:t> Euler </a:t>
            </a:r>
            <a:r>
              <a:rPr lang="en-US" sz="2800" dirty="0" err="1"/>
              <a:t>ialah</a:t>
            </a:r>
            <a:r>
              <a:rPr lang="en-US" sz="2800" dirty="0"/>
              <a:t> </a:t>
            </a:r>
            <a:r>
              <a:rPr lang="en-US" sz="2800" dirty="0" err="1"/>
              <a:t>sirkuit</a:t>
            </a:r>
            <a:r>
              <a:rPr lang="en-US" sz="2800" dirty="0"/>
              <a:t> yang </a:t>
            </a:r>
            <a:r>
              <a:rPr lang="en-US" sz="2800" dirty="0" err="1"/>
              <a:t>melewati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sisi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 err="1"/>
              <a:t>satu</a:t>
            </a:r>
            <a:r>
              <a:rPr lang="en-US" sz="2800" dirty="0"/>
              <a:t> kali.</a:t>
            </a:r>
          </a:p>
          <a:p>
            <a:r>
              <a:rPr lang="en-US" sz="2800" dirty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Graf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sirkuit</a:t>
            </a:r>
            <a:r>
              <a:rPr lang="en-US" sz="2800" dirty="0"/>
              <a:t> Euler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b="1" dirty="0" err="1"/>
              <a:t>graf</a:t>
            </a:r>
            <a:r>
              <a:rPr lang="en-US" sz="2800" b="1" dirty="0"/>
              <a:t> Euler </a:t>
            </a:r>
            <a:r>
              <a:rPr lang="en-US" sz="2800" dirty="0"/>
              <a:t>(</a:t>
            </a:r>
            <a:r>
              <a:rPr lang="en-US" sz="2800" dirty="0" err="1"/>
              <a:t>Eulerian</a:t>
            </a:r>
            <a:r>
              <a:rPr lang="en-US" sz="2800" dirty="0"/>
              <a:t> </a:t>
            </a:r>
          </a:p>
          <a:p>
            <a:r>
              <a:rPr lang="en-US" sz="2800" dirty="0"/>
              <a:t>   graph). Graf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lintasan</a:t>
            </a:r>
            <a:r>
              <a:rPr lang="en-US" sz="2800" dirty="0"/>
              <a:t> Euler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b="1" dirty="0" err="1"/>
              <a:t>graf</a:t>
            </a:r>
            <a:endParaRPr lang="en-US" sz="2800" b="1" dirty="0"/>
          </a:p>
          <a:p>
            <a:r>
              <a:rPr lang="en-US" sz="2800" b="1" dirty="0"/>
              <a:t>  semi-Euler</a:t>
            </a:r>
            <a:r>
              <a:rPr lang="en-US" sz="2800" dirty="0"/>
              <a:t> (semi-</a:t>
            </a:r>
            <a:r>
              <a:rPr lang="en-US" sz="2800" dirty="0" err="1"/>
              <a:t>Eulerian</a:t>
            </a:r>
            <a:r>
              <a:rPr lang="en-US" sz="2800" dirty="0"/>
              <a:t> graph).</a:t>
            </a:r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4953000"/>
          </a:xfrm>
        </p:spPr>
        <p:txBody>
          <a:bodyPr/>
          <a:lstStyle/>
          <a:p>
            <a:pPr>
              <a:buNone/>
            </a:pPr>
            <a:r>
              <a:rPr lang="it-IT" b="0" dirty="0"/>
              <a:t>Lintasan Euler pada graf (a) : 3, 1, 2, 3, 4, 1 </a:t>
            </a:r>
          </a:p>
          <a:p>
            <a:pPr>
              <a:buNone/>
            </a:pPr>
            <a:r>
              <a:rPr lang="it-IT" b="0" dirty="0"/>
              <a:t>Lintasan Euler pada graf (b) : 1, 2, 4, 6, 2, 3, 6, 5, 1, 3 </a:t>
            </a:r>
          </a:p>
          <a:p>
            <a:pPr>
              <a:buNone/>
            </a:pPr>
            <a:r>
              <a:rPr lang="it-IT" b="0" dirty="0"/>
              <a:t>Sirkuit Euler pada graf (c) : 1, 2, 3, 4, 7, 3, 5, 7, 6, 5, 2, 6, 1</a:t>
            </a:r>
          </a:p>
          <a:p>
            <a:pPr>
              <a:buNone/>
            </a:pPr>
            <a:r>
              <a:rPr lang="it-IT" b="0" dirty="0"/>
              <a:t>Sirkuit Euler pada graf (d) : a, c, f, e, c, b, d, e, a, d, f, b, a </a:t>
            </a:r>
          </a:p>
          <a:p>
            <a:pPr>
              <a:buNone/>
            </a:pPr>
            <a:r>
              <a:rPr lang="it-IT" b="0" dirty="0"/>
              <a:t>Graf (e) dan (f) tidak mempunyai lintasan maupun sirkuit </a:t>
            </a:r>
          </a:p>
          <a:p>
            <a:pPr>
              <a:buNone/>
            </a:pPr>
            <a:r>
              <a:rPr lang="it-IT" b="0" dirty="0"/>
              <a:t>Euler.</a:t>
            </a:r>
            <a:endParaRPr lang="en-US" b="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19600"/>
            <a:ext cx="8458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79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8305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3962400"/>
            <a:ext cx="944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2800" dirty="0" err="1"/>
              <a:t>dan</a:t>
            </a:r>
            <a:r>
              <a:rPr lang="en-US" sz="2800" dirty="0"/>
              <a:t> (b) </a:t>
            </a:r>
            <a:r>
              <a:rPr lang="en-US" sz="2800" dirty="0" err="1"/>
              <a:t>graf</a:t>
            </a:r>
            <a:r>
              <a:rPr lang="en-US" sz="2800" dirty="0"/>
              <a:t> semi-Euler </a:t>
            </a:r>
          </a:p>
          <a:p>
            <a:pPr marL="514350" indent="-514350"/>
            <a:r>
              <a:rPr lang="en-US" sz="2800" dirty="0"/>
              <a:t>(c) </a:t>
            </a:r>
            <a:r>
              <a:rPr lang="en-US" sz="2800" dirty="0" err="1"/>
              <a:t>dan</a:t>
            </a:r>
            <a:r>
              <a:rPr lang="en-US" sz="2800" dirty="0"/>
              <a:t> (d) </a:t>
            </a:r>
            <a:r>
              <a:rPr lang="en-US" sz="2800" dirty="0" err="1"/>
              <a:t>graf</a:t>
            </a:r>
            <a:r>
              <a:rPr lang="en-US" sz="2800" dirty="0"/>
              <a:t> Euler </a:t>
            </a:r>
          </a:p>
          <a:p>
            <a:pPr marL="514350" indent="-514350"/>
            <a:r>
              <a:rPr lang="en-US" sz="2800" dirty="0"/>
              <a:t>(e) </a:t>
            </a:r>
            <a:r>
              <a:rPr lang="en-US" sz="2800" dirty="0" err="1"/>
              <a:t>dan</a:t>
            </a:r>
            <a:r>
              <a:rPr lang="en-US" sz="2800" dirty="0"/>
              <a:t> (f)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semi-Euler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graf</a:t>
            </a:r>
            <a:r>
              <a:rPr lang="en-US" sz="2800" dirty="0"/>
              <a:t> Euler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Euler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TEOREMA.</a:t>
            </a:r>
            <a:r>
              <a:rPr lang="en-US" b="0" dirty="0"/>
              <a:t> Graf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berarah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lintasan</a:t>
            </a:r>
            <a:r>
              <a:rPr lang="en-US" b="0" dirty="0"/>
              <a:t> Euler </a:t>
            </a:r>
            <a:r>
              <a:rPr lang="en-US" b="0" dirty="0" err="1"/>
              <a:t>jika</a:t>
            </a:r>
            <a:r>
              <a:rPr lang="en-US" b="0" dirty="0"/>
              <a:t> (</a:t>
            </a:r>
            <a:r>
              <a:rPr lang="en-US" b="0" dirty="0" err="1"/>
              <a:t>graf</a:t>
            </a:r>
            <a:r>
              <a:rPr lang="en-US" b="0" dirty="0"/>
              <a:t> semi-Euler)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terhubung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buah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berderajat</a:t>
            </a:r>
            <a:r>
              <a:rPr lang="en-US" b="0" dirty="0"/>
              <a:t> </a:t>
            </a:r>
            <a:r>
              <a:rPr lang="en-US" b="0" dirty="0" err="1"/>
              <a:t>ganjil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ada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berderajat</a:t>
            </a:r>
            <a:r>
              <a:rPr lang="en-US" b="0" dirty="0"/>
              <a:t> </a:t>
            </a:r>
            <a:r>
              <a:rPr lang="en-US" b="0" dirty="0" err="1"/>
              <a:t>ganjil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sekali</a:t>
            </a:r>
            <a:r>
              <a:rPr lang="en-US" b="0" dirty="0"/>
              <a:t>.</a:t>
            </a:r>
          </a:p>
          <a:p>
            <a:pPr>
              <a:buNone/>
            </a:pPr>
            <a:endParaRPr lang="en-US" b="0" dirty="0"/>
          </a:p>
          <a:p>
            <a:r>
              <a:rPr lang="en-US" dirty="0"/>
              <a:t>TEOREMA</a:t>
            </a:r>
            <a:r>
              <a:rPr lang="en-US" b="0" dirty="0"/>
              <a:t>. Graf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berarah</a:t>
            </a:r>
            <a:r>
              <a:rPr lang="en-US" b="0" dirty="0"/>
              <a:t> G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graf</a:t>
            </a:r>
            <a:r>
              <a:rPr lang="en-US" b="0" dirty="0"/>
              <a:t> Euler (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Euler)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berderajat</a:t>
            </a:r>
            <a:r>
              <a:rPr lang="en-US" b="0" dirty="0"/>
              <a:t> </a:t>
            </a:r>
            <a:r>
              <a:rPr lang="en-US" b="0" dirty="0" err="1"/>
              <a:t>genap</a:t>
            </a:r>
            <a:r>
              <a:rPr lang="en-US" b="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Euler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TEOREMA. </a:t>
            </a:r>
          </a:p>
          <a:p>
            <a:pPr>
              <a:buNone/>
            </a:pPr>
            <a:r>
              <a:rPr lang="en-US" b="0" dirty="0"/>
              <a:t>(a)Graf </a:t>
            </a:r>
            <a:r>
              <a:rPr lang="en-US" b="0" dirty="0" err="1"/>
              <a:t>berarah</a:t>
            </a:r>
            <a:r>
              <a:rPr lang="en-US" b="0" dirty="0"/>
              <a:t> G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sirkuit</a:t>
            </a:r>
            <a:r>
              <a:rPr lang="en-US" b="0" dirty="0"/>
              <a:t> Euler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</a:p>
          <a:p>
            <a:pPr>
              <a:buNone/>
            </a:pPr>
            <a:r>
              <a:rPr lang="en-US" b="0" dirty="0"/>
              <a:t>    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G </a:t>
            </a:r>
            <a:r>
              <a:rPr lang="en-US" b="0" dirty="0" err="1"/>
              <a:t>terhubung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  </a:t>
            </a:r>
          </a:p>
          <a:p>
            <a:pPr>
              <a:buNone/>
            </a:pPr>
            <a:r>
              <a:rPr lang="en-US" b="0" dirty="0"/>
              <a:t>    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derajat-masuk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derajat-keluar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. </a:t>
            </a:r>
          </a:p>
          <a:p>
            <a:pPr>
              <a:buNone/>
            </a:pPr>
            <a:r>
              <a:rPr lang="en-US" b="0" dirty="0"/>
              <a:t>(b)G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lintasan</a:t>
            </a:r>
            <a:r>
              <a:rPr lang="en-US" b="0" dirty="0"/>
              <a:t> Euler </a:t>
            </a: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jika</a:t>
            </a:r>
            <a:r>
              <a:rPr lang="en-US" b="0" dirty="0"/>
              <a:t> G </a:t>
            </a:r>
            <a:r>
              <a:rPr lang="en-US" b="0" dirty="0" err="1"/>
              <a:t>terhubung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derajat-masuk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derajat-keluar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</a:t>
            </a:r>
            <a:r>
              <a:rPr lang="en-US" b="0" dirty="0" err="1"/>
              <a:t>kecuali</a:t>
            </a:r>
            <a:r>
              <a:rPr lang="en-US" b="0" dirty="0"/>
              <a:t> </a:t>
            </a:r>
            <a:r>
              <a:rPr lang="en-US" b="0" dirty="0" err="1"/>
              <a:t>dua</a:t>
            </a:r>
            <a:r>
              <a:rPr lang="en-US" b="0" dirty="0"/>
              <a:t> </a:t>
            </a:r>
            <a:r>
              <a:rPr lang="en-US" b="0" dirty="0" err="1"/>
              <a:t>simpul</a:t>
            </a:r>
            <a:r>
              <a:rPr lang="en-US" b="0" dirty="0"/>
              <a:t>, yang </a:t>
            </a:r>
            <a:r>
              <a:rPr lang="en-US" b="0" dirty="0" err="1"/>
              <a:t>pertama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derajat-keluar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besar</a:t>
            </a:r>
            <a:r>
              <a:rPr lang="en-US" b="0" dirty="0"/>
              <a:t> </a:t>
            </a:r>
            <a:r>
              <a:rPr lang="en-US" b="0" dirty="0" err="1"/>
              <a:t>derajat-masuk</a:t>
            </a:r>
            <a:r>
              <a:rPr lang="en-US" b="0" dirty="0"/>
              <a:t>, </a:t>
            </a:r>
            <a:r>
              <a:rPr lang="en-US" b="0" dirty="0" err="1"/>
              <a:t>dan</a:t>
            </a:r>
            <a:r>
              <a:rPr lang="en-US" b="0" dirty="0"/>
              <a:t> yang </a:t>
            </a:r>
            <a:r>
              <a:rPr lang="en-US" b="0" dirty="0" err="1"/>
              <a:t>kedua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derajat-masuk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besar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derajat-keluar</a:t>
            </a:r>
            <a:r>
              <a:rPr lang="en-US" b="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Euler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4419600"/>
            <a:ext cx="998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Gambar</a:t>
            </a:r>
            <a:endParaRPr lang="en-US" sz="2800" dirty="0"/>
          </a:p>
          <a:p>
            <a:r>
              <a:rPr lang="en-US" sz="2800" dirty="0"/>
              <a:t> (a) Graf </a:t>
            </a:r>
            <a:r>
              <a:rPr lang="en-US" sz="2800" dirty="0" err="1"/>
              <a:t>berarah</a:t>
            </a:r>
            <a:r>
              <a:rPr lang="en-US" sz="2800" dirty="0"/>
              <a:t> Euler (a, g, c, b, g, e, d, f, a)</a:t>
            </a:r>
          </a:p>
          <a:p>
            <a:r>
              <a:rPr lang="en-US" sz="2800" dirty="0"/>
              <a:t> (b) Graf </a:t>
            </a:r>
            <a:r>
              <a:rPr lang="en-US" sz="2800" dirty="0" err="1"/>
              <a:t>berarah</a:t>
            </a:r>
            <a:r>
              <a:rPr lang="en-US" sz="2800" dirty="0"/>
              <a:t> semi-Euler (d, a, b, d, c, b) </a:t>
            </a:r>
          </a:p>
          <a:p>
            <a:r>
              <a:rPr lang="en-US" sz="2800" dirty="0"/>
              <a:t> (c) Graf </a:t>
            </a:r>
            <a:r>
              <a:rPr lang="en-US" sz="2800" dirty="0" err="1"/>
              <a:t>berarah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Euler </a:t>
            </a:r>
            <a:r>
              <a:rPr lang="en-US" sz="2800" dirty="0" err="1"/>
              <a:t>maupun</a:t>
            </a:r>
            <a:r>
              <a:rPr lang="en-US" sz="2800" dirty="0"/>
              <a:t> semi-Euler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6440</TotalTime>
  <Words>1444</Words>
  <Application>Microsoft Office PowerPoint</Application>
  <PresentationFormat>Widescreen</PresentationFormat>
  <Paragraphs>147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Bebas Neue</vt:lpstr>
      <vt:lpstr>Calibri</vt:lpstr>
      <vt:lpstr>Calibri Light</vt:lpstr>
      <vt:lpstr>Lato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Lintasan dan sirkuit euler dan lintasan dan sirkuit hamilton</vt:lpstr>
      <vt:lpstr>Tujuan Pembelajaran</vt:lpstr>
      <vt:lpstr>Lintasan dan Sirkuit Euler</vt:lpstr>
      <vt:lpstr>Contoh</vt:lpstr>
      <vt:lpstr>Contoh </vt:lpstr>
      <vt:lpstr>Lintasan dan Sirkuit Euler</vt:lpstr>
      <vt:lpstr>Lintasan dan Sirkuit Euler</vt:lpstr>
      <vt:lpstr>Lintasan dan Sirkuit Euler</vt:lpstr>
      <vt:lpstr>Lintasan dan Sirkut Hamilton </vt:lpstr>
      <vt:lpstr>Lintasan dan Sirkut Hamilton </vt:lpstr>
      <vt:lpstr>Lintasan dan Sirkut Hamilton </vt:lpstr>
      <vt:lpstr>Lintasan dan Sirkut Hamilton </vt:lpstr>
      <vt:lpstr>Lintasan dan Sirkuit Hamilton</vt:lpstr>
      <vt:lpstr>Contoh </vt:lpstr>
      <vt:lpstr>Contoh </vt:lpstr>
      <vt:lpstr>Contoh </vt:lpstr>
      <vt:lpstr>Latihan</vt:lpstr>
      <vt:lpstr>Latihan </vt:lpstr>
      <vt:lpstr>Latihan</vt:lpstr>
      <vt:lpstr>Aplikasi</vt:lpstr>
      <vt:lpstr>Aplikasi</vt:lpstr>
      <vt:lpstr>Aplikasi</vt:lpstr>
      <vt:lpstr>Aplikasi</vt:lpstr>
      <vt:lpstr>Aplikasi</vt:lpstr>
      <vt:lpstr>Aplikasi</vt:lpstr>
      <vt:lpstr>Aplikasi</vt:lpstr>
      <vt:lpstr>Latihan Lintasan dan Sirkuit Euler</vt:lpstr>
      <vt:lpstr>Latihan </vt:lpstr>
      <vt:lpstr>Latihan </vt:lpstr>
      <vt:lpstr>Latihan 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Rizky Pradana</cp:lastModifiedBy>
  <cp:revision>409</cp:revision>
  <dcterms:created xsi:type="dcterms:W3CDTF">2011-05-21T14:11:58Z</dcterms:created>
  <dcterms:modified xsi:type="dcterms:W3CDTF">2023-03-18T01:11:03Z</dcterms:modified>
</cp:coreProperties>
</file>