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6"/>
  </p:notesMasterIdLst>
  <p:handoutMasterIdLst>
    <p:handoutMasterId r:id="rId27"/>
  </p:handoutMasterIdLst>
  <p:sldIdLst>
    <p:sldId id="324" r:id="rId3"/>
    <p:sldId id="351" r:id="rId4"/>
    <p:sldId id="352" r:id="rId5"/>
    <p:sldId id="354" r:id="rId6"/>
    <p:sldId id="355" r:id="rId7"/>
    <p:sldId id="356" r:id="rId8"/>
    <p:sldId id="358" r:id="rId9"/>
    <p:sldId id="359" r:id="rId10"/>
    <p:sldId id="362" r:id="rId11"/>
    <p:sldId id="360" r:id="rId12"/>
    <p:sldId id="361" r:id="rId13"/>
    <p:sldId id="363" r:id="rId14"/>
    <p:sldId id="364" r:id="rId15"/>
    <p:sldId id="365" r:id="rId16"/>
    <p:sldId id="366" r:id="rId17"/>
    <p:sldId id="393" r:id="rId18"/>
    <p:sldId id="394" r:id="rId19"/>
    <p:sldId id="395" r:id="rId20"/>
    <p:sldId id="396" r:id="rId21"/>
    <p:sldId id="397" r:id="rId22"/>
    <p:sldId id="398" r:id="rId23"/>
    <p:sldId id="399" r:id="rId24"/>
    <p:sldId id="348" r:id="rId25"/>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110" d="100"/>
          <a:sy n="110" d="100"/>
        </p:scale>
        <p:origin x="468" y="9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ky Pradana" userId="7c44d1ec0ab0fab9" providerId="LiveId" clId="{D6B22192-65E3-4326-A8BF-C2921F6D4BA4}"/>
    <pc:docChg chg="modSld">
      <pc:chgData name="Rizky Pradana" userId="7c44d1ec0ab0fab9" providerId="LiveId" clId="{D6B22192-65E3-4326-A8BF-C2921F6D4BA4}" dt="2022-04-21T01:38:07.630" v="5" actId="20577"/>
      <pc:docMkLst>
        <pc:docMk/>
      </pc:docMkLst>
      <pc:sldChg chg="modSp mod">
        <pc:chgData name="Rizky Pradana" userId="7c44d1ec0ab0fab9" providerId="LiveId" clId="{D6B22192-65E3-4326-A8BF-C2921F6D4BA4}" dt="2022-04-21T01:20:34.720" v="1" actId="1076"/>
        <pc:sldMkLst>
          <pc:docMk/>
          <pc:sldMk cId="2862724820" sldId="354"/>
        </pc:sldMkLst>
        <pc:picChg chg="mod">
          <ac:chgData name="Rizky Pradana" userId="7c44d1ec0ab0fab9" providerId="LiveId" clId="{D6B22192-65E3-4326-A8BF-C2921F6D4BA4}" dt="2022-04-21T01:20:34.720" v="1" actId="1076"/>
          <ac:picMkLst>
            <pc:docMk/>
            <pc:sldMk cId="2862724820" sldId="354"/>
            <ac:picMk id="7" creationId="{00000000-0000-0000-0000-000000000000}"/>
          </ac:picMkLst>
        </pc:picChg>
      </pc:sldChg>
      <pc:sldChg chg="modSp mod">
        <pc:chgData name="Rizky Pradana" userId="7c44d1ec0ab0fab9" providerId="LiveId" clId="{D6B22192-65E3-4326-A8BF-C2921F6D4BA4}" dt="2022-04-20T22:01:50.694" v="0" actId="20577"/>
        <pc:sldMkLst>
          <pc:docMk/>
          <pc:sldMk cId="1591824219" sldId="360"/>
        </pc:sldMkLst>
        <pc:spChg chg="mod">
          <ac:chgData name="Rizky Pradana" userId="7c44d1ec0ab0fab9" providerId="LiveId" clId="{D6B22192-65E3-4326-A8BF-C2921F6D4BA4}" dt="2022-04-20T22:01:50.694" v="0" actId="20577"/>
          <ac:spMkLst>
            <pc:docMk/>
            <pc:sldMk cId="1591824219" sldId="360"/>
            <ac:spMk id="3" creationId="{00000000-0000-0000-0000-000000000000}"/>
          </ac:spMkLst>
        </pc:spChg>
      </pc:sldChg>
      <pc:sldChg chg="modSp mod">
        <pc:chgData name="Rizky Pradana" userId="7c44d1ec0ab0fab9" providerId="LiveId" clId="{D6B22192-65E3-4326-A8BF-C2921F6D4BA4}" dt="2022-04-21T01:23:40.007" v="4" actId="1036"/>
        <pc:sldMkLst>
          <pc:docMk/>
          <pc:sldMk cId="4100401620" sldId="366"/>
        </pc:sldMkLst>
        <pc:picChg chg="mod">
          <ac:chgData name="Rizky Pradana" userId="7c44d1ec0ab0fab9" providerId="LiveId" clId="{D6B22192-65E3-4326-A8BF-C2921F6D4BA4}" dt="2022-04-21T01:23:40.007" v="4" actId="1036"/>
          <ac:picMkLst>
            <pc:docMk/>
            <pc:sldMk cId="4100401620" sldId="366"/>
            <ac:picMk id="6" creationId="{00000000-0000-0000-0000-000000000000}"/>
          </ac:picMkLst>
        </pc:picChg>
      </pc:sldChg>
      <pc:sldChg chg="modSp mod">
        <pc:chgData name="Rizky Pradana" userId="7c44d1ec0ab0fab9" providerId="LiveId" clId="{D6B22192-65E3-4326-A8BF-C2921F6D4BA4}" dt="2022-04-21T01:38:07.630" v="5" actId="20577"/>
        <pc:sldMkLst>
          <pc:docMk/>
          <pc:sldMk cId="2663113726" sldId="393"/>
        </pc:sldMkLst>
        <pc:spChg chg="mod">
          <ac:chgData name="Rizky Pradana" userId="7c44d1ec0ab0fab9" providerId="LiveId" clId="{D6B22192-65E3-4326-A8BF-C2921F6D4BA4}" dt="2022-04-21T01:38:07.630" v="5" actId="20577"/>
          <ac:spMkLst>
            <pc:docMk/>
            <pc:sldMk cId="2663113726" sldId="39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21/04/2022</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21/04/2022</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Master" Target="../slideMasters/slideMaster1.xml"/><Relationship Id="rId6" Type="http://schemas.openxmlformats.org/officeDocument/2006/relationships/image" Target="../media/image3.jpeg"/><Relationship Id="rId5" Type="http://schemas.openxmlformats.org/officeDocument/2006/relationships/image" Target="../media/image5.png"/><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name="Image" r:id="rId2" imgW="4330159" imgH="6146032" progId="">
                  <p:embed/>
                </p:oleObj>
              </mc:Choice>
              <mc:Fallback>
                <p:oleObj name="Image" r:id="rId2" imgW="4330159" imgH="6146032" progId="">
                  <p:embed/>
                  <p:pic>
                    <p:nvPicPr>
                      <p:cNvPr id="3140" name="Object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name="Image" r:id="rId4" imgW="2526984" imgH="3428571" progId="">
                  <p:embed/>
                </p:oleObj>
              </mc:Choice>
              <mc:Fallback>
                <p:oleObj name="Image" r:id="rId4" imgW="2526984" imgH="3428571" progId="">
                  <p:embed/>
                  <p:pic>
                    <p:nvPicPr>
                      <p:cNvPr id="3141"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6"/>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52061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4"/>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name="Image" r:id="rId15" imgW="4330159" imgH="6146032" progId="">
                  <p:embed/>
                </p:oleObj>
              </mc:Choice>
              <mc:Fallback>
                <p:oleObj name="Image" r:id="rId15" imgW="4330159" imgH="6146032" progId="">
                  <p:embed/>
                  <p:pic>
                    <p:nvPicPr>
                      <p:cNvPr id="1095" name="Object 71"/>
                      <p:cNvPicPr>
                        <a:picLocks noChangeAspect="1" noChangeArrowheads="1"/>
                      </p:cNvPicPr>
                      <p:nvPr/>
                    </p:nvPicPr>
                    <p:blipFill>
                      <a:blip r:embed="rId16">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7"/>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AU" dirty="0"/>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a:solidFill>
                  <a:schemeClr val="tx1"/>
                </a:solidFill>
                <a:effectLst/>
              </a:rPr>
              <a:t>FAKULTAS </a:t>
            </a:r>
          </a:p>
          <a:p>
            <a:pPr algn="ctr"/>
            <a:r>
              <a:rPr lang="id-ID" sz="1500" kern="0" dirty="0">
                <a:solidFill>
                  <a:schemeClr val="tx1"/>
                </a:solidFill>
                <a:effectLst/>
              </a:rPr>
              <a:t>TEKNOLOGI</a:t>
            </a:r>
            <a:r>
              <a:rPr lang="id-ID" sz="1500" kern="0" baseline="0" dirty="0">
                <a:solidFill>
                  <a:schemeClr val="tx1"/>
                </a:solidFill>
                <a:effectLst/>
              </a:rPr>
              <a:t> INFORMASI</a:t>
            </a:r>
            <a:endParaRPr lang="en-AU" sz="1500" kern="0" dirty="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4/21/2022</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a:t>FAKULTAS TEKNOLOGI INFORMASI</a:t>
            </a:r>
          </a:p>
        </p:txBody>
      </p:sp>
      <p:sp>
        <p:nvSpPr>
          <p:cNvPr id="5" name="Subtitle 4"/>
          <p:cNvSpPr>
            <a:spLocks noGrp="1"/>
          </p:cNvSpPr>
          <p:nvPr>
            <p:ph type="subTitle" idx="1"/>
          </p:nvPr>
        </p:nvSpPr>
        <p:spPr>
          <a:xfrm>
            <a:off x="983432" y="4653136"/>
            <a:ext cx="10363200" cy="1512168"/>
          </a:xfrm>
        </p:spPr>
        <p:txBody>
          <a:bodyPr/>
          <a:lstStyle/>
          <a:p>
            <a:r>
              <a:rPr lang="id-ID" sz="4400" b="1" dirty="0">
                <a:latin typeface="+mj-lt"/>
              </a:rPr>
              <a:t>MATEMATIKA DISKRIT</a:t>
            </a:r>
          </a:p>
          <a:p>
            <a:r>
              <a:rPr lang="id-ID" sz="3600" b="1" dirty="0">
                <a:latin typeface="+mj-lt"/>
              </a:rPr>
              <a:t>[ I057/ 3 SKS ]</a:t>
            </a: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a:t>
            </a:r>
          </a:p>
        </p:txBody>
      </p:sp>
      <p:sp>
        <p:nvSpPr>
          <p:cNvPr id="3" name="Content Placeholder 2"/>
          <p:cNvSpPr>
            <a:spLocks noGrp="1"/>
          </p:cNvSpPr>
          <p:nvPr>
            <p:ph idx="1"/>
          </p:nvPr>
        </p:nvSpPr>
        <p:spPr/>
        <p:txBody>
          <a:bodyPr/>
          <a:lstStyle/>
          <a:p>
            <a:r>
              <a:rPr lang="id-ID" dirty="0"/>
              <a:t>Aplikasi Pohon Merentang</a:t>
            </a:r>
          </a:p>
          <a:p>
            <a:pPr>
              <a:buFont typeface="Wingdings" panose="05000000000000000000" pitchFamily="2" charset="2"/>
              <a:buChar char="Ø"/>
            </a:pPr>
            <a:r>
              <a:rPr lang="id-ID" dirty="0"/>
              <a:t>Jalan-jalan seminimum mungkin yang menghubungkan semua kota sehingga setiap kota tetap terhubung satu sama lain</a:t>
            </a:r>
          </a:p>
          <a:p>
            <a:pPr>
              <a:buFont typeface="Wingdings" panose="05000000000000000000" pitchFamily="2" charset="2"/>
              <a:buChar char="Ø"/>
            </a:pPr>
            <a:r>
              <a:rPr lang="id-ID" dirty="0"/>
              <a:t>Perute</a:t>
            </a:r>
            <a:r>
              <a:rPr lang="en-US"/>
              <a:t>r</a:t>
            </a:r>
            <a:r>
              <a:rPr lang="id-ID"/>
              <a:t>an </a:t>
            </a:r>
            <a:r>
              <a:rPr lang="id-ID" dirty="0"/>
              <a:t>(routing) pesan pada jaringan komputer</a:t>
            </a:r>
          </a:p>
          <a:p>
            <a:pPr marL="0" indent="0">
              <a:buNone/>
            </a:pPr>
            <a:r>
              <a:rPr lang="id-ID" dirty="0"/>
              <a:t>Contoh :</a:t>
            </a:r>
          </a:p>
          <a:p>
            <a:pPr marL="0" indent="0">
              <a:buNone/>
            </a:pPr>
            <a:endParaRPr lang="id-ID" dirty="0"/>
          </a:p>
          <a:p>
            <a:endParaRPr lang="id-ID" dirty="0"/>
          </a:p>
        </p:txBody>
      </p:sp>
      <p:pic>
        <p:nvPicPr>
          <p:cNvPr id="5" name="Picture 4"/>
          <p:cNvPicPr>
            <a:picLocks noChangeAspect="1"/>
          </p:cNvPicPr>
          <p:nvPr/>
        </p:nvPicPr>
        <p:blipFill>
          <a:blip r:embed="rId2"/>
          <a:stretch>
            <a:fillRect/>
          </a:stretch>
        </p:blipFill>
        <p:spPr>
          <a:xfrm>
            <a:off x="2639616" y="3789040"/>
            <a:ext cx="4320480" cy="3068960"/>
          </a:xfrm>
          <a:prstGeom prst="rect">
            <a:avLst/>
          </a:prstGeom>
        </p:spPr>
      </p:pic>
    </p:spTree>
    <p:extLst>
      <p:ext uri="{BB962C8B-B14F-4D97-AF65-F5344CB8AC3E}">
        <p14:creationId xmlns:p14="http://schemas.microsoft.com/office/powerpoint/2010/main" val="159182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a:t>
            </a:r>
          </a:p>
        </p:txBody>
      </p:sp>
      <p:sp>
        <p:nvSpPr>
          <p:cNvPr id="3" name="Content Placeholder 2"/>
          <p:cNvSpPr>
            <a:spLocks noGrp="1"/>
          </p:cNvSpPr>
          <p:nvPr>
            <p:ph idx="1"/>
          </p:nvPr>
        </p:nvSpPr>
        <p:spPr>
          <a:xfrm>
            <a:off x="635496" y="1295400"/>
            <a:ext cx="10972800" cy="4953000"/>
          </a:xfrm>
        </p:spPr>
        <p:txBody>
          <a:bodyPr/>
          <a:lstStyle/>
          <a:p>
            <a:r>
              <a:rPr lang="id-ID" dirty="0"/>
              <a:t>Pohon Rentang Minimum</a:t>
            </a:r>
          </a:p>
          <a:p>
            <a:pPr>
              <a:buFont typeface="Wingdings" panose="05000000000000000000" pitchFamily="2" charset="2"/>
              <a:buChar char="Ø"/>
            </a:pPr>
            <a:r>
              <a:rPr lang="id-ID" dirty="0"/>
              <a:t>Graf terhubung-berbobot mungkin mempunyai lebih dari 1 pohon merentang.</a:t>
            </a:r>
          </a:p>
          <a:p>
            <a:pPr>
              <a:buFont typeface="Wingdings" panose="05000000000000000000" pitchFamily="2" charset="2"/>
              <a:buChar char="Ø"/>
            </a:pPr>
            <a:r>
              <a:rPr lang="id-ID" dirty="0"/>
              <a:t>Pohon rentang berbobot minimum disebut pohon merentang minimum (minimum spanning tree) </a:t>
            </a:r>
          </a:p>
          <a:p>
            <a:pPr>
              <a:buFont typeface="Wingdings" panose="05000000000000000000" pitchFamily="2" charset="2"/>
              <a:buChar char="Ø"/>
            </a:pPr>
            <a:endParaRPr lang="id-ID" dirty="0"/>
          </a:p>
        </p:txBody>
      </p:sp>
      <p:pic>
        <p:nvPicPr>
          <p:cNvPr id="5" name="Picture 4"/>
          <p:cNvPicPr>
            <a:picLocks noChangeAspect="1"/>
          </p:cNvPicPr>
          <p:nvPr/>
        </p:nvPicPr>
        <p:blipFill>
          <a:blip r:embed="rId2"/>
          <a:stretch>
            <a:fillRect/>
          </a:stretch>
        </p:blipFill>
        <p:spPr>
          <a:xfrm>
            <a:off x="2063552" y="3645024"/>
            <a:ext cx="6208390" cy="3024336"/>
          </a:xfrm>
          <a:prstGeom prst="rect">
            <a:avLst/>
          </a:prstGeom>
        </p:spPr>
      </p:pic>
    </p:spTree>
    <p:extLst>
      <p:ext uri="{BB962C8B-B14F-4D97-AF65-F5344CB8AC3E}">
        <p14:creationId xmlns:p14="http://schemas.microsoft.com/office/powerpoint/2010/main" val="288150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Rentang Minimum </a:t>
            </a:r>
          </a:p>
        </p:txBody>
      </p:sp>
      <p:sp>
        <p:nvSpPr>
          <p:cNvPr id="3" name="Content Placeholder 2"/>
          <p:cNvSpPr>
            <a:spLocks noGrp="1"/>
          </p:cNvSpPr>
          <p:nvPr>
            <p:ph idx="1"/>
          </p:nvPr>
        </p:nvSpPr>
        <p:spPr/>
        <p:txBody>
          <a:bodyPr/>
          <a:lstStyle/>
          <a:p>
            <a:r>
              <a:rPr lang="id-ID" dirty="0"/>
              <a:t>Algoritma Prim</a:t>
            </a:r>
          </a:p>
          <a:p>
            <a:pPr marL="0" indent="0">
              <a:buNone/>
            </a:pPr>
            <a:r>
              <a:rPr lang="id-ID" dirty="0"/>
              <a:t>Langkah 1 : ambil sisi dari graf G yang berbobot</a:t>
            </a:r>
          </a:p>
          <a:p>
            <a:pPr marL="0" indent="0">
              <a:buNone/>
            </a:pPr>
            <a:r>
              <a:rPr lang="id-ID" dirty="0"/>
              <a:t>                    minimum, masukkan ke dalam T</a:t>
            </a:r>
          </a:p>
          <a:p>
            <a:pPr marL="0" indent="0">
              <a:buNone/>
            </a:pPr>
            <a:r>
              <a:rPr lang="id-ID" dirty="0"/>
              <a:t>Langkah 2 : pilih sisi (u,v) yang mempunyai bobot </a:t>
            </a:r>
          </a:p>
          <a:p>
            <a:pPr marL="0" indent="0">
              <a:buNone/>
            </a:pPr>
            <a:r>
              <a:rPr lang="id-ID" dirty="0"/>
              <a:t>                    minimum dan bersisian dengan simpul di </a:t>
            </a:r>
          </a:p>
          <a:p>
            <a:pPr marL="0" indent="0">
              <a:buNone/>
            </a:pPr>
            <a:r>
              <a:rPr lang="id-ID" dirty="0"/>
              <a:t>                    T, tetapi (u,v) tidak membentuk sirkuit di</a:t>
            </a:r>
          </a:p>
          <a:p>
            <a:pPr marL="0" indent="0">
              <a:buNone/>
            </a:pPr>
            <a:r>
              <a:rPr lang="id-ID" dirty="0"/>
              <a:t>                    T.</a:t>
            </a:r>
          </a:p>
          <a:p>
            <a:pPr marL="0" indent="0">
              <a:buNone/>
            </a:pPr>
            <a:r>
              <a:rPr lang="id-ID" dirty="0"/>
              <a:t>Langkah 3 : ulangi langkah 2 sebanyak n – 2 kali.</a:t>
            </a:r>
          </a:p>
          <a:p>
            <a:pPr marL="0" indent="0">
              <a:buNone/>
            </a:pPr>
            <a:endParaRPr lang="id-ID" dirty="0"/>
          </a:p>
        </p:txBody>
      </p:sp>
    </p:spTree>
    <p:extLst>
      <p:ext uri="{BB962C8B-B14F-4D97-AF65-F5344CB8AC3E}">
        <p14:creationId xmlns:p14="http://schemas.microsoft.com/office/powerpoint/2010/main" val="238095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Prim</a:t>
            </a:r>
          </a:p>
        </p:txBody>
      </p:sp>
      <p:sp>
        <p:nvSpPr>
          <p:cNvPr id="3" name="Content Placeholder 2"/>
          <p:cNvSpPr>
            <a:spLocks noGrp="1"/>
          </p:cNvSpPr>
          <p:nvPr>
            <p:ph idx="1"/>
          </p:nvPr>
        </p:nvSpPr>
        <p:spPr>
          <a:xfrm>
            <a:off x="470678" y="1630486"/>
            <a:ext cx="10972800" cy="4953000"/>
          </a:xfrm>
        </p:spPr>
        <p:txBody>
          <a:bodyPr/>
          <a:lstStyle/>
          <a:p>
            <a:r>
              <a:rPr lang="id-ID" dirty="0"/>
              <a:t>Contoh : </a:t>
            </a:r>
          </a:p>
          <a:p>
            <a:pPr marL="0" indent="0">
              <a:buNone/>
            </a:pPr>
            <a:endParaRPr lang="id-ID" dirty="0"/>
          </a:p>
          <a:p>
            <a:pPr marL="0" indent="0">
              <a:buNone/>
            </a:pPr>
            <a:r>
              <a:rPr lang="id-ID" dirty="0"/>
              <a:t>Graf					            Pohon merentang </a:t>
            </a:r>
          </a:p>
          <a:p>
            <a:pPr marL="0" indent="0">
              <a:buNone/>
            </a:pPr>
            <a:r>
              <a:rPr lang="id-ID" dirty="0"/>
              <a:t>                                                      minimum </a:t>
            </a:r>
          </a:p>
          <a:p>
            <a:pPr marL="0" indent="0">
              <a:buNone/>
            </a:pPr>
            <a:endParaRPr lang="id-ID" dirty="0"/>
          </a:p>
          <a:p>
            <a:pPr marL="0" indent="0">
              <a:buNone/>
            </a:pPr>
            <a:endParaRPr lang="id-ID" dirty="0"/>
          </a:p>
          <a:p>
            <a:pPr marL="0" indent="0">
              <a:buNone/>
            </a:pPr>
            <a:endParaRPr lang="id-ID" dirty="0"/>
          </a:p>
        </p:txBody>
      </p:sp>
      <p:pic>
        <p:nvPicPr>
          <p:cNvPr id="5" name="Picture 4"/>
          <p:cNvPicPr>
            <a:picLocks noChangeAspect="1"/>
          </p:cNvPicPr>
          <p:nvPr/>
        </p:nvPicPr>
        <p:blipFill>
          <a:blip r:embed="rId2"/>
          <a:stretch>
            <a:fillRect/>
          </a:stretch>
        </p:blipFill>
        <p:spPr>
          <a:xfrm>
            <a:off x="7067892" y="3275971"/>
            <a:ext cx="2895600" cy="2808311"/>
          </a:xfrm>
          <a:prstGeom prst="rect">
            <a:avLst/>
          </a:prstGeom>
        </p:spPr>
      </p:pic>
      <p:sp>
        <p:nvSpPr>
          <p:cNvPr id="6" name="TextBox 5"/>
          <p:cNvSpPr txBox="1"/>
          <p:nvPr/>
        </p:nvSpPr>
        <p:spPr>
          <a:xfrm>
            <a:off x="3518384" y="3845376"/>
            <a:ext cx="3312368" cy="523220"/>
          </a:xfrm>
          <a:prstGeom prst="rect">
            <a:avLst/>
          </a:prstGeom>
          <a:noFill/>
        </p:spPr>
        <p:txBody>
          <a:bodyPr wrap="square" rtlCol="0">
            <a:spAutoFit/>
          </a:bodyPr>
          <a:lstStyle/>
          <a:p>
            <a:r>
              <a:rPr lang="id-ID" sz="2800" b="1" dirty="0">
                <a:latin typeface="+mj-lt"/>
              </a:rPr>
              <a:t>Algoritma Prim</a:t>
            </a:r>
          </a:p>
        </p:txBody>
      </p:sp>
      <p:sp>
        <p:nvSpPr>
          <p:cNvPr id="7" name="Right Arrow 6"/>
          <p:cNvSpPr/>
          <p:nvPr/>
        </p:nvSpPr>
        <p:spPr>
          <a:xfrm>
            <a:off x="3561048" y="4418227"/>
            <a:ext cx="31976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3"/>
          <a:stretch>
            <a:fillRect/>
          </a:stretch>
        </p:blipFill>
        <p:spPr>
          <a:xfrm>
            <a:off x="470678" y="3203963"/>
            <a:ext cx="2971800" cy="2880319"/>
          </a:xfrm>
          <a:prstGeom prst="rect">
            <a:avLst/>
          </a:prstGeom>
        </p:spPr>
      </p:pic>
    </p:spTree>
    <p:extLst>
      <p:ext uri="{BB962C8B-B14F-4D97-AF65-F5344CB8AC3E}">
        <p14:creationId xmlns:p14="http://schemas.microsoft.com/office/powerpoint/2010/main" val="365254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Rentang Minimum</a:t>
            </a:r>
          </a:p>
        </p:txBody>
      </p:sp>
      <p:sp>
        <p:nvSpPr>
          <p:cNvPr id="3" name="Content Placeholder 2"/>
          <p:cNvSpPr>
            <a:spLocks noGrp="1"/>
          </p:cNvSpPr>
          <p:nvPr>
            <p:ph idx="1"/>
          </p:nvPr>
        </p:nvSpPr>
        <p:spPr>
          <a:xfrm>
            <a:off x="609600" y="1371600"/>
            <a:ext cx="11463064" cy="4953000"/>
          </a:xfrm>
        </p:spPr>
        <p:txBody>
          <a:bodyPr/>
          <a:lstStyle/>
          <a:p>
            <a:r>
              <a:rPr lang="id-ID" dirty="0"/>
              <a:t>Algoritma Kruskal</a:t>
            </a:r>
          </a:p>
          <a:p>
            <a:pPr marL="0" indent="0">
              <a:buNone/>
            </a:pPr>
            <a:r>
              <a:rPr lang="id-ID" dirty="0"/>
              <a:t>Langkah 0 : sisi-sisi dari graf sudah diurut menaik </a:t>
            </a:r>
          </a:p>
          <a:p>
            <a:pPr marL="0" indent="0">
              <a:buNone/>
            </a:pPr>
            <a:r>
              <a:rPr lang="id-ID" dirty="0"/>
              <a:t>                    berdasarkan bobotnya dari bobot kecil ke</a:t>
            </a:r>
          </a:p>
          <a:p>
            <a:pPr marL="0" indent="0">
              <a:buNone/>
            </a:pPr>
            <a:r>
              <a:rPr lang="id-ID" dirty="0"/>
              <a:t>                    bobot besar.</a:t>
            </a:r>
          </a:p>
          <a:p>
            <a:pPr marL="0" indent="0">
              <a:buNone/>
            </a:pPr>
            <a:r>
              <a:rPr lang="id-ID" dirty="0"/>
              <a:t>Langkah 1 : T masih kosong</a:t>
            </a:r>
          </a:p>
          <a:p>
            <a:pPr marL="0" indent="0">
              <a:buNone/>
            </a:pPr>
            <a:r>
              <a:rPr lang="id-ID" dirty="0"/>
              <a:t>Langkah 2 : pilih sisi (u,v) dengan bobot minimum dan</a:t>
            </a:r>
          </a:p>
          <a:p>
            <a:pPr marL="0" indent="0">
              <a:buNone/>
            </a:pPr>
            <a:r>
              <a:rPr lang="id-ID" dirty="0"/>
              <a:t>                    tidak membentuk sirkuit di T. Tambahan </a:t>
            </a:r>
          </a:p>
          <a:p>
            <a:pPr marL="0" indent="0">
              <a:buNone/>
            </a:pPr>
            <a:r>
              <a:rPr lang="id-ID" dirty="0"/>
              <a:t>                   (u,v) ke dalam T</a:t>
            </a:r>
          </a:p>
          <a:p>
            <a:pPr marL="0" indent="0">
              <a:buNone/>
            </a:pPr>
            <a:r>
              <a:rPr lang="id-ID" dirty="0"/>
              <a:t>Langkah 3 : ulangi langkah 2 sebanyak n-1 kali  </a:t>
            </a:r>
          </a:p>
        </p:txBody>
      </p:sp>
    </p:spTree>
    <p:extLst>
      <p:ext uri="{BB962C8B-B14F-4D97-AF65-F5344CB8AC3E}">
        <p14:creationId xmlns:p14="http://schemas.microsoft.com/office/powerpoint/2010/main" val="401080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Kruskal</a:t>
            </a:r>
          </a:p>
        </p:txBody>
      </p:sp>
      <p:sp>
        <p:nvSpPr>
          <p:cNvPr id="4" name="Content Placeholder 2"/>
          <p:cNvSpPr>
            <a:spLocks noGrp="1"/>
          </p:cNvSpPr>
          <p:nvPr>
            <p:ph idx="1"/>
          </p:nvPr>
        </p:nvSpPr>
        <p:spPr/>
        <p:txBody>
          <a:bodyPr/>
          <a:lstStyle/>
          <a:p>
            <a:r>
              <a:rPr lang="id-ID" dirty="0"/>
              <a:t>Contoh : </a:t>
            </a:r>
          </a:p>
          <a:p>
            <a:pPr marL="0" indent="0">
              <a:buNone/>
            </a:pPr>
            <a:endParaRPr lang="id-ID" dirty="0"/>
          </a:p>
          <a:p>
            <a:pPr marL="0" indent="0">
              <a:buNone/>
            </a:pPr>
            <a:r>
              <a:rPr lang="id-ID" dirty="0"/>
              <a:t>Graf					            Pohon merentang </a:t>
            </a:r>
          </a:p>
          <a:p>
            <a:pPr marL="0" indent="0">
              <a:buNone/>
            </a:pPr>
            <a:r>
              <a:rPr lang="id-ID" dirty="0"/>
              <a:t>                                                      minimum </a:t>
            </a:r>
          </a:p>
          <a:p>
            <a:pPr marL="0" indent="0">
              <a:buNone/>
            </a:pPr>
            <a:endParaRPr lang="id-ID" dirty="0"/>
          </a:p>
          <a:p>
            <a:pPr marL="0" indent="0">
              <a:buNone/>
            </a:pPr>
            <a:endParaRPr lang="id-ID" dirty="0"/>
          </a:p>
          <a:p>
            <a:pPr marL="0" indent="0">
              <a:buNone/>
            </a:pPr>
            <a:endParaRPr lang="id-ID" dirty="0"/>
          </a:p>
        </p:txBody>
      </p:sp>
      <p:pic>
        <p:nvPicPr>
          <p:cNvPr id="5" name="Picture 4"/>
          <p:cNvPicPr>
            <a:picLocks noChangeAspect="1"/>
          </p:cNvPicPr>
          <p:nvPr/>
        </p:nvPicPr>
        <p:blipFill>
          <a:blip r:embed="rId2"/>
          <a:stretch>
            <a:fillRect/>
          </a:stretch>
        </p:blipFill>
        <p:spPr>
          <a:xfrm>
            <a:off x="531912" y="3203963"/>
            <a:ext cx="2971800" cy="2880319"/>
          </a:xfrm>
          <a:prstGeom prst="rect">
            <a:avLst/>
          </a:prstGeom>
        </p:spPr>
      </p:pic>
      <p:pic>
        <p:nvPicPr>
          <p:cNvPr id="6" name="Picture 5"/>
          <p:cNvPicPr>
            <a:picLocks noChangeAspect="1"/>
          </p:cNvPicPr>
          <p:nvPr/>
        </p:nvPicPr>
        <p:blipFill>
          <a:blip r:embed="rId3"/>
          <a:stretch>
            <a:fillRect/>
          </a:stretch>
        </p:blipFill>
        <p:spPr>
          <a:xfrm>
            <a:off x="7067892" y="3429001"/>
            <a:ext cx="2895600" cy="2808311"/>
          </a:xfrm>
          <a:prstGeom prst="rect">
            <a:avLst/>
          </a:prstGeom>
        </p:spPr>
      </p:pic>
      <p:sp>
        <p:nvSpPr>
          <p:cNvPr id="7" name="TextBox 6"/>
          <p:cNvSpPr txBox="1"/>
          <p:nvPr/>
        </p:nvSpPr>
        <p:spPr>
          <a:xfrm>
            <a:off x="3734408" y="3845376"/>
            <a:ext cx="2289584" cy="954107"/>
          </a:xfrm>
          <a:prstGeom prst="rect">
            <a:avLst/>
          </a:prstGeom>
          <a:noFill/>
        </p:spPr>
        <p:txBody>
          <a:bodyPr wrap="square" rtlCol="0">
            <a:spAutoFit/>
          </a:bodyPr>
          <a:lstStyle/>
          <a:p>
            <a:r>
              <a:rPr lang="id-ID" sz="2800" b="1" dirty="0">
                <a:latin typeface="+mj-lt"/>
              </a:rPr>
              <a:t>Algoritma Kruskal</a:t>
            </a:r>
          </a:p>
        </p:txBody>
      </p:sp>
      <p:sp>
        <p:nvSpPr>
          <p:cNvPr id="8" name="Right Arrow 7"/>
          <p:cNvSpPr/>
          <p:nvPr/>
        </p:nvSpPr>
        <p:spPr>
          <a:xfrm>
            <a:off x="3152304" y="4618578"/>
            <a:ext cx="31976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0040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Merentang Minimum </a:t>
            </a:r>
          </a:p>
        </p:txBody>
      </p:sp>
      <p:sp>
        <p:nvSpPr>
          <p:cNvPr id="3" name="Content Placeholder 2"/>
          <p:cNvSpPr>
            <a:spLocks noGrp="1"/>
          </p:cNvSpPr>
          <p:nvPr>
            <p:ph idx="1"/>
          </p:nvPr>
        </p:nvSpPr>
        <p:spPr/>
        <p:txBody>
          <a:bodyPr/>
          <a:lstStyle/>
          <a:p>
            <a:r>
              <a:rPr lang="id-ID" dirty="0"/>
              <a:t>Algoritma Dij</a:t>
            </a:r>
            <a:r>
              <a:rPr lang="en-US" dirty="0"/>
              <a:t>k</a:t>
            </a:r>
            <a:r>
              <a:rPr lang="id-ID" dirty="0"/>
              <a:t>stra</a:t>
            </a:r>
          </a:p>
          <a:p>
            <a:pPr marL="0" indent="0">
              <a:buNone/>
            </a:pPr>
            <a:r>
              <a:rPr lang="id-ID" dirty="0"/>
              <a:t>Diskripsi matematis untuk grafik dapat diwakili </a:t>
            </a:r>
            <a:r>
              <a:rPr lang="id-ID" i="1" dirty="0"/>
              <a:t>G =     {V. E},</a:t>
            </a:r>
            <a:r>
              <a:rPr lang="id-ID" dirty="0"/>
              <a:t> yang berarti sebuah grafik (</a:t>
            </a:r>
            <a:r>
              <a:rPr lang="id-ID" i="1" dirty="0"/>
              <a:t>G</a:t>
            </a:r>
            <a:r>
              <a:rPr lang="id-ID" dirty="0"/>
              <a:t>) didefenisikan oleh satu set simpul (Vertex = </a:t>
            </a:r>
            <a:r>
              <a:rPr lang="id-ID" i="1" dirty="0"/>
              <a:t>V</a:t>
            </a:r>
            <a:r>
              <a:rPr lang="id-ID" dirty="0"/>
              <a:t>) dan koleksi Edge (</a:t>
            </a:r>
            <a:r>
              <a:rPr lang="id-ID" i="1" dirty="0"/>
              <a:t>E</a:t>
            </a:r>
            <a:r>
              <a:rPr lang="id-ID" dirty="0"/>
              <a:t>).</a:t>
            </a:r>
          </a:p>
          <a:p>
            <a:pPr marL="0" indent="0">
              <a:buNone/>
            </a:pPr>
            <a:r>
              <a:rPr lang="id-ID" dirty="0"/>
              <a:t>Langkah-langkah Algoritma </a:t>
            </a:r>
          </a:p>
          <a:p>
            <a:pPr marL="514350" indent="-514350">
              <a:buFont typeface="+mj-lt"/>
              <a:buAutoNum type="arabicPeriod"/>
            </a:pPr>
            <a:r>
              <a:rPr lang="id-ID" dirty="0"/>
              <a:t>Tentukan titik mana yang akan menjadi node awal, lalu beri bobot jarak pada node pertama ke node terdekat satu per satu, Dijkstra akan melakukan pengembangan pencarian dari satu titik ke titik lain dan ke titik selanjutnya tahap demi tahap.</a:t>
            </a:r>
          </a:p>
          <a:p>
            <a:pPr marL="0" indent="0">
              <a:buNone/>
            </a:pPr>
            <a:endParaRPr lang="id-ID" dirty="0"/>
          </a:p>
        </p:txBody>
      </p:sp>
    </p:spTree>
    <p:extLst>
      <p:ext uri="{BB962C8B-B14F-4D97-AF65-F5344CB8AC3E}">
        <p14:creationId xmlns:p14="http://schemas.microsoft.com/office/powerpoint/2010/main" val="2663113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Dijstra</a:t>
            </a:r>
          </a:p>
        </p:txBody>
      </p:sp>
      <p:sp>
        <p:nvSpPr>
          <p:cNvPr id="3" name="Content Placeholder 2"/>
          <p:cNvSpPr>
            <a:spLocks noGrp="1"/>
          </p:cNvSpPr>
          <p:nvPr>
            <p:ph idx="1"/>
          </p:nvPr>
        </p:nvSpPr>
        <p:spPr/>
        <p:txBody>
          <a:bodyPr/>
          <a:lstStyle/>
          <a:p>
            <a:pPr marL="514350" indent="-514350">
              <a:buFont typeface="+mj-lt"/>
              <a:buAutoNum type="arabicPeriod" startAt="2"/>
            </a:pPr>
            <a:r>
              <a:rPr lang="id-ID" dirty="0"/>
              <a:t>Beri nilai bobot (jarak) untuk setiap titik ke titik lainnya, lalu set nilai 0 pada node awal dan nilai tak hingga terhadap node lain (belum terisi) 2.</a:t>
            </a:r>
          </a:p>
          <a:p>
            <a:pPr marL="514350" indent="-514350">
              <a:buFont typeface="+mj-lt"/>
              <a:buAutoNum type="arabicPeriod" startAt="2"/>
            </a:pPr>
            <a:r>
              <a:rPr lang="id-ID" dirty="0"/>
              <a:t>Set semua node yang belum dilalui  dan set node awal sebagai “Node keberangkatan”</a:t>
            </a:r>
          </a:p>
          <a:p>
            <a:pPr marL="514350" indent="-514350">
              <a:buFont typeface="+mj-lt"/>
              <a:buAutoNum type="arabicPeriod" startAt="2"/>
            </a:pPr>
            <a:r>
              <a:rPr lang="id-ID" dirty="0"/>
              <a:t>Dari node keberangkatan, pertimbangkan node tetangga yang belum dilalui dan hitung jaraknya dari titik keberangkatan. Jika jarak ini lebih kecil dari jarak sebelumnya (yang telah terekam sebelumnya) hapus data lama, simpan ulang data jarak dengan jarak yang baru</a:t>
            </a:r>
          </a:p>
        </p:txBody>
      </p:sp>
    </p:spTree>
    <p:extLst>
      <p:ext uri="{BB962C8B-B14F-4D97-AF65-F5344CB8AC3E}">
        <p14:creationId xmlns:p14="http://schemas.microsoft.com/office/powerpoint/2010/main" val="410008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Dijstra</a:t>
            </a:r>
          </a:p>
        </p:txBody>
      </p:sp>
      <p:sp>
        <p:nvSpPr>
          <p:cNvPr id="3" name="Content Placeholder 2"/>
          <p:cNvSpPr>
            <a:spLocks noGrp="1"/>
          </p:cNvSpPr>
          <p:nvPr>
            <p:ph idx="1"/>
          </p:nvPr>
        </p:nvSpPr>
        <p:spPr/>
        <p:txBody>
          <a:bodyPr/>
          <a:lstStyle/>
          <a:p>
            <a:pPr marL="514350" indent="-514350">
              <a:buFont typeface="+mj-lt"/>
              <a:buAutoNum type="arabicPeriod" startAt="5"/>
            </a:pPr>
            <a:r>
              <a:rPr lang="id-ID" dirty="0"/>
              <a:t>Saat kita selesai mempertimbangkan setiap jarak terhadap node tetangga, tandai node yang telah dilalui sebagai “Node dilewati”. Node yang dilewati tidak akan pernah di cek kembali, jarak yang disimpan adalah jarak terakhir dan yang paling minimal bobotnya.</a:t>
            </a:r>
          </a:p>
          <a:p>
            <a:pPr marL="514350" indent="-514350">
              <a:buFont typeface="+mj-lt"/>
              <a:buAutoNum type="arabicPeriod" startAt="5"/>
            </a:pPr>
            <a:r>
              <a:rPr lang="id-ID" dirty="0"/>
              <a:t>Set “Node belum dilewati” dengan jarak terkecil (dari node keberangkatan) sebagai “Node Keberangkatan” selanjutnya dan ulangi langkah e</a:t>
            </a:r>
          </a:p>
          <a:p>
            <a:pPr marL="514350" indent="-514350">
              <a:buFont typeface="+mj-lt"/>
              <a:buAutoNum type="arabicPeriod" startAt="5"/>
            </a:pPr>
            <a:endParaRPr lang="id-ID" dirty="0"/>
          </a:p>
          <a:p>
            <a:endParaRPr lang="id-ID" dirty="0"/>
          </a:p>
        </p:txBody>
      </p:sp>
    </p:spTree>
    <p:extLst>
      <p:ext uri="{BB962C8B-B14F-4D97-AF65-F5344CB8AC3E}">
        <p14:creationId xmlns:p14="http://schemas.microsoft.com/office/powerpoint/2010/main" val="5719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Dijstra</a:t>
            </a:r>
          </a:p>
        </p:txBody>
      </p:sp>
      <p:sp>
        <p:nvSpPr>
          <p:cNvPr id="3" name="Content Placeholder 2"/>
          <p:cNvSpPr>
            <a:spLocks noGrp="1"/>
          </p:cNvSpPr>
          <p:nvPr>
            <p:ph idx="1"/>
          </p:nvPr>
        </p:nvSpPr>
        <p:spPr/>
        <p:txBody>
          <a:bodyPr/>
          <a:lstStyle/>
          <a:p>
            <a:r>
              <a:rPr lang="id-ID" dirty="0"/>
              <a:t>Contoh </a:t>
            </a:r>
          </a:p>
        </p:txBody>
      </p:sp>
      <p:pic>
        <p:nvPicPr>
          <p:cNvPr id="4" name="Picture 3"/>
          <p:cNvPicPr>
            <a:picLocks noChangeAspect="1"/>
          </p:cNvPicPr>
          <p:nvPr/>
        </p:nvPicPr>
        <p:blipFill>
          <a:blip r:embed="rId2"/>
          <a:stretch>
            <a:fillRect/>
          </a:stretch>
        </p:blipFill>
        <p:spPr>
          <a:xfrm>
            <a:off x="1225550" y="2132856"/>
            <a:ext cx="5878562" cy="3600400"/>
          </a:xfrm>
          <a:prstGeom prst="rect">
            <a:avLst/>
          </a:prstGeom>
        </p:spPr>
      </p:pic>
    </p:spTree>
    <p:extLst>
      <p:ext uri="{BB962C8B-B14F-4D97-AF65-F5344CB8AC3E}">
        <p14:creationId xmlns:p14="http://schemas.microsoft.com/office/powerpoint/2010/main" val="276372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a:t>PERTEMUAN </a:t>
            </a:r>
            <a:r>
              <a:rPr lang="en-US" sz="2800" dirty="0"/>
              <a:t>7</a:t>
            </a:r>
            <a:endParaRPr lang="id-ID" sz="2800" dirty="0"/>
          </a:p>
        </p:txBody>
      </p:sp>
      <p:sp>
        <p:nvSpPr>
          <p:cNvPr id="6" name="Subtitle 4"/>
          <p:cNvSpPr>
            <a:spLocks noGrp="1"/>
          </p:cNvSpPr>
          <p:nvPr>
            <p:ph type="title"/>
          </p:nvPr>
        </p:nvSpPr>
        <p:spPr/>
        <p:txBody>
          <a:bodyPr/>
          <a:lstStyle/>
          <a:p>
            <a:r>
              <a:rPr lang="id-ID" b="1" dirty="0">
                <a:solidFill>
                  <a:schemeClr val="tx1"/>
                </a:solidFill>
                <a:latin typeface="+mj-lt"/>
              </a:rPr>
              <a:t>POHON </a:t>
            </a: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Dijstra</a:t>
            </a:r>
          </a:p>
        </p:txBody>
      </p:sp>
      <p:sp>
        <p:nvSpPr>
          <p:cNvPr id="3" name="Content Placeholder 2"/>
          <p:cNvSpPr>
            <a:spLocks noGrp="1"/>
          </p:cNvSpPr>
          <p:nvPr>
            <p:ph idx="1"/>
          </p:nvPr>
        </p:nvSpPr>
        <p:spPr>
          <a:xfrm>
            <a:off x="432168" y="2060848"/>
            <a:ext cx="10972800" cy="4953000"/>
          </a:xfrm>
        </p:spPr>
        <p:txBody>
          <a:bodyPr/>
          <a:lstStyle/>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Dengan demikian jarak terpendek dari V1 ke V7 adalah 16 dengan jalur V1-&gt;V2-&gt;V3-&gt;V5-&gt;V6-&gt;V7</a:t>
            </a:r>
          </a:p>
        </p:txBody>
      </p:sp>
      <p:pic>
        <p:nvPicPr>
          <p:cNvPr id="4" name="Picture 3"/>
          <p:cNvPicPr>
            <a:picLocks noChangeAspect="1"/>
          </p:cNvPicPr>
          <p:nvPr/>
        </p:nvPicPr>
        <p:blipFill>
          <a:blip r:embed="rId2"/>
          <a:stretch>
            <a:fillRect/>
          </a:stretch>
        </p:blipFill>
        <p:spPr>
          <a:xfrm>
            <a:off x="407368" y="1268760"/>
            <a:ext cx="10585176" cy="4320480"/>
          </a:xfrm>
          <a:prstGeom prst="rect">
            <a:avLst/>
          </a:prstGeom>
        </p:spPr>
      </p:pic>
    </p:spTree>
    <p:extLst>
      <p:ext uri="{BB962C8B-B14F-4D97-AF65-F5344CB8AC3E}">
        <p14:creationId xmlns:p14="http://schemas.microsoft.com/office/powerpoint/2010/main" val="6101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Latihan </a:t>
            </a:r>
          </a:p>
        </p:txBody>
      </p:sp>
      <p:sp>
        <p:nvSpPr>
          <p:cNvPr id="3" name="Content Placeholder 2"/>
          <p:cNvSpPr>
            <a:spLocks noGrp="1"/>
          </p:cNvSpPr>
          <p:nvPr>
            <p:ph idx="1"/>
          </p:nvPr>
        </p:nvSpPr>
        <p:spPr/>
        <p:txBody>
          <a:bodyPr/>
          <a:lstStyle/>
          <a:p>
            <a:r>
              <a:rPr lang="id-ID"/>
              <a:t>Carilah </a:t>
            </a:r>
            <a:r>
              <a:rPr lang="id-ID" dirty="0"/>
              <a:t>pohon merentang minimum menggunakan algoritma Prim/Kruskal dan Dijtra, dari graf </a:t>
            </a:r>
          </a:p>
          <a:p>
            <a:endParaRPr lang="id-ID" dirty="0"/>
          </a:p>
          <a:p>
            <a:endParaRPr lang="id-ID" dirty="0"/>
          </a:p>
          <a:p>
            <a:endParaRPr lang="id-ID" dirty="0"/>
          </a:p>
          <a:p>
            <a:pPr marL="0" indent="0">
              <a:buNone/>
            </a:pPr>
            <a:r>
              <a:rPr lang="id-ID" dirty="0"/>
              <a:t>a. </a:t>
            </a:r>
          </a:p>
        </p:txBody>
      </p:sp>
      <p:pic>
        <p:nvPicPr>
          <p:cNvPr id="4" name="Picture 3"/>
          <p:cNvPicPr>
            <a:picLocks noChangeAspect="1"/>
          </p:cNvPicPr>
          <p:nvPr/>
        </p:nvPicPr>
        <p:blipFill>
          <a:blip r:embed="rId2"/>
          <a:stretch>
            <a:fillRect/>
          </a:stretch>
        </p:blipFill>
        <p:spPr>
          <a:xfrm>
            <a:off x="1415481" y="2386216"/>
            <a:ext cx="5760640" cy="4104456"/>
          </a:xfrm>
          <a:prstGeom prst="rect">
            <a:avLst/>
          </a:prstGeom>
        </p:spPr>
      </p:pic>
    </p:spTree>
    <p:extLst>
      <p:ext uri="{BB962C8B-B14F-4D97-AF65-F5344CB8AC3E}">
        <p14:creationId xmlns:p14="http://schemas.microsoft.com/office/powerpoint/2010/main" val="165504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Latihan </a:t>
            </a:r>
          </a:p>
        </p:txBody>
      </p:sp>
      <p:sp>
        <p:nvSpPr>
          <p:cNvPr id="5" name="Content Placeholder 4"/>
          <p:cNvSpPr>
            <a:spLocks noGrp="1"/>
          </p:cNvSpPr>
          <p:nvPr>
            <p:ph idx="1"/>
          </p:nvPr>
        </p:nvSpPr>
        <p:spPr/>
        <p:txBody>
          <a:bodyPr/>
          <a:lstStyle/>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b. </a:t>
            </a:r>
          </a:p>
        </p:txBody>
      </p:sp>
      <p:pic>
        <p:nvPicPr>
          <p:cNvPr id="6" name="Picture 5"/>
          <p:cNvPicPr>
            <a:picLocks noChangeAspect="1"/>
          </p:cNvPicPr>
          <p:nvPr/>
        </p:nvPicPr>
        <p:blipFill>
          <a:blip r:embed="rId2"/>
          <a:stretch>
            <a:fillRect/>
          </a:stretch>
        </p:blipFill>
        <p:spPr>
          <a:xfrm>
            <a:off x="1199456" y="1772816"/>
            <a:ext cx="6552728" cy="4104456"/>
          </a:xfrm>
          <a:prstGeom prst="rect">
            <a:avLst/>
          </a:prstGeom>
        </p:spPr>
      </p:pic>
    </p:spTree>
    <p:extLst>
      <p:ext uri="{BB962C8B-B14F-4D97-AF65-F5344CB8AC3E}">
        <p14:creationId xmlns:p14="http://schemas.microsoft.com/office/powerpoint/2010/main" val="6427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4" name="Text Placeholder 3"/>
          <p:cNvSpPr>
            <a:spLocks noGrp="1"/>
          </p:cNvSpPr>
          <p:nvPr>
            <p:ph type="body" idx="1"/>
          </p:nvPr>
        </p:nvSpPr>
        <p:spPr>
          <a:xfrm>
            <a:off x="551384" y="5046857"/>
            <a:ext cx="10363200" cy="953650"/>
          </a:xfrm>
        </p:spPr>
        <p:txBody>
          <a:bodyPr/>
          <a:lstStyle/>
          <a:p>
            <a:pPr algn="ctr"/>
            <a:r>
              <a:rPr lang="id-ID" sz="6000" dirty="0"/>
              <a:t>SELESAI</a:t>
            </a:r>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a:t>Tujuan Pembelajaran</a:t>
            </a:r>
          </a:p>
        </p:txBody>
      </p:sp>
      <p:sp>
        <p:nvSpPr>
          <p:cNvPr id="7" name="Content Placeholder 6"/>
          <p:cNvSpPr>
            <a:spLocks noGrp="1"/>
          </p:cNvSpPr>
          <p:nvPr>
            <p:ph idx="1"/>
          </p:nvPr>
        </p:nvSpPr>
        <p:spPr/>
        <p:txBody>
          <a:bodyPr/>
          <a:lstStyle/>
          <a:p>
            <a:pPr marL="0" indent="0">
              <a:buNone/>
            </a:pPr>
            <a:r>
              <a:rPr lang="id-ID" dirty="0"/>
              <a:t>Mahasiswa diharapkan memamahami</a:t>
            </a:r>
          </a:p>
          <a:p>
            <a:r>
              <a:rPr lang="id-ID" dirty="0"/>
              <a:t>Konsep pohon</a:t>
            </a:r>
          </a:p>
          <a:p>
            <a:r>
              <a:rPr lang="id-ID" dirty="0"/>
              <a:t>Penggunaan pohon </a:t>
            </a:r>
          </a:p>
        </p:txBody>
      </p:sp>
    </p:spTree>
    <p:extLst>
      <p:ext uri="{BB962C8B-B14F-4D97-AF65-F5344CB8AC3E}">
        <p14:creationId xmlns:p14="http://schemas.microsoft.com/office/powerpoint/2010/main" val="61080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(tree)</a:t>
            </a:r>
          </a:p>
        </p:txBody>
      </p:sp>
      <p:sp>
        <p:nvSpPr>
          <p:cNvPr id="5" name="Content Placeholder 4"/>
          <p:cNvSpPr>
            <a:spLocks noGrp="1"/>
          </p:cNvSpPr>
          <p:nvPr>
            <p:ph idx="1"/>
          </p:nvPr>
        </p:nvSpPr>
        <p:spPr/>
        <p:txBody>
          <a:bodyPr/>
          <a:lstStyle/>
          <a:p>
            <a:r>
              <a:rPr lang="id-ID" dirty="0"/>
              <a:t>Definisi </a:t>
            </a:r>
          </a:p>
          <a:p>
            <a:pPr marL="0" indent="0">
              <a:buNone/>
            </a:pPr>
            <a:r>
              <a:rPr lang="id-ID" dirty="0"/>
              <a:t>Pohon adalah graf tak berarah terhubung yang tidak memuat sirkuit </a:t>
            </a:r>
          </a:p>
        </p:txBody>
      </p:sp>
      <p:pic>
        <p:nvPicPr>
          <p:cNvPr id="7" name="Picture 6"/>
          <p:cNvPicPr>
            <a:picLocks noChangeAspect="1"/>
          </p:cNvPicPr>
          <p:nvPr/>
        </p:nvPicPr>
        <p:blipFill>
          <a:blip r:embed="rId2"/>
          <a:stretch>
            <a:fillRect/>
          </a:stretch>
        </p:blipFill>
        <p:spPr>
          <a:xfrm>
            <a:off x="1631504" y="3101826"/>
            <a:ext cx="7848872" cy="3024336"/>
          </a:xfrm>
          <a:prstGeom prst="rect">
            <a:avLst/>
          </a:prstGeom>
        </p:spPr>
      </p:pic>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a:t>
            </a:r>
          </a:p>
        </p:txBody>
      </p:sp>
      <p:sp>
        <p:nvSpPr>
          <p:cNvPr id="3" name="Content Placeholder 2"/>
          <p:cNvSpPr>
            <a:spLocks noGrp="1"/>
          </p:cNvSpPr>
          <p:nvPr>
            <p:ph idx="1"/>
          </p:nvPr>
        </p:nvSpPr>
        <p:spPr/>
        <p:txBody>
          <a:bodyPr/>
          <a:lstStyle/>
          <a:p>
            <a:r>
              <a:rPr lang="id-ID" dirty="0"/>
              <a:t>Hutan (forest)</a:t>
            </a:r>
          </a:p>
          <a:p>
            <a:pPr>
              <a:buFont typeface="Wingdings" panose="05000000000000000000" pitchFamily="2" charset="2"/>
              <a:buChar char="Ø"/>
            </a:pPr>
            <a:r>
              <a:rPr lang="id-ID" dirty="0"/>
              <a:t>Kumpulan pohon yang saling lepas</a:t>
            </a:r>
          </a:p>
          <a:p>
            <a:pPr>
              <a:buFont typeface="Wingdings" panose="05000000000000000000" pitchFamily="2" charset="2"/>
              <a:buChar char="Ø"/>
            </a:pPr>
            <a:r>
              <a:rPr lang="id-ID" dirty="0"/>
              <a:t>Graf tidak terhubung yang tidak memuat sirkuit.</a:t>
            </a:r>
          </a:p>
          <a:p>
            <a:pPr>
              <a:buFont typeface="Wingdings" panose="05000000000000000000" pitchFamily="2" charset="2"/>
              <a:buChar char="Ø"/>
            </a:pPr>
            <a:r>
              <a:rPr lang="id-ID" dirty="0"/>
              <a:t>Setiap komponen di dalam graf terhubung tersebut adalah pohon </a:t>
            </a:r>
          </a:p>
          <a:p>
            <a:pPr>
              <a:buFont typeface="Wingdings" panose="05000000000000000000" pitchFamily="2" charset="2"/>
              <a:buChar char="Ø"/>
            </a:pPr>
            <a:endParaRPr lang="id-ID" dirty="0"/>
          </a:p>
        </p:txBody>
      </p:sp>
      <p:pic>
        <p:nvPicPr>
          <p:cNvPr id="5" name="Picture 4"/>
          <p:cNvPicPr>
            <a:picLocks noChangeAspect="1"/>
          </p:cNvPicPr>
          <p:nvPr/>
        </p:nvPicPr>
        <p:blipFill>
          <a:blip r:embed="rId2"/>
          <a:stretch>
            <a:fillRect/>
          </a:stretch>
        </p:blipFill>
        <p:spPr>
          <a:xfrm>
            <a:off x="3859212" y="3789040"/>
            <a:ext cx="5693172" cy="2448272"/>
          </a:xfrm>
          <a:prstGeom prst="rect">
            <a:avLst/>
          </a:prstGeom>
        </p:spPr>
      </p:pic>
    </p:spTree>
    <p:extLst>
      <p:ext uri="{BB962C8B-B14F-4D97-AF65-F5344CB8AC3E}">
        <p14:creationId xmlns:p14="http://schemas.microsoft.com/office/powerpoint/2010/main" val="240594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a:t>
            </a:r>
          </a:p>
        </p:txBody>
      </p:sp>
      <p:sp>
        <p:nvSpPr>
          <p:cNvPr id="3" name="Content Placeholder 2"/>
          <p:cNvSpPr>
            <a:spLocks noGrp="1"/>
          </p:cNvSpPr>
          <p:nvPr>
            <p:ph idx="1"/>
          </p:nvPr>
        </p:nvSpPr>
        <p:spPr/>
        <p:txBody>
          <a:bodyPr/>
          <a:lstStyle/>
          <a:p>
            <a:r>
              <a:rPr lang="id-ID" dirty="0"/>
              <a:t>Sifat-Sifat Pohon </a:t>
            </a:r>
          </a:p>
          <a:p>
            <a:pPr marL="0" indent="0">
              <a:buNone/>
            </a:pPr>
            <a:r>
              <a:rPr lang="id-ID" dirty="0"/>
              <a:t>Misalkan G=(V,E) adalah graf tak berarah sederhana dan jumlah simpulnya n, maka semua pernyataan dibawah ini adalah ekivalen :</a:t>
            </a:r>
          </a:p>
          <a:p>
            <a:pPr>
              <a:buFont typeface="Wingdings" panose="05000000000000000000" pitchFamily="2" charset="2"/>
              <a:buChar char="Ø"/>
            </a:pPr>
            <a:r>
              <a:rPr lang="id-ID" dirty="0"/>
              <a:t>G adalah pohon</a:t>
            </a:r>
          </a:p>
          <a:p>
            <a:pPr>
              <a:buFont typeface="Wingdings" panose="05000000000000000000" pitchFamily="2" charset="2"/>
              <a:buChar char="Ø"/>
            </a:pPr>
            <a:r>
              <a:rPr lang="id-ID" dirty="0"/>
              <a:t>Setiap pasang simpul di dalam G terhubung dengan lintasan tunggal</a:t>
            </a:r>
          </a:p>
          <a:p>
            <a:pPr>
              <a:buFont typeface="Wingdings" panose="05000000000000000000" pitchFamily="2" charset="2"/>
              <a:buChar char="Ø"/>
            </a:pPr>
            <a:r>
              <a:rPr lang="id-ID" dirty="0"/>
              <a:t>G terhubung dan memiliki m = n – 1 buah sisi</a:t>
            </a:r>
          </a:p>
          <a:p>
            <a:pPr>
              <a:buFont typeface="Wingdings" panose="05000000000000000000" pitchFamily="2" charset="2"/>
              <a:buChar char="Ø"/>
            </a:pPr>
            <a:r>
              <a:rPr lang="id-ID" dirty="0"/>
              <a:t>G tidak memuat sirkuit dan memiliki m = n – 1 buah sisi</a:t>
            </a:r>
          </a:p>
          <a:p>
            <a:pPr marL="0" indent="0">
              <a:buNone/>
            </a:pPr>
            <a:endParaRPr lang="id-ID" dirty="0"/>
          </a:p>
        </p:txBody>
      </p:sp>
    </p:spTree>
    <p:extLst>
      <p:ext uri="{BB962C8B-B14F-4D97-AF65-F5344CB8AC3E}">
        <p14:creationId xmlns:p14="http://schemas.microsoft.com/office/powerpoint/2010/main" val="410421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id-ID" dirty="0"/>
              <a:t>G  tidak memuat sirkuit dan penambahan satu sisi pada graf akan membuat hanya satu sirkuit.</a:t>
            </a:r>
          </a:p>
          <a:p>
            <a:pPr>
              <a:buFont typeface="Wingdings" panose="05000000000000000000" pitchFamily="2" charset="2"/>
              <a:buChar char="Ø"/>
            </a:pPr>
            <a:r>
              <a:rPr lang="id-ID" dirty="0"/>
              <a:t>G terhubung dan semua sisinya adalah jembatan</a:t>
            </a:r>
          </a:p>
          <a:p>
            <a:pPr>
              <a:buFont typeface="Wingdings" panose="05000000000000000000" pitchFamily="2" charset="2"/>
              <a:buChar char="Ø"/>
            </a:pPr>
            <a:endParaRPr lang="id-ID" dirty="0"/>
          </a:p>
        </p:txBody>
      </p:sp>
    </p:spTree>
    <p:extLst>
      <p:ext uri="{BB962C8B-B14F-4D97-AF65-F5344CB8AC3E}">
        <p14:creationId xmlns:p14="http://schemas.microsoft.com/office/powerpoint/2010/main" val="326424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a:t>
            </a:r>
          </a:p>
        </p:txBody>
      </p:sp>
      <p:sp>
        <p:nvSpPr>
          <p:cNvPr id="3" name="Content Placeholder 2"/>
          <p:cNvSpPr>
            <a:spLocks noGrp="1"/>
          </p:cNvSpPr>
          <p:nvPr>
            <p:ph idx="1"/>
          </p:nvPr>
        </p:nvSpPr>
        <p:spPr/>
        <p:txBody>
          <a:bodyPr/>
          <a:lstStyle/>
          <a:p>
            <a:r>
              <a:rPr lang="id-ID" dirty="0"/>
              <a:t>Pohon Merentang (spanning tree)</a:t>
            </a:r>
          </a:p>
          <a:p>
            <a:pPr>
              <a:buFont typeface="Wingdings" panose="05000000000000000000" pitchFamily="2" charset="2"/>
              <a:buChar char="Ø"/>
            </a:pPr>
            <a:r>
              <a:rPr lang="id-ID" dirty="0"/>
              <a:t>Pohon merentang dari graf terhubung adalah upgraf merentang yang berupa pohon</a:t>
            </a:r>
          </a:p>
          <a:p>
            <a:pPr>
              <a:buFont typeface="Wingdings" panose="05000000000000000000" pitchFamily="2" charset="2"/>
              <a:buChar char="Ø"/>
            </a:pPr>
            <a:r>
              <a:rPr lang="id-ID" dirty="0"/>
              <a:t>Pohon merentang diperoleh dengan memutus sirkuit di dalam graf </a:t>
            </a:r>
          </a:p>
        </p:txBody>
      </p:sp>
      <p:pic>
        <p:nvPicPr>
          <p:cNvPr id="5" name="Picture 4"/>
          <p:cNvPicPr>
            <a:picLocks noChangeAspect="1"/>
          </p:cNvPicPr>
          <p:nvPr/>
        </p:nvPicPr>
        <p:blipFill>
          <a:blip r:embed="rId2"/>
          <a:stretch>
            <a:fillRect/>
          </a:stretch>
        </p:blipFill>
        <p:spPr>
          <a:xfrm>
            <a:off x="1055440" y="3933056"/>
            <a:ext cx="9145016" cy="2232248"/>
          </a:xfrm>
          <a:prstGeom prst="rect">
            <a:avLst/>
          </a:prstGeom>
        </p:spPr>
      </p:pic>
    </p:spTree>
    <p:extLst>
      <p:ext uri="{BB962C8B-B14F-4D97-AF65-F5344CB8AC3E}">
        <p14:creationId xmlns:p14="http://schemas.microsoft.com/office/powerpoint/2010/main" val="190192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Pohon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id-ID" dirty="0"/>
              <a:t>Setiap graf terhubung mempunyai paling sedikit satu buah pohon merentang</a:t>
            </a:r>
          </a:p>
          <a:p>
            <a:pPr>
              <a:buFont typeface="Wingdings" panose="05000000000000000000" pitchFamily="2" charset="2"/>
              <a:buChar char="Ø"/>
            </a:pPr>
            <a:r>
              <a:rPr lang="id-ID" dirty="0"/>
              <a:t>Graf tak terhubung dengan k komponen mempunyai k buah hutan merentang yang disebut hutan merentang (spanning forest)</a:t>
            </a:r>
          </a:p>
        </p:txBody>
      </p:sp>
    </p:spTree>
    <p:extLst>
      <p:ext uri="{BB962C8B-B14F-4D97-AF65-F5344CB8AC3E}">
        <p14:creationId xmlns:p14="http://schemas.microsoft.com/office/powerpoint/2010/main" val="3524048590"/>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6453</TotalTime>
  <Words>742</Words>
  <Application>Microsoft Office PowerPoint</Application>
  <PresentationFormat>Widescreen</PresentationFormat>
  <Paragraphs>113</Paragraphs>
  <Slides>23</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Arial</vt:lpstr>
      <vt:lpstr>Bebas Neue</vt:lpstr>
      <vt:lpstr>Calibri</vt:lpstr>
      <vt:lpstr>Calibri Light</vt:lpstr>
      <vt:lpstr>Lato</vt:lpstr>
      <vt:lpstr>Verdana</vt:lpstr>
      <vt:lpstr>Wingdings</vt:lpstr>
      <vt:lpstr>powerpoint-template-apr7</vt:lpstr>
      <vt:lpstr>3_Custom Design</vt:lpstr>
      <vt:lpstr>Image</vt:lpstr>
      <vt:lpstr>FAKULTAS TEKNOLOGI INFORMASI</vt:lpstr>
      <vt:lpstr>POHON </vt:lpstr>
      <vt:lpstr>Tujuan Pembelajaran</vt:lpstr>
      <vt:lpstr>Pohon (tree)</vt:lpstr>
      <vt:lpstr>Pohon </vt:lpstr>
      <vt:lpstr>Pohon</vt:lpstr>
      <vt:lpstr>Pohon </vt:lpstr>
      <vt:lpstr>Pohon</vt:lpstr>
      <vt:lpstr>Pohon </vt:lpstr>
      <vt:lpstr>Pohon </vt:lpstr>
      <vt:lpstr>Pohon </vt:lpstr>
      <vt:lpstr>Pohon Rentang Minimum </vt:lpstr>
      <vt:lpstr>Algoritma Prim</vt:lpstr>
      <vt:lpstr>Pohon Rentang Minimum</vt:lpstr>
      <vt:lpstr>Algoritma Kruskal</vt:lpstr>
      <vt:lpstr>Pohon Merentang Minimum </vt:lpstr>
      <vt:lpstr>Algoritma Dijstra</vt:lpstr>
      <vt:lpstr>Algoritma Dijstra</vt:lpstr>
      <vt:lpstr>Algoritma Dijstra</vt:lpstr>
      <vt:lpstr>Algoritma Dijstra</vt:lpstr>
      <vt:lpstr>Latihan </vt:lpstr>
      <vt:lpstr>Latihan </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Rizky Pradana</cp:lastModifiedBy>
  <cp:revision>421</cp:revision>
  <dcterms:created xsi:type="dcterms:W3CDTF">2011-05-21T14:11:58Z</dcterms:created>
  <dcterms:modified xsi:type="dcterms:W3CDTF">2022-04-21T01:38:11Z</dcterms:modified>
</cp:coreProperties>
</file>