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590"/>
  </p:normalViewPr>
  <p:slideViewPr>
    <p:cSldViewPr snapToGrid="0">
      <p:cViewPr varScale="1">
        <p:scale>
          <a:sx n="31" d="100"/>
          <a:sy n="31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5559" y="1604597"/>
            <a:ext cx="17274146" cy="5082862"/>
          </a:xfrm>
        </p:spPr>
        <p:txBody>
          <a:bodyPr bIns="0" anchor="b">
            <a:normAutofit/>
          </a:bodyPr>
          <a:lstStyle>
            <a:lvl1pPr algn="l">
              <a:defRPr sz="1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5560" y="7062409"/>
            <a:ext cx="17274144" cy="195524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3600" b="0" cap="all" baseline="0">
                <a:solidFill>
                  <a:schemeClr val="tx1"/>
                </a:solidFill>
              </a:defRPr>
            </a:lvl1pPr>
            <a:lvl2pPr marL="914400" indent="0" algn="ctr">
              <a:buNone/>
              <a:defRPr sz="36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3001" y="658615"/>
            <a:ext cx="9947830" cy="6184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75329" y="1597946"/>
            <a:ext cx="1622038" cy="1007156"/>
          </a:xfrm>
        </p:spPr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4835560" y="7057084"/>
            <a:ext cx="172741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0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2907792" y="3694176"/>
            <a:ext cx="192150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7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878222" y="1597947"/>
            <a:ext cx="3231484" cy="931977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9344" y="1597947"/>
            <a:ext cx="15657660" cy="931977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878222" y="1597947"/>
            <a:ext cx="0" cy="931977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51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44060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4454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2907792" y="3694176"/>
            <a:ext cx="192150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9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8478" y="3512260"/>
            <a:ext cx="17286308" cy="37759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8478" y="7612391"/>
            <a:ext cx="17260892" cy="2025858"/>
          </a:xfrm>
        </p:spPr>
        <p:txBody>
          <a:bodyPr tIns="91440"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08478" y="7609970"/>
            <a:ext cx="172608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435" y="1609779"/>
            <a:ext cx="19211270" cy="211861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4662" y="4021757"/>
            <a:ext cx="9290304" cy="68971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27542" y="4034686"/>
            <a:ext cx="9290304" cy="68830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2907792" y="3694176"/>
            <a:ext cx="192150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85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383" y="1608327"/>
            <a:ext cx="19215322" cy="21126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4382" y="4039099"/>
            <a:ext cx="9290304" cy="160388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 cap="all" baseline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4382" y="5648539"/>
            <a:ext cx="9290304" cy="52889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24724" y="4046007"/>
            <a:ext cx="9290304" cy="160447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 cap="all" baseline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24724" y="5642983"/>
            <a:ext cx="9290304" cy="527474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2907792" y="3694176"/>
            <a:ext cx="192150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61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2907792" y="3694176"/>
            <a:ext cx="192150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30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343" y="1597947"/>
            <a:ext cx="6546198" cy="449423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7428" y="1597948"/>
            <a:ext cx="12024940" cy="931765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9343" y="6410983"/>
            <a:ext cx="6550026" cy="4496362"/>
          </a:xfrm>
        </p:spPr>
        <p:txBody>
          <a:bodyPr/>
          <a:lstStyle>
            <a:lvl1pPr marL="0" indent="0" algn="l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96560" y="6410982"/>
            <a:ext cx="653898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2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954775" y="964341"/>
            <a:ext cx="8149066" cy="10298202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12" y="2259026"/>
            <a:ext cx="11064656" cy="36611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248779" y="2245085"/>
            <a:ext cx="5582342" cy="7732654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0658" y="6291984"/>
            <a:ext cx="11048808" cy="4007484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894765" y="10939713"/>
            <a:ext cx="11054702" cy="640246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4764" y="637281"/>
            <a:ext cx="11082008" cy="6418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2894765" y="6287210"/>
            <a:ext cx="110547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90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38953"/>
            <a:ext cx="24384000" cy="821188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12252960"/>
            <a:ext cx="24384000" cy="14859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3159" y="1609039"/>
            <a:ext cx="19206550" cy="2098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3159" y="4031465"/>
            <a:ext cx="19206550" cy="690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08277" y="660741"/>
            <a:ext cx="7001430" cy="618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3158" y="658615"/>
            <a:ext cx="11877672" cy="618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0121" y="1597946"/>
            <a:ext cx="1622038" cy="10071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56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256826"/>
            <a:ext cx="2438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9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Афшар Али-Фарин…"/>
          <p:cNvSpPr txBox="1">
            <a:spLocks noGrp="1"/>
          </p:cNvSpPr>
          <p:nvPr>
            <p:ph type="body" sz="quarter" idx="21"/>
          </p:nvPr>
        </p:nvSpPr>
        <p:spPr>
          <a:xfrm>
            <a:off x="1206499" y="7992255"/>
            <a:ext cx="21971001" cy="355419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627379">
              <a:defRPr sz="4180"/>
            </a:pPr>
            <a:r>
              <a:rPr dirty="0" err="1"/>
              <a:t>Афшар</a:t>
            </a:r>
            <a:r>
              <a:rPr dirty="0"/>
              <a:t> </a:t>
            </a:r>
            <a:r>
              <a:rPr dirty="0" err="1"/>
              <a:t>Али-Фарин</a:t>
            </a:r>
            <a:r>
              <a:rPr dirty="0"/>
              <a:t> </a:t>
            </a:r>
          </a:p>
          <a:p>
            <a:pPr defTabSz="627379">
              <a:defRPr sz="4180"/>
            </a:pPr>
            <a:r>
              <a:rPr dirty="0" err="1"/>
              <a:t>Вейцман</a:t>
            </a:r>
            <a:r>
              <a:rPr dirty="0"/>
              <a:t> </a:t>
            </a:r>
            <a:r>
              <a:rPr dirty="0" err="1"/>
              <a:t>Вениамин</a:t>
            </a:r>
            <a:endParaRPr lang="ru-RU" dirty="0"/>
          </a:p>
          <a:p>
            <a:pPr defTabSz="627379">
              <a:defRPr sz="4180"/>
            </a:pPr>
            <a:r>
              <a:rPr lang="ru-RU" dirty="0"/>
              <a:t>Волкова Элина</a:t>
            </a:r>
            <a:endParaRPr dirty="0"/>
          </a:p>
          <a:p>
            <a:pPr defTabSz="627379">
              <a:defRPr sz="4180"/>
            </a:pPr>
            <a:r>
              <a:rPr dirty="0" err="1"/>
              <a:t>Отливанчик</a:t>
            </a:r>
            <a:r>
              <a:rPr dirty="0"/>
              <a:t> </a:t>
            </a:r>
            <a:r>
              <a:rPr dirty="0" err="1"/>
              <a:t>Марк</a:t>
            </a:r>
            <a:endParaRPr dirty="0"/>
          </a:p>
          <a:p>
            <a:pPr defTabSz="627379">
              <a:defRPr sz="4180"/>
            </a:pPr>
            <a:r>
              <a:rPr dirty="0" err="1"/>
              <a:t>Сысоев</a:t>
            </a:r>
            <a:r>
              <a:rPr dirty="0"/>
              <a:t> </a:t>
            </a:r>
            <a:r>
              <a:rPr dirty="0" err="1"/>
              <a:t>Никита</a:t>
            </a:r>
            <a:endParaRPr dirty="0"/>
          </a:p>
        </p:txBody>
      </p:sp>
      <p:sp>
        <p:nvSpPr>
          <p:cNvPr id="180" name="Проект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Проект</a:t>
            </a:r>
          </a:p>
        </p:txBody>
      </p:sp>
      <p:sp>
        <p:nvSpPr>
          <p:cNvPr id="182" name="Оценка спроса на Московском рынке недвижимост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Оценка спроса на Московском рынке недвижимости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Выводы"/>
          <p:cNvSpPr txBox="1">
            <a:spLocks noGrp="1"/>
          </p:cNvSpPr>
          <p:nvPr>
            <p:ph type="title"/>
          </p:nvPr>
        </p:nvSpPr>
        <p:spPr>
          <a:xfrm>
            <a:off x="2903159" y="684839"/>
            <a:ext cx="19206550" cy="2098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2316421"/>
            <a:r>
              <a:rPr lang="ru-RU" sz="9500" spc="-95" dirty="0"/>
              <a:t>Некоторые результаты</a:t>
            </a:r>
            <a:endParaRPr sz="9500" spc="-95" dirty="0"/>
          </a:p>
        </p:txBody>
      </p:sp>
      <p:sp>
        <p:nvSpPr>
          <p:cNvPr id="212" name="• Делаем в выбор в пользу 2 модели, важно учитывать и застройщиков, и время…"/>
          <p:cNvSpPr txBox="1">
            <a:spLocks noGrp="1"/>
          </p:cNvSpPr>
          <p:nvPr>
            <p:ph type="body" idx="1"/>
          </p:nvPr>
        </p:nvSpPr>
        <p:spPr>
          <a:xfrm>
            <a:off x="2217358" y="3408114"/>
            <a:ext cx="20871241" cy="689977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7000"/>
              </a:lnSpc>
              <a:spcBef>
                <a:spcPts val="0"/>
              </a:spcBef>
              <a:buSzTx/>
              <a:buNone/>
              <a:defRPr sz="5000"/>
            </a:pPr>
            <a:r>
              <a:rPr dirty="0"/>
              <a:t>• </a:t>
            </a:r>
            <a:r>
              <a:rPr dirty="0" err="1"/>
              <a:t>Делаем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выбор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пользу</a:t>
            </a:r>
            <a:r>
              <a:rPr dirty="0"/>
              <a:t> 2 </a:t>
            </a:r>
            <a:r>
              <a:rPr dirty="0" err="1"/>
              <a:t>модели</a:t>
            </a:r>
            <a:r>
              <a:rPr lang="ru-RU" dirty="0"/>
              <a:t>, </a:t>
            </a:r>
            <a:r>
              <a:rPr dirty="0" err="1"/>
              <a:t>важно</a:t>
            </a:r>
            <a:r>
              <a:rPr dirty="0"/>
              <a:t> </a:t>
            </a:r>
            <a:r>
              <a:rPr dirty="0" err="1"/>
              <a:t>учитывать</a:t>
            </a:r>
            <a:r>
              <a:rPr dirty="0"/>
              <a:t> </a:t>
            </a:r>
            <a:r>
              <a:rPr lang="ru-RU" dirty="0"/>
              <a:t>фиксированные эффекты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застройщиков</a:t>
            </a:r>
            <a:r>
              <a:rPr dirty="0"/>
              <a:t>,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врем</a:t>
            </a:r>
            <a:r>
              <a:rPr lang="ru-RU" dirty="0" err="1"/>
              <a:t>ени</a:t>
            </a:r>
            <a:r>
              <a:rPr lang="ru-RU" dirty="0"/>
              <a:t> </a:t>
            </a:r>
            <a:endParaRPr dirty="0"/>
          </a:p>
          <a:p>
            <a:pPr marL="0" indent="0" defTabSz="457200">
              <a:lnSpc>
                <a:spcPts val="7000"/>
              </a:lnSpc>
              <a:spcBef>
                <a:spcPts val="0"/>
              </a:spcBef>
              <a:buSzTx/>
              <a:buNone/>
              <a:defRPr sz="5000"/>
            </a:pPr>
            <a:r>
              <a:rPr dirty="0"/>
              <a:t>• </a:t>
            </a:r>
            <a:r>
              <a:rPr dirty="0" err="1"/>
              <a:t>Эластичность</a:t>
            </a:r>
            <a:r>
              <a:rPr dirty="0"/>
              <a:t> </a:t>
            </a:r>
            <a:r>
              <a:rPr dirty="0" err="1"/>
              <a:t>спроса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новостройки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цене</a:t>
            </a:r>
            <a:r>
              <a:rPr dirty="0"/>
              <a:t> </a:t>
            </a:r>
            <a:r>
              <a:rPr dirty="0" err="1"/>
              <a:t>равна</a:t>
            </a:r>
            <a:r>
              <a:rPr dirty="0"/>
              <a:t> 2,56</a:t>
            </a:r>
          </a:p>
          <a:p>
            <a:pPr marL="0" indent="0" defTabSz="457200">
              <a:lnSpc>
                <a:spcPts val="7000"/>
              </a:lnSpc>
              <a:spcBef>
                <a:spcPts val="0"/>
              </a:spcBef>
              <a:buSzTx/>
              <a:buNone/>
              <a:defRPr sz="5000"/>
            </a:pPr>
            <a:r>
              <a:rPr dirty="0"/>
              <a:t>• </a:t>
            </a:r>
            <a:r>
              <a:rPr dirty="0" err="1"/>
              <a:t>Эластичность</a:t>
            </a:r>
            <a:r>
              <a:rPr dirty="0"/>
              <a:t> </a:t>
            </a:r>
            <a:r>
              <a:rPr dirty="0" err="1"/>
              <a:t>спроса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lang="ru-RU" dirty="0"/>
              <a:t>доходу </a:t>
            </a:r>
            <a:r>
              <a:rPr dirty="0" err="1"/>
              <a:t>равн</a:t>
            </a:r>
            <a:r>
              <a:rPr lang="ru-RU" dirty="0"/>
              <a:t>а 0,87</a:t>
            </a:r>
            <a:endParaRPr dirty="0"/>
          </a:p>
          <a:p>
            <a:pPr marL="0" indent="0" defTabSz="457200">
              <a:lnSpc>
                <a:spcPts val="7000"/>
              </a:lnSpc>
              <a:spcBef>
                <a:spcPts val="0"/>
              </a:spcBef>
              <a:buSzTx/>
              <a:buNone/>
              <a:defRPr sz="5000"/>
            </a:pPr>
            <a:r>
              <a:rPr dirty="0"/>
              <a:t>• </a:t>
            </a:r>
            <a:r>
              <a:rPr dirty="0" err="1"/>
              <a:t>Инфляционные</a:t>
            </a:r>
            <a:r>
              <a:rPr dirty="0"/>
              <a:t> </a:t>
            </a:r>
            <a:r>
              <a:rPr dirty="0" err="1"/>
              <a:t>ожидания</a:t>
            </a:r>
            <a:r>
              <a:rPr dirty="0"/>
              <a:t> </a:t>
            </a:r>
            <a:r>
              <a:rPr lang="ru-RU" dirty="0"/>
              <a:t>не оказывают значимого влияния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спрос</a:t>
            </a:r>
            <a:r>
              <a:rPr lang="ru-RU" dirty="0"/>
              <a:t> в модели 2</a:t>
            </a:r>
            <a:r>
              <a:rPr lang="en-US" dirty="0"/>
              <a:t>*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Введение"/>
          <p:cNvSpPr txBox="1">
            <a:spLocks noGrp="1"/>
          </p:cNvSpPr>
          <p:nvPr>
            <p:ph type="title"/>
          </p:nvPr>
        </p:nvSpPr>
        <p:spPr>
          <a:xfrm>
            <a:off x="2903159" y="684839"/>
            <a:ext cx="19206550" cy="2098470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pPr algn="ctr"/>
            <a:r>
              <a:rPr dirty="0" err="1"/>
              <a:t>Введение</a:t>
            </a:r>
            <a:r>
              <a:rPr dirty="0"/>
              <a:t> </a:t>
            </a:r>
          </a:p>
        </p:txBody>
      </p:sp>
      <p:sp>
        <p:nvSpPr>
          <p:cNvPr id="186" name="Цель проекта –оценка уравнения спроса на рынке первичной недвижимости в г. Москва и оценка влияния на него реальных доходов и инфляционных ожиданий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lang="ru-RU" b="1" dirty="0"/>
              <a:t>Гипотеза 1</a:t>
            </a:r>
            <a:r>
              <a:rPr lang="en-US" b="1" dirty="0"/>
              <a:t>: </a:t>
            </a:r>
            <a:r>
              <a:rPr lang="ru-RU" b="1" dirty="0"/>
              <a:t> </a:t>
            </a:r>
            <a:r>
              <a:rPr lang="ru-RU" dirty="0"/>
              <a:t>Влияние макроэкономических показателей (инфляционные ожидания и реальный доход) на спрос</a:t>
            </a:r>
          </a:p>
          <a:p>
            <a:pPr marL="0" indent="0">
              <a:buSzTx/>
              <a:buNone/>
            </a:pPr>
            <a:r>
              <a:rPr lang="ru-RU" b="1" dirty="0"/>
              <a:t>Гипотеза 2</a:t>
            </a:r>
            <a:r>
              <a:rPr lang="en-US" b="1" dirty="0"/>
              <a:t>: </a:t>
            </a:r>
            <a:r>
              <a:rPr lang="ru-RU" b="1" dirty="0"/>
              <a:t> </a:t>
            </a:r>
            <a:r>
              <a:rPr lang="ru-RU" dirty="0"/>
              <a:t>Эластичность спроса крупных застройщиков отличается от эластичности рынка в целом, то есть кривая спроса более пологая для крупных застройщиков, чем в среднем по рынку. </a:t>
            </a:r>
            <a:endParaRPr dirty="0"/>
          </a:p>
          <a:p>
            <a:pPr marL="0" indent="0">
              <a:buSzTx/>
              <a:buNone/>
            </a:pPr>
            <a:r>
              <a:rPr b="1" dirty="0" err="1"/>
              <a:t>Методология</a:t>
            </a:r>
            <a:r>
              <a:rPr b="1" dirty="0"/>
              <a:t>:</a:t>
            </a:r>
            <a:r>
              <a:rPr dirty="0"/>
              <a:t> </a:t>
            </a:r>
            <a:r>
              <a:rPr dirty="0" err="1"/>
              <a:t>двух</a:t>
            </a:r>
            <a:r>
              <a:rPr lang="ru-RU" dirty="0"/>
              <a:t>шаговый</a:t>
            </a:r>
            <a:r>
              <a:rPr dirty="0"/>
              <a:t> </a:t>
            </a:r>
            <a:r>
              <a:rPr dirty="0" err="1"/>
              <a:t>метод</a:t>
            </a:r>
            <a:r>
              <a:rPr dirty="0"/>
              <a:t> </a:t>
            </a:r>
            <a:r>
              <a:rPr dirty="0" err="1"/>
              <a:t>наименьших</a:t>
            </a:r>
            <a:r>
              <a:rPr dirty="0"/>
              <a:t> </a:t>
            </a:r>
            <a:r>
              <a:rPr dirty="0" err="1"/>
              <a:t>квадратов</a:t>
            </a:r>
            <a:r>
              <a:rPr dirty="0"/>
              <a:t> (2МНК)</a:t>
            </a:r>
            <a:r>
              <a:rPr lang="ru-RU" dirty="0"/>
              <a:t> на панельных данных </a:t>
            </a: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План презентации"/>
          <p:cNvSpPr txBox="1">
            <a:spLocks noGrp="1"/>
          </p:cNvSpPr>
          <p:nvPr>
            <p:ph type="title"/>
          </p:nvPr>
        </p:nvSpPr>
        <p:spPr>
          <a:xfrm>
            <a:off x="3214886" y="727081"/>
            <a:ext cx="19206550" cy="2098470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pPr algn="ctr"/>
            <a:r>
              <a:rPr dirty="0" err="1"/>
              <a:t>План</a:t>
            </a:r>
            <a:r>
              <a:rPr dirty="0"/>
              <a:t> </a:t>
            </a:r>
            <a:r>
              <a:rPr dirty="0" err="1"/>
              <a:t>презентации</a:t>
            </a:r>
            <a:endParaRPr dirty="0"/>
          </a:p>
        </p:txBody>
      </p:sp>
      <p:sp>
        <p:nvSpPr>
          <p:cNvPr id="189" name="План:…"/>
          <p:cNvSpPr txBox="1">
            <a:spLocks noGrp="1"/>
          </p:cNvSpPr>
          <p:nvPr>
            <p:ph type="body" idx="1"/>
          </p:nvPr>
        </p:nvSpPr>
        <p:spPr>
          <a:xfrm>
            <a:off x="1601354" y="3116495"/>
            <a:ext cx="21971001" cy="89377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5000"/>
            </a:pPr>
            <a:r>
              <a:rPr dirty="0" err="1"/>
              <a:t>План</a:t>
            </a:r>
            <a:r>
              <a:rPr dirty="0"/>
              <a:t>:</a:t>
            </a:r>
          </a:p>
          <a:p>
            <a:pPr>
              <a:defRPr sz="5000"/>
            </a:pPr>
            <a:r>
              <a:rPr dirty="0" err="1"/>
              <a:t>Обзор</a:t>
            </a:r>
            <a:r>
              <a:rPr dirty="0"/>
              <a:t> </a:t>
            </a:r>
            <a:r>
              <a:rPr dirty="0" err="1"/>
              <a:t>литературы</a:t>
            </a:r>
            <a:endParaRPr dirty="0"/>
          </a:p>
          <a:p>
            <a:pPr>
              <a:defRPr sz="5000"/>
            </a:pPr>
            <a:r>
              <a:rPr dirty="0" err="1"/>
              <a:t>Данные</a:t>
            </a:r>
            <a:endParaRPr dirty="0"/>
          </a:p>
          <a:p>
            <a:pPr>
              <a:defRPr sz="5000"/>
            </a:pPr>
            <a:r>
              <a:rPr dirty="0" err="1"/>
              <a:t>Эмпирическая</a:t>
            </a:r>
            <a:r>
              <a:rPr dirty="0"/>
              <a:t> </a:t>
            </a:r>
            <a:r>
              <a:rPr dirty="0" err="1"/>
              <a:t>стратегия</a:t>
            </a:r>
            <a:endParaRPr dirty="0"/>
          </a:p>
          <a:p>
            <a:pPr>
              <a:defRPr sz="5000"/>
            </a:pPr>
            <a:r>
              <a:rPr dirty="0" err="1"/>
              <a:t>Результаты</a:t>
            </a:r>
            <a:endParaRPr dirty="0"/>
          </a:p>
          <a:p>
            <a:pPr>
              <a:defRPr sz="5000"/>
            </a:pPr>
            <a:r>
              <a:rPr dirty="0" err="1"/>
              <a:t>Выводы</a:t>
            </a:r>
            <a:r>
              <a:rPr dirty="0"/>
              <a:t> и </a:t>
            </a:r>
            <a:r>
              <a:rPr dirty="0" err="1"/>
              <a:t>развитие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«A joint model of tenure choice and demand for housing in the city of Karachi»"/>
          <p:cNvSpPr txBox="1">
            <a:spLocks noGrp="1"/>
          </p:cNvSpPr>
          <p:nvPr>
            <p:ph type="title"/>
          </p:nvPr>
        </p:nvSpPr>
        <p:spPr>
          <a:xfrm>
            <a:off x="2903159" y="684839"/>
            <a:ext cx="19206550" cy="2098470"/>
          </a:xfrm>
          <a:prstGeom prst="rect">
            <a:avLst/>
          </a:prstGeom>
        </p:spPr>
        <p:txBody>
          <a:bodyPr>
            <a:normAutofit/>
          </a:bodyPr>
          <a:lstStyle>
            <a:lvl1pPr defTabSz="1219169">
              <a:defRPr sz="5000" spc="-5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 algn="ctr"/>
            <a:r>
              <a:rPr lang="ru-RU" sz="9600" dirty="0">
                <a:latin typeface="+mj-lt"/>
              </a:rPr>
              <a:t>Обзор литературы</a:t>
            </a:r>
          </a:p>
        </p:txBody>
      </p:sp>
      <p:sp>
        <p:nvSpPr>
          <p:cNvPr id="193" name="Текст пункта на слайде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" dirty="0">
                <a:effectLst/>
                <a:latin typeface="+mn-lt"/>
              </a:rPr>
              <a:t>A joint model of tenure choice and demand for housing in the city of Karachi</a:t>
            </a:r>
            <a:endParaRPr lang="en" dirty="0">
              <a:latin typeface="+mn-lt"/>
            </a:endParaRPr>
          </a:p>
          <a:p>
            <a:r>
              <a:rPr lang="ru-RU" dirty="0"/>
              <a:t>Оценка эластичности спроса на жильё по разным, в основном демографическим, характеристикам с помощью 2МНК</a:t>
            </a:r>
          </a:p>
          <a:p>
            <a:pPr marL="0" indent="0">
              <a:buNone/>
            </a:pPr>
            <a:r>
              <a:rPr lang="en" dirty="0">
                <a:solidFill>
                  <a:schemeClr val="tx1"/>
                </a:solidFill>
                <a:effectLst/>
                <a:latin typeface="+mn-lt"/>
              </a:rPr>
              <a:t>The Future of The Real Estate Industry of Dubai: The Demand for Real Estates </a:t>
            </a:r>
            <a:endParaRPr lang="en" dirty="0">
              <a:solidFill>
                <a:schemeClr val="tx1"/>
              </a:solidFill>
              <a:latin typeface="+mn-lt"/>
            </a:endParaRPr>
          </a:p>
          <a:p>
            <a:r>
              <a:rPr lang="ru-RU" dirty="0"/>
              <a:t>Эконометрическое исследование спроса на недвижимость в Дубае 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Данные"/>
          <p:cNvSpPr txBox="1">
            <a:spLocks noGrp="1"/>
          </p:cNvSpPr>
          <p:nvPr>
            <p:ph type="title"/>
          </p:nvPr>
        </p:nvSpPr>
        <p:spPr>
          <a:xfrm>
            <a:off x="3032071" y="507602"/>
            <a:ext cx="19206550" cy="2098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1219169"/>
            <a:r>
              <a:rPr sz="9600" spc="-50" dirty="0" err="1"/>
              <a:t>Данные</a:t>
            </a:r>
            <a:endParaRPr sz="9600" spc="-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7" name="Tаблица 1"/>
              <p:cNvGraphicFramePr/>
              <p:nvPr>
                <p:extLst>
                  <p:ext uri="{D42A27DB-BD31-4B8C-83A1-F6EECF244321}">
                    <p14:modId xmlns:p14="http://schemas.microsoft.com/office/powerpoint/2010/main" val="2775879231"/>
                  </p:ext>
                </p:extLst>
              </p:nvPr>
            </p:nvGraphicFramePr>
            <p:xfrm>
              <a:off x="920826" y="3470564"/>
              <a:ext cx="10827830" cy="820881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3512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26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881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548031"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Обозначение</a:t>
                          </a:r>
                          <a:endParaRPr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Тип</a:t>
                          </a:r>
                          <a:r>
                            <a:rPr sz="40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данных</a:t>
                          </a:r>
                          <a:endParaRPr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Источник</a:t>
                          </a:r>
                          <a:endParaRPr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5774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4000" baseline="-5999"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5400" b="0" i="1" u="none" strike="noStrike" cap="none" spc="-150" baseline="-5999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Graphik"/>
                                        <a:cs typeface="Graphik"/>
                                        <a:sym typeface="Graphik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b="0" i="1" u="none" strike="noStrike" cap="none" spc="-150" baseline="-5999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Graphik"/>
                                        <a:cs typeface="Graphik"/>
                                        <a:sym typeface="Graphik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5400" b="0" i="1" u="none" strike="noStrike" cap="none" spc="-150" baseline="-5999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Graphik"/>
                                        <a:cs typeface="Graphik"/>
                                        <a:sym typeface="Graphik"/>
                                      </a:rPr>
                                      <m:t>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5400" b="0" i="0" u="none" strike="noStrike" cap="none" spc="-150" baseline="-5999" dirty="0">
                            <a:solidFill>
                              <a:schemeClr val="tx1"/>
                            </a:solidFill>
                            <a:effectLst/>
                            <a:uFillTx/>
                            <a:latin typeface="Graphik"/>
                            <a:ea typeface="Graphik"/>
                            <a:cs typeface="Graphik"/>
                            <a:sym typeface="Graphik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 err="1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Зависимая</a:t>
                          </a:r>
                          <a:endParaRPr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ДОМ.РФ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68582"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 err="1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Эндогенная</a:t>
                          </a:r>
                          <a:endParaRPr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ДОМ.РФ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96291"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𝐼𝑛𝑐𝑜𝑚</m:t>
                                </m:r>
                                <m:sSub>
                                  <m:sSubPr>
                                    <m:ctrlP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 err="1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Экзогенная</a:t>
                          </a:r>
                          <a:endParaRPr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ЕМИСС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169084"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b>
                                  <m:sup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ar-AE"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 err="1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Экзогенная</a:t>
                          </a:r>
                          <a:endParaRPr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ЦБ РФ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169084"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b>
                                  <m:sup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𝑝𝑟𝑖𝑚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ar-AE"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 err="1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Экзогенная</a:t>
                          </a:r>
                          <a:endParaRPr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ЦБ РФ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7" name="Tаблица 1"/>
              <p:cNvGraphicFramePr/>
              <p:nvPr>
                <p:extLst>
                  <p:ext uri="{D42A27DB-BD31-4B8C-83A1-F6EECF244321}">
                    <p14:modId xmlns:p14="http://schemas.microsoft.com/office/powerpoint/2010/main" val="2775879231"/>
                  </p:ext>
                </p:extLst>
              </p:nvPr>
            </p:nvGraphicFramePr>
            <p:xfrm>
              <a:off x="920826" y="3470564"/>
              <a:ext cx="10827830" cy="820881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3512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26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881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548031"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Обозначение</a:t>
                          </a:r>
                          <a:endParaRPr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Тип</a:t>
                          </a:r>
                          <a:r>
                            <a:rPr sz="40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данных</a:t>
                          </a:r>
                          <a:endParaRPr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Источник</a:t>
                          </a:r>
                          <a:endParaRPr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5774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0" marR="63500" marT="0" marB="0" anchor="ctr" horzOverflow="overflow">
                        <a:blipFill>
                          <a:blip r:embed="rId2"/>
                          <a:stretch>
                            <a:fillRect l="-694" t="-114350" r="-209722" b="-395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 err="1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Зависимая</a:t>
                          </a:r>
                          <a:endParaRPr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ДОМ.РФ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685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0" marR="63500" marT="0" marB="0" anchor="ctr" horzOverflow="overflow">
                        <a:blipFill>
                          <a:blip r:embed="rId2"/>
                          <a:stretch>
                            <a:fillRect l="-694" t="-198340" r="-209722" b="-26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 err="1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Эндогенная</a:t>
                          </a:r>
                          <a:endParaRPr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ДОМ.РФ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962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0" marR="63500" marT="0" marB="0" anchor="ctr" horzOverflow="overflow">
                        <a:blipFill>
                          <a:blip r:embed="rId2"/>
                          <a:stretch>
                            <a:fillRect l="-694" t="-293469" r="-209722" b="-161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 err="1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Экзогенная</a:t>
                          </a:r>
                          <a:endParaRPr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ЕМИСС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1690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0" marR="63500" marT="0" marB="0" anchor="ctr" horzOverflow="overflow">
                        <a:blipFill>
                          <a:blip r:embed="rId2"/>
                          <a:stretch>
                            <a:fillRect l="-694" t="-502083" r="-209722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 err="1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Экзогенная</a:t>
                          </a:r>
                          <a:endParaRPr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ЦБ РФ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1690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0" marR="63500" marT="0" marB="0" anchor="ctr" horzOverflow="overflow">
                        <a:blipFill>
                          <a:blip r:embed="rId2"/>
                          <a:stretch>
                            <a:fillRect l="-694" t="-602083" r="-209722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 err="1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Экзогенная</a:t>
                          </a:r>
                          <a:endParaRPr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</a:rPr>
                            <a:t>ЦБ РФ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8" name="Tаблица 1-1"/>
              <p:cNvGraphicFramePr/>
              <p:nvPr>
                <p:extLst>
                  <p:ext uri="{D42A27DB-BD31-4B8C-83A1-F6EECF244321}">
                    <p14:modId xmlns:p14="http://schemas.microsoft.com/office/powerpoint/2010/main" val="155729834"/>
                  </p:ext>
                </p:extLst>
              </p:nvPr>
            </p:nvGraphicFramePr>
            <p:xfrm>
              <a:off x="12635346" y="3470564"/>
              <a:ext cx="10542155" cy="8278671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33805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777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83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640422"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Обозначение</a:t>
                          </a:r>
                          <a:endParaRPr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Тип</a:t>
                          </a:r>
                          <a:r>
                            <a:rPr sz="40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данных</a:t>
                          </a:r>
                          <a:endParaRPr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Источник</a:t>
                          </a:r>
                          <a:endParaRPr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40422"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𝐶𝑜𝑠𝑡</m:t>
                                </m:r>
                                <m:sSub>
                                  <m:sSubPr>
                                    <m:ctrlP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Инструментальная</a:t>
                          </a: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ЕМИСС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640422"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Инструментальная</a:t>
                          </a: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ЦБ РФ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40422"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𝐻𝑎𝑢𝑠𝑚𝑎</m:t>
                                </m:r>
                                <m:sSub>
                                  <m:sSubPr>
                                    <m:ctrlP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ar-AE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Инструментальная</a:t>
                          </a: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ДОМ.РФ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16983"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ar-AE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ar-AE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ar-AE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ar-AE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 err="1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Инструментальная</a:t>
                          </a:r>
                          <a:endParaRPr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ДОМ.РФ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8" name="Tаблица 1-1"/>
              <p:cNvGraphicFramePr/>
              <p:nvPr>
                <p:extLst>
                  <p:ext uri="{D42A27DB-BD31-4B8C-83A1-F6EECF244321}">
                    <p14:modId xmlns:p14="http://schemas.microsoft.com/office/powerpoint/2010/main" val="155729834"/>
                  </p:ext>
                </p:extLst>
              </p:nvPr>
            </p:nvGraphicFramePr>
            <p:xfrm>
              <a:off x="12635346" y="3470564"/>
              <a:ext cx="10542155" cy="8278671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33805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777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83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640422"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Обозначение</a:t>
                          </a:r>
                          <a:endParaRPr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Тип</a:t>
                          </a:r>
                          <a:r>
                            <a:rPr sz="40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данных</a:t>
                          </a:r>
                          <a:endParaRPr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 err="1">
                              <a:solidFill>
                                <a:schemeClr val="tx1"/>
                              </a:solidFill>
                            </a:rPr>
                            <a:t>Источник</a:t>
                          </a:r>
                          <a:endParaRPr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404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0" marR="63500" marT="0" marB="0" anchor="ctr" horzOverflow="overflow">
                        <a:blipFill>
                          <a:blip r:embed="rId3"/>
                          <a:stretch>
                            <a:fillRect l="-2342" t="-100000" r="-212252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Инструментальная</a:t>
                          </a: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ЕМИСС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6404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0" marR="63500" marT="0" marB="0" anchor="ctr" horzOverflow="overflow">
                        <a:blipFill>
                          <a:blip r:embed="rId3"/>
                          <a:stretch>
                            <a:fillRect l="-2342" t="-200743" r="-212252" b="-205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Инструментальная</a:t>
                          </a: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ЦБ РФ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404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0" marR="63500" marT="0" marB="0" anchor="ctr" horzOverflow="overflow">
                        <a:blipFill>
                          <a:blip r:embed="rId3"/>
                          <a:stretch>
                            <a:fillRect l="-2342" t="-300743" r="-212252" b="-105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Инструментальная</a:t>
                          </a: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ДОМ.РФ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1698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0" marR="63500" marT="0" marB="0" anchor="ctr" horzOverflow="overflow">
                        <a:blipFill>
                          <a:blip r:embed="rId3"/>
                          <a:stretch>
                            <a:fillRect l="-2342" t="-382270" r="-212252" b="-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 err="1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Инструментальная</a:t>
                          </a:r>
                          <a:endParaRPr sz="4000" b="0" i="0" dirty="0">
                            <a:solidFill>
                              <a:schemeClr val="tx1"/>
                            </a:solidFill>
                            <a:latin typeface="Graphik Compact Medium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4572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0" i="0" dirty="0">
                              <a:solidFill>
                                <a:schemeClr val="tx1"/>
                              </a:solidFill>
                              <a:latin typeface="Graphik Compact Medium" pitchFamily="2" charset="0"/>
                              <a:cs typeface="Times New Roman" panose="02020603050405020304" pitchFamily="18" charset="0"/>
                            </a:rPr>
                            <a:t>ДОМ.РФ</a:t>
                          </a:r>
                        </a:p>
                      </a:txBody>
                      <a:tcPr marL="63500" marR="63500" marT="0" marB="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Эмпирическая стратегия. Инструменты"/>
          <p:cNvSpPr txBox="1">
            <a:spLocks noGrp="1"/>
          </p:cNvSpPr>
          <p:nvPr>
            <p:ph type="title"/>
          </p:nvPr>
        </p:nvSpPr>
        <p:spPr>
          <a:xfrm>
            <a:off x="2861595" y="511583"/>
            <a:ext cx="19206550" cy="20984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316421">
              <a:defRPr sz="9500" spc="-95"/>
            </a:lvl1pPr>
          </a:lstStyle>
          <a:p>
            <a:pPr algn="ctr"/>
            <a:r>
              <a:rPr dirty="0" err="1"/>
              <a:t>Эмпирическая</a:t>
            </a:r>
            <a:r>
              <a:rPr dirty="0"/>
              <a:t> </a:t>
            </a:r>
            <a:r>
              <a:rPr dirty="0" err="1"/>
              <a:t>стратегия</a:t>
            </a:r>
            <a:r>
              <a:rPr dirty="0"/>
              <a:t>. </a:t>
            </a:r>
            <a:r>
              <a:rPr dirty="0" err="1"/>
              <a:t>Инструменты</a:t>
            </a:r>
            <a:endParaRPr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0E02AE7-1C8C-683B-B49B-EC7F1AB02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32008"/>
              </p:ext>
            </p:extLst>
          </p:nvPr>
        </p:nvGraphicFramePr>
        <p:xfrm>
          <a:off x="4064000" y="4013200"/>
          <a:ext cx="16256000" cy="8141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45536969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2242188388"/>
                    </a:ext>
                  </a:extLst>
                </a:gridCol>
              </a:tblGrid>
              <a:tr h="907705">
                <a:tc>
                  <a:txBody>
                    <a:bodyPr/>
                    <a:lstStyle/>
                    <a:p>
                      <a:pPr algn="ctr"/>
                      <a:r>
                        <a:rPr lang="ru-RU" sz="4000" b="1" i="0" dirty="0">
                          <a:solidFill>
                            <a:schemeClr val="tx1"/>
                          </a:solidFill>
                        </a:rPr>
                        <a:t>Инструмент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b="1" i="0" dirty="0"/>
                        <a:t>Преимущество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08896"/>
                  </a:ext>
                </a:extLst>
              </a:tr>
              <a:tr h="1473557">
                <a:tc>
                  <a:txBody>
                    <a:bodyPr/>
                    <a:lstStyle/>
                    <a:p>
                      <a:pPr algn="ctr"/>
                      <a:r>
                        <a:rPr lang="ru-RU" sz="4000" b="0" i="0" dirty="0"/>
                        <a:t>Стоимость материалов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raphik"/>
                        </a:rPr>
                        <a:t>Цены на </a:t>
                      </a:r>
                      <a:r>
                        <a:rPr lang="ru-RU" sz="40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raphik"/>
                        </a:rPr>
                        <a:t>стройматериалы</a:t>
                      </a:r>
                      <a:r>
                        <a:rPr lang="ru-RU" sz="4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raphik"/>
                        </a:rPr>
                        <a:t> являются издержками </a:t>
                      </a:r>
                    </a:p>
                    <a:p>
                      <a:pPr algn="ctr"/>
                      <a:r>
                        <a:rPr lang="ru-RU" sz="40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raphik"/>
                        </a:rPr>
                        <a:t>застройщика</a:t>
                      </a:r>
                      <a:r>
                        <a:rPr lang="ru-RU" sz="4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raphik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220417"/>
                  </a:ext>
                </a:extLst>
              </a:tr>
              <a:tr h="1473557">
                <a:tc>
                  <a:txBody>
                    <a:bodyPr/>
                    <a:lstStyle/>
                    <a:p>
                      <a:pPr algn="ctr"/>
                      <a:r>
                        <a:rPr lang="ru-RU" sz="4000" b="0" i="0" dirty="0"/>
                        <a:t>Ключевая ставка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raphik"/>
                        </a:rPr>
                        <a:t>Влияет на уровень ипотечных ставок по кредитам застройщика</a:t>
                      </a:r>
                      <a:endParaRPr lang="ru-RU" sz="4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367563"/>
                  </a:ext>
                </a:extLst>
              </a:tr>
              <a:tr h="1473557">
                <a:tc>
                  <a:txBody>
                    <a:bodyPr/>
                    <a:lstStyle/>
                    <a:p>
                      <a:pPr algn="ctr"/>
                      <a:r>
                        <a:rPr lang="ru-RU" sz="4000" b="0" i="0" dirty="0"/>
                        <a:t>Инструменты </a:t>
                      </a:r>
                      <a:r>
                        <a:rPr lang="ru-RU" sz="4000" b="0" i="0" dirty="0" err="1"/>
                        <a:t>Хаусмана</a:t>
                      </a:r>
                      <a:endParaRPr lang="ru-RU" sz="40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raphik"/>
                        </a:rPr>
                        <a:t>Цены в других регионах не коррелированы с шоком спроса в данном регионе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108167"/>
                  </a:ext>
                </a:extLst>
              </a:tr>
              <a:tr h="1473557">
                <a:tc>
                  <a:txBody>
                    <a:bodyPr/>
                    <a:lstStyle/>
                    <a:p>
                      <a:pPr algn="ctr"/>
                      <a:r>
                        <a:rPr lang="ru-RU" sz="4000" b="0" i="0" dirty="0" err="1"/>
                        <a:t>Лагированные</a:t>
                      </a:r>
                      <a:r>
                        <a:rPr lang="ru-RU" sz="4000" b="0" i="0" dirty="0"/>
                        <a:t> цены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raphik"/>
                        </a:rPr>
                        <a:t>Прошлые цены </a:t>
                      </a:r>
                      <a:r>
                        <a:rPr lang="ru-RU" sz="40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raphik"/>
                        </a:rPr>
                        <a:t>некоррелированы</a:t>
                      </a:r>
                      <a:r>
                        <a:rPr lang="ru-RU" sz="4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raphik"/>
                        </a:rPr>
                        <a:t> с текущими шоками </a:t>
                      </a:r>
                    </a:p>
                    <a:p>
                      <a:pPr algn="ctr"/>
                      <a:r>
                        <a:rPr lang="ru-RU" sz="4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raphik"/>
                        </a:rPr>
                        <a:t>спроса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51887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Дальнейшее развитие"/>
          <p:cNvSpPr txBox="1">
            <a:spLocks noGrp="1"/>
          </p:cNvSpPr>
          <p:nvPr>
            <p:ph type="title"/>
          </p:nvPr>
        </p:nvSpPr>
        <p:spPr>
          <a:xfrm>
            <a:off x="2320923" y="189440"/>
            <a:ext cx="19206550" cy="2098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defTabSz="2316421">
              <a:defRPr sz="9500" spc="-95"/>
            </a:lvl1pPr>
          </a:lstStyle>
          <a:p>
            <a:pPr algn="ctr" defTabSz="1219169"/>
            <a:r>
              <a:rPr lang="ru-RU" sz="8800" spc="-50" dirty="0"/>
              <a:t>Как выбрать крупных игроков?</a:t>
            </a:r>
          </a:p>
        </p:txBody>
      </p:sp>
      <p:sp>
        <p:nvSpPr>
          <p:cNvPr id="215" name="Гипотеза: Эластичность спроса крупных застройщиков отличается от эластичности рынка в целом, то есть кривая спроса более пологая для крупных застройщиков, чем в среднем по рынку.…"/>
          <p:cNvSpPr txBox="1"/>
          <p:nvPr/>
        </p:nvSpPr>
        <p:spPr>
          <a:xfrm>
            <a:off x="1206500" y="3621740"/>
            <a:ext cx="22806997" cy="816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7000"/>
              </a:lnSpc>
              <a:spcBef>
                <a:spcPts val="0"/>
              </a:spcBef>
              <a:defRPr sz="5000">
                <a:latin typeface="Graphik"/>
                <a:ea typeface="Graphik"/>
                <a:cs typeface="Graphik"/>
                <a:sym typeface="Graphik"/>
              </a:defRPr>
            </a:pPr>
            <a:endParaRPr sz="1200" dirty="0"/>
          </a:p>
        </p:txBody>
      </p:sp>
      <p:pic>
        <p:nvPicPr>
          <p:cNvPr id="216" name="Снимок экрана 2024-05-24 в 16.31.35.png" descr="Снимок экрана 2024-05-24 в 16.31.35.png"/>
          <p:cNvPicPr>
            <a:picLocks noChangeAspect="1"/>
          </p:cNvPicPr>
          <p:nvPr/>
        </p:nvPicPr>
        <p:blipFill rotWithShape="1">
          <a:blip r:embed="rId2"/>
          <a:srcRect l="2036"/>
          <a:stretch/>
        </p:blipFill>
        <p:spPr>
          <a:xfrm>
            <a:off x="11191008" y="6633199"/>
            <a:ext cx="12403665" cy="6553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вставленный-фильм.png" descr="вставленный-фильм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6" y="6817393"/>
            <a:ext cx="9516487" cy="595101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79BB07-992D-46FA-8683-D7EA11DC565D}"/>
              </a:ext>
            </a:extLst>
          </p:cNvPr>
          <p:cNvSpPr txBox="1"/>
          <p:nvPr/>
        </p:nvSpPr>
        <p:spPr>
          <a:xfrm>
            <a:off x="0" y="12870633"/>
            <a:ext cx="12209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>
              <a:spcAft>
                <a:spcPts val="1000"/>
              </a:spcAft>
            </a:pPr>
            <a:r>
              <a:rPr lang="ru-RU" sz="1800" i="1" kern="100" dirty="0">
                <a:solidFill>
                  <a:schemeClr val="bg1"/>
                </a:solidFill>
                <a:effectLst/>
                <a:latin typeface="Aptos"/>
                <a:ea typeface="Aptos"/>
                <a:cs typeface="Times New Roman" panose="02020603050405020304" pitchFamily="18" charset="0"/>
              </a:rPr>
              <a:t>Таблица 1. Часть сводной таблицы по сумме столбца «</a:t>
            </a:r>
            <a:r>
              <a:rPr lang="ru-RU" sz="1800" i="1" kern="100" dirty="0" err="1">
                <a:solidFill>
                  <a:schemeClr val="bg1"/>
                </a:solidFill>
                <a:effectLst/>
                <a:latin typeface="Aptos"/>
                <a:ea typeface="Aptos"/>
                <a:cs typeface="Times New Roman" panose="02020603050405020304" pitchFamily="18" charset="0"/>
              </a:rPr>
              <a:t>Volume</a:t>
            </a:r>
            <a:r>
              <a:rPr lang="ru-RU" sz="1800" i="1" kern="100" dirty="0">
                <a:solidFill>
                  <a:schemeClr val="bg1"/>
                </a:solidFill>
                <a:effectLst/>
                <a:latin typeface="Aptos"/>
                <a:ea typeface="Aptos"/>
                <a:cs typeface="Times New Roman" panose="02020603050405020304" pitchFamily="18" charset="0"/>
              </a:rPr>
              <a:t>». 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E6CFE06-DFF8-4D75-81A0-FDC94989C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65157"/>
              </p:ext>
            </p:extLst>
          </p:nvPr>
        </p:nvGraphicFramePr>
        <p:xfrm>
          <a:off x="706582" y="1652553"/>
          <a:ext cx="23160865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309">
                  <a:extLst>
                    <a:ext uri="{9D8B030D-6E8A-4147-A177-3AD203B41FA5}">
                      <a16:colId xmlns:a16="http://schemas.microsoft.com/office/drawing/2014/main" val="4178838954"/>
                    </a:ext>
                  </a:extLst>
                </a:gridCol>
                <a:gridCol w="11014364">
                  <a:extLst>
                    <a:ext uri="{9D8B030D-6E8A-4147-A177-3AD203B41FA5}">
                      <a16:colId xmlns:a16="http://schemas.microsoft.com/office/drawing/2014/main" val="2402188498"/>
                    </a:ext>
                  </a:extLst>
                </a:gridCol>
                <a:gridCol w="8842192">
                  <a:extLst>
                    <a:ext uri="{9D8B030D-6E8A-4147-A177-3AD203B41FA5}">
                      <a16:colId xmlns:a16="http://schemas.microsoft.com/office/drawing/2014/main" val="3304581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/>
                        <a:t>Как выбираем?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/>
                        <a:t>Когда используем?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b="1" dirty="0"/>
                        <a:t>16 крупных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Оценка по сумме объёмов застройщиков в разрезе месяцев в 2 этапа: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ru-RU" sz="3200" dirty="0"/>
                        <a:t>Общая сумма (10-15 крупнейших)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ru-RU" sz="3200" dirty="0"/>
                        <a:t>Сумма по датам (+4 игрока)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Критерий - </a:t>
                      </a:r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максимальное покрытие рынка наиболее крупными компаниями.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5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b="1" dirty="0"/>
                        <a:t>3 крупнейших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Наибольший сдвиг – срез по 3м первым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Критерий – наиболее отличающиеся ото всех.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b="1" dirty="0"/>
                        <a:t>4 ПАО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Фирмы формата ПАО, торгующиеся на бирже.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Связь с финансами, наиболее известные широкому кругу лиц фирмы.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68552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Эмпирическая стратегия. Модель"/>
          <p:cNvSpPr txBox="1">
            <a:spLocks noGrp="1"/>
          </p:cNvSpPr>
          <p:nvPr>
            <p:ph type="title"/>
          </p:nvPr>
        </p:nvSpPr>
        <p:spPr>
          <a:xfrm>
            <a:off x="2903159" y="923239"/>
            <a:ext cx="19206550" cy="20984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316421">
              <a:defRPr sz="9500" spc="-95"/>
            </a:lvl1pPr>
          </a:lstStyle>
          <a:p>
            <a:pPr algn="ctr"/>
            <a:r>
              <a:rPr dirty="0" err="1"/>
              <a:t>Эмпирическая</a:t>
            </a:r>
            <a:r>
              <a:rPr dirty="0"/>
              <a:t> </a:t>
            </a:r>
            <a:r>
              <a:rPr dirty="0" err="1"/>
              <a:t>стратегия</a:t>
            </a:r>
            <a:r>
              <a:rPr dirty="0"/>
              <a:t>. </a:t>
            </a:r>
            <a:r>
              <a:rPr dirty="0" err="1"/>
              <a:t>Модель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Текст пункта на слайде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ru-RU" kern="1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Первый шаг:</a:t>
                </a:r>
                <a:endParaRPr lang="ru-RU" i="1" kern="100" dirty="0">
                  <a:effectLst/>
                  <a:latin typeface="+mj-lt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1" indent="0">
                  <a:buNone/>
                </a:pPr>
                <a:endParaRPr lang="ru-RU" i="1" kern="100" dirty="0">
                  <a:latin typeface="+mj-lt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ru-RU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𝑟𝑃</m:t>
                              </m:r>
                            </m:e>
                            <m:sub>
                              <m:r>
                                <a:rPr lang="ru-RU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func>
                      <m:r>
                        <a:rPr lang="ru-RU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  <m:r>
                            <a:rPr lang="ru-RU" b="0" i="0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𝑟𝐶𝑜𝑠𝑡𝑠</m:t>
                          </m:r>
                        </m:e>
                        <m:sub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ru-RU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ru-RU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b="0" i="0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ru-RU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ru-RU" i="1" kern="100" dirty="0">
                  <a:latin typeface="+mj-lt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ru-RU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фиксированные эффекты года</m:t>
                      </m:r>
                    </m:oMath>
                  </m:oMathPara>
                </a14:m>
                <a:endParaRPr lang="ru-RU" kern="1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фиксированные эффекты застройщика</m:t>
                      </m:r>
                    </m:oMath>
                  </m:oMathPara>
                </a14:m>
                <a:endParaRPr lang="ru-RU" kern="10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kern="1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Второй шаг:</a:t>
                </a:r>
                <a:endParaRPr lang="ru-RU" i="1" kern="100" dirty="0">
                  <a:effectLst/>
                  <a:latin typeface="+mj-lt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ru-RU" i="1" kern="100" dirty="0">
                  <a:effectLst/>
                  <a:latin typeface="+mj-lt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func>
                      <m:r>
                        <a:rPr lang="ru-RU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func>
                            <m:func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func>
                        </m:e>
                      </m:acc>
                      <m:r>
                        <a:rPr lang="ru-RU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𝑟𝐼𝑛𝑐𝑜𝑚</m:t>
                          </m:r>
                          <m:sSub>
                            <m:sSubPr>
                              <m:ctrlP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ru-R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ru-RU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ru-RU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ru-RU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ru-RU" kern="100" dirty="0">
                  <a:effectLst/>
                  <a:latin typeface="+mj-lt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dirty="0"/>
              </a:p>
            </p:txBody>
          </p:sp>
        </mc:Choice>
        <mc:Fallback xmlns="">
          <p:sp>
            <p:nvSpPr>
              <p:cNvPr id="206" name="Текст пункта на слайде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214" t="-1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Результаты"/>
          <p:cNvSpPr txBox="1">
            <a:spLocks noGrp="1"/>
          </p:cNvSpPr>
          <p:nvPr>
            <p:ph type="title"/>
          </p:nvPr>
        </p:nvSpPr>
        <p:spPr>
          <a:xfrm>
            <a:off x="2903160" y="406400"/>
            <a:ext cx="19206550" cy="2098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2316421"/>
            <a:r>
              <a:rPr sz="9500" spc="-95" dirty="0" err="1"/>
              <a:t>Результаты</a:t>
            </a:r>
            <a:endParaRPr sz="9500" spc="-95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F793B1-E905-E5B4-7F33-72CB4D4381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581" y="2250144"/>
            <a:ext cx="17682837" cy="10830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333</TotalTime>
  <Words>448</Words>
  <Application>Microsoft Office PowerPoint</Application>
  <PresentationFormat>Произвольный</PresentationFormat>
  <Paragraphs>100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Aptos</vt:lpstr>
      <vt:lpstr>Arial</vt:lpstr>
      <vt:lpstr>Cambria Math</vt:lpstr>
      <vt:lpstr>Gill Sans MT</vt:lpstr>
      <vt:lpstr>Graphik</vt:lpstr>
      <vt:lpstr>Graphik Compact Medium</vt:lpstr>
      <vt:lpstr>Helvetica Neue</vt:lpstr>
      <vt:lpstr>Produkt Light</vt:lpstr>
      <vt:lpstr>Галерея</vt:lpstr>
      <vt:lpstr>Оценка спроса на Московском рынке недвижимости</vt:lpstr>
      <vt:lpstr>Введение </vt:lpstr>
      <vt:lpstr>План презентации</vt:lpstr>
      <vt:lpstr>Обзор литературы</vt:lpstr>
      <vt:lpstr>Данные</vt:lpstr>
      <vt:lpstr>Эмпирическая стратегия. Инструменты</vt:lpstr>
      <vt:lpstr>Как выбрать крупных игроков?</vt:lpstr>
      <vt:lpstr>Эмпирическая стратегия. Модель</vt:lpstr>
      <vt:lpstr>Результаты</vt:lpstr>
      <vt:lpstr>Некоторые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спроса на Московском рынке недвижимости</dc:title>
  <cp:lastModifiedBy>Elina Volkova</cp:lastModifiedBy>
  <cp:revision>37</cp:revision>
  <dcterms:modified xsi:type="dcterms:W3CDTF">2024-05-28T16:27:42Z</dcterms:modified>
</cp:coreProperties>
</file>