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70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8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55" autoAdjust="0"/>
    <p:restoredTop sz="94660"/>
  </p:normalViewPr>
  <p:slideViewPr>
    <p:cSldViewPr snapToGrid="0">
      <p:cViewPr varScale="1">
        <p:scale>
          <a:sx n="90" d="100"/>
          <a:sy n="90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71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48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79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19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22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91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38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2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11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91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95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81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Исследование научного сотрудничества в Новой Зеландии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044166"/>
            <a:ext cx="9144000" cy="1655762"/>
          </a:xfrm>
        </p:spPr>
        <p:txBody>
          <a:bodyPr/>
          <a:lstStyle/>
          <a:p>
            <a:r>
              <a:rPr lang="ru-RU" dirty="0"/>
              <a:t>Работу выполнили студенты группы Э301:</a:t>
            </a:r>
            <a:br>
              <a:rPr lang="ru-RU" dirty="0"/>
            </a:br>
            <a:r>
              <a:rPr lang="ru-RU" dirty="0"/>
              <a:t>Кабанов Илья, Сухов Александр, Сысоев Никита</a:t>
            </a:r>
          </a:p>
        </p:txBody>
      </p:sp>
    </p:spTree>
    <p:extLst>
      <p:ext uri="{BB962C8B-B14F-4D97-AF65-F5344CB8AC3E}">
        <p14:creationId xmlns:p14="http://schemas.microsoft.com/office/powerpoint/2010/main" val="2214108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Модель малого мира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299" y="1419160"/>
            <a:ext cx="8201402" cy="506670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D83BFE-B0F7-C1E1-CC55-60B1ED116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299" y="1419160"/>
            <a:ext cx="8201402" cy="495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05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Модель малого мира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3" y="1435506"/>
            <a:ext cx="4801630" cy="296637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721" y="4095274"/>
            <a:ext cx="4529470" cy="279823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735" y="1435731"/>
            <a:ext cx="4801265" cy="2966148"/>
          </a:xfrm>
          <a:prstGeom prst="rect">
            <a:avLst/>
          </a:prstGeom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E2CBDE31-2984-4A92-377E-BE1CC4A1BE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0361" y="1443361"/>
            <a:ext cx="2138039" cy="213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F97B6CC-07A5-3785-F51E-8A97AC15F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93" y="1370310"/>
            <a:ext cx="4705573" cy="290843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47CCEF6-C53B-08F3-2B24-64662030A9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7785" y="3858389"/>
            <a:ext cx="4823746" cy="298147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965CC5F-748F-DCC0-ED29-535C4321E4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485" y="1339545"/>
            <a:ext cx="4954562" cy="306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07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Модель Барабаши-Альберта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82" y="1690688"/>
            <a:ext cx="8392436" cy="518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0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Модель Барабаши-Альберта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1379"/>
            <a:ext cx="4788723" cy="29529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116" y="3817408"/>
            <a:ext cx="4921767" cy="304059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423" y="1218419"/>
            <a:ext cx="5113153" cy="315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27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Выводы по заданию 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Ни одна из теоретических моделей, известных нам, не описывает структуры нашего графа достаточно точно.</a:t>
            </a:r>
          </a:p>
        </p:txBody>
      </p:sp>
    </p:spTree>
    <p:extLst>
      <p:ext uri="{BB962C8B-B14F-4D97-AF65-F5344CB8AC3E}">
        <p14:creationId xmlns:p14="http://schemas.microsoft.com/office/powerpoint/2010/main" val="3525149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Задание 3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анализа используем обратные веса, т.к. их использование делает осмысленным расчет центральности по близости и кратчайшему пути, но не искажает остальных мер центральности вершин.</a:t>
            </a:r>
          </a:p>
        </p:txBody>
      </p:sp>
    </p:spTree>
    <p:extLst>
      <p:ext uri="{BB962C8B-B14F-4D97-AF65-F5344CB8AC3E}">
        <p14:creationId xmlns:p14="http://schemas.microsoft.com/office/powerpoint/2010/main" val="2661577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Центральность по степени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642" y="1839433"/>
            <a:ext cx="7630456" cy="47096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9628" y="2639996"/>
            <a:ext cx="43912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В среднем степень вершины равняется 5,66.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Модальная степень – 1, встречается 599 раз.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Медианная степень – 2. </a:t>
            </a:r>
          </a:p>
          <a:p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2910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Самые центральные вершины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49796"/>
            <a:ext cx="12224097" cy="263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20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Центральность по близости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868" t="25241" r="30745" b="31997"/>
          <a:stretch/>
        </p:blipFill>
        <p:spPr>
          <a:xfrm>
            <a:off x="6826102" y="2360428"/>
            <a:ext cx="3490880" cy="267940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32360" t="21765" r="25258" b="28894"/>
          <a:stretch/>
        </p:blipFill>
        <p:spPr>
          <a:xfrm>
            <a:off x="1467293" y="2360428"/>
            <a:ext cx="3891516" cy="27963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5907" y="5409637"/>
            <a:ext cx="482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Гистограмма без учета весов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432697" y="5409637"/>
            <a:ext cx="5059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Гистограмма с учетом весов</a:t>
            </a:r>
          </a:p>
        </p:txBody>
      </p:sp>
    </p:spTree>
    <p:extLst>
      <p:ext uri="{BB962C8B-B14F-4D97-AF65-F5344CB8AC3E}">
        <p14:creationId xmlns:p14="http://schemas.microsoft.com/office/powerpoint/2010/main" val="2501656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Самые центральные вершины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7" y="1577385"/>
            <a:ext cx="9886950" cy="2533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29" y="4381500"/>
            <a:ext cx="9115425" cy="2476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8117" y="1931450"/>
            <a:ext cx="15175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Топ-10 без учета весов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08117" y="4927252"/>
            <a:ext cx="15503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Топ-10 с учетом весов</a:t>
            </a:r>
          </a:p>
        </p:txBody>
      </p:sp>
    </p:spTree>
    <p:extLst>
      <p:ext uri="{BB962C8B-B14F-4D97-AF65-F5344CB8AC3E}">
        <p14:creationId xmlns:p14="http://schemas.microsoft.com/office/powerpoint/2010/main" val="424373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415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Описание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00253"/>
            <a:ext cx="10515600" cy="533311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Вершины - организации Новой Зеландии, которые занимаются написанием научных статей в качестве одного из видов деятельности.</a:t>
            </a:r>
          </a:p>
          <a:p>
            <a:r>
              <a:rPr lang="ru-RU" dirty="0"/>
              <a:t>Качественной характеристикой вершин является вид организации (государственная организации, высшее учебное заведение, коммерческое предприятие и частное некоммерческое предприятие).</a:t>
            </a:r>
          </a:p>
          <a:p>
            <a:r>
              <a:rPr lang="ru-RU" dirty="0"/>
              <a:t>Между </a:t>
            </a:r>
            <a:r>
              <a:rPr lang="en-US" dirty="0" err="1"/>
              <a:t>i</a:t>
            </a:r>
            <a:r>
              <a:rPr lang="ru-RU" dirty="0"/>
              <a:t>-ой и </a:t>
            </a:r>
            <a:r>
              <a:rPr lang="en-US" dirty="0"/>
              <a:t>j</a:t>
            </a:r>
            <a:r>
              <a:rPr lang="ru-RU" dirty="0"/>
              <a:t>-ой вершинами (организациями) существует ребро, если за период 2010-2015 гг. на </a:t>
            </a:r>
            <a:r>
              <a:rPr lang="en-US" dirty="0"/>
              <a:t>Scopus </a:t>
            </a:r>
            <a:r>
              <a:rPr lang="ru-RU" dirty="0"/>
              <a:t>была опубликована хотя бы одна статья, хотя бы один автор которой числится в организации </a:t>
            </a:r>
            <a:r>
              <a:rPr lang="en-US" dirty="0" err="1"/>
              <a:t>i</a:t>
            </a:r>
            <a:r>
              <a:rPr lang="ru-RU" dirty="0"/>
              <a:t>, а другой автор – в организации </a:t>
            </a:r>
            <a:r>
              <a:rPr lang="en-US" dirty="0"/>
              <a:t>j</a:t>
            </a:r>
            <a:r>
              <a:rPr lang="ru-RU" dirty="0"/>
              <a:t>.</a:t>
            </a:r>
          </a:p>
          <a:p>
            <a:r>
              <a:rPr lang="ru-RU" dirty="0"/>
              <a:t>Вес ребра отображает силу связи, а именно количество совместных опубликованных научных работ.</a:t>
            </a:r>
          </a:p>
        </p:txBody>
      </p:sp>
    </p:spTree>
    <p:extLst>
      <p:ext uri="{BB962C8B-B14F-4D97-AF65-F5344CB8AC3E}">
        <p14:creationId xmlns:p14="http://schemas.microsoft.com/office/powerpoint/2010/main" val="3360198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Центральность по кратчайшему пути и по собственному значению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Минимальные значения центральностей по кратчайшему пути  - 0. </a:t>
            </a:r>
          </a:p>
          <a:p>
            <a:r>
              <a:rPr lang="ru-RU" dirty="0"/>
              <a:t>Максимальные центральности превышают 40 000.</a:t>
            </a:r>
          </a:p>
          <a:p>
            <a:r>
              <a:rPr lang="ru-RU" dirty="0"/>
              <a:t>Значительное число кратчайших путей между любыми двумя вершинами проходит именно через университет Окленда. 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ru-RU" dirty="0"/>
              <a:t>Минимальные значения центральностей по собственному значению  - 0. </a:t>
            </a:r>
          </a:p>
          <a:p>
            <a:r>
              <a:rPr lang="ru-RU" dirty="0"/>
              <a:t>Наибольшую же имеет университет Окленда. (1)</a:t>
            </a:r>
          </a:p>
          <a:p>
            <a:r>
              <a:rPr lang="ru-RU" dirty="0"/>
              <a:t>Высокое значение значит, что сам университет связан со многими вершинами, которые в свою очередь имеют также высокое значение центральности.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1292601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Корреляционные матрицы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1910648"/>
            <a:ext cx="8362950" cy="15906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75" y="4102396"/>
            <a:ext cx="8324850" cy="152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01609" y="3459673"/>
            <a:ext cx="9140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Без учета весов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1609" y="5626396"/>
            <a:ext cx="778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 учетом весов</a:t>
            </a:r>
          </a:p>
        </p:txBody>
      </p:sp>
    </p:spTree>
    <p:extLst>
      <p:ext uri="{BB962C8B-B14F-4D97-AF65-F5344CB8AC3E}">
        <p14:creationId xmlns:p14="http://schemas.microsoft.com/office/powerpoint/2010/main" val="1830843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Сравнение топов по центральностям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505200" cy="516731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690688"/>
            <a:ext cx="3352800" cy="514826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1690688"/>
            <a:ext cx="3352800" cy="515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35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Выводы по заданию 3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Сравнив топы по максимальным центральностям (за исключением топа центральностей по близости из-за малого количества соседей порядка 1), заметим, что по трем центральностям первую пятерку занимают одни и те же организации: университет Окленда, университет Отаго, университет </a:t>
            </a:r>
            <a:r>
              <a:rPr lang="ru-RU" dirty="0" err="1"/>
              <a:t>Мэсси</a:t>
            </a:r>
            <a:r>
              <a:rPr lang="ru-RU" dirty="0"/>
              <a:t>, университет </a:t>
            </a:r>
            <a:r>
              <a:rPr lang="ru-RU" dirty="0" err="1"/>
              <a:t>Кантербери</a:t>
            </a:r>
            <a:r>
              <a:rPr lang="ru-RU" dirty="0"/>
              <a:t> и Викторианский университет Веллингтона.</a:t>
            </a:r>
          </a:p>
        </p:txBody>
      </p:sp>
    </p:spTree>
    <p:extLst>
      <p:ext uri="{BB962C8B-B14F-4D97-AF65-F5344CB8AC3E}">
        <p14:creationId xmlns:p14="http://schemas.microsoft.com/office/powerpoint/2010/main" val="111096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Задание 4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accent5"/>
                </a:solidFill>
              </a:rPr>
              <a:t>Ассортативность в графе по типу вершин = -0.059 </a:t>
            </a:r>
            <a:r>
              <a:rPr lang="ru-RU" dirty="0"/>
              <a:t>=&gt; мы не можем утверждать наличие предпочтительного присоединения узлов сети к своему типу.</a:t>
            </a:r>
          </a:p>
          <a:p>
            <a:endParaRPr lang="ru-RU" dirty="0"/>
          </a:p>
          <a:p>
            <a:r>
              <a:rPr lang="ru-RU" dirty="0">
                <a:solidFill>
                  <a:schemeClr val="accent5"/>
                </a:solidFill>
              </a:rPr>
              <a:t>Ассортативность по степени вершины = 0.336 </a:t>
            </a:r>
            <a:r>
              <a:rPr lang="ru-RU" dirty="0"/>
              <a:t>=&gt; предпочтительное присоединение узлов к вершинам с относительно большим количеством соседей.</a:t>
            </a:r>
          </a:p>
        </p:txBody>
      </p:sp>
    </p:spTree>
    <p:extLst>
      <p:ext uri="{BB962C8B-B14F-4D97-AF65-F5344CB8AC3E}">
        <p14:creationId xmlns:p14="http://schemas.microsoft.com/office/powerpoint/2010/main" val="690799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Используемый метод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выявления более точного эффекта предпочтительного присоединения среди университетов рассчитаем показатели </a:t>
            </a:r>
            <a:r>
              <a:rPr lang="ru-RU" dirty="0" err="1"/>
              <a:t>гомофилии</a:t>
            </a:r>
            <a:r>
              <a:rPr lang="ru-RU" dirty="0"/>
              <a:t> для университетов и других типов институтов.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8450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Результаты расчётов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Соберем полученные значения </a:t>
            </a:r>
            <a:r>
              <a:rPr lang="en-US" dirty="0" err="1"/>
              <a:t>dyadicity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heterophilicity</a:t>
            </a:r>
            <a:r>
              <a:rPr lang="en-US" dirty="0"/>
              <a:t> </a:t>
            </a:r>
            <a:r>
              <a:rPr lang="ru-RU" dirty="0"/>
              <a:t>вместе: </a:t>
            </a:r>
            <a:endParaRPr lang="en-US" dirty="0"/>
          </a:p>
          <a:p>
            <a:pPr lvl="1"/>
            <a:r>
              <a:rPr lang="en-US" dirty="0"/>
              <a:t>Higher Education vs </a:t>
            </a:r>
            <a:r>
              <a:rPr lang="ru-RU" dirty="0"/>
              <a:t>все остальные: </a:t>
            </a:r>
            <a:r>
              <a:rPr lang="en-US" dirty="0" err="1">
                <a:solidFill>
                  <a:schemeClr val="accent5"/>
                </a:solidFill>
              </a:rPr>
              <a:t>dyadicity</a:t>
            </a:r>
            <a:r>
              <a:rPr lang="en-US" dirty="0">
                <a:solidFill>
                  <a:schemeClr val="accent5"/>
                </a:solidFill>
              </a:rPr>
              <a:t>: 32.09</a:t>
            </a:r>
            <a:r>
              <a:rPr lang="ru-RU" dirty="0">
                <a:solidFill>
                  <a:schemeClr val="accent5"/>
                </a:solidFill>
              </a:rPr>
              <a:t>, </a:t>
            </a:r>
            <a:r>
              <a:rPr lang="en-US" dirty="0" err="1">
                <a:solidFill>
                  <a:schemeClr val="accent5"/>
                </a:solidFill>
              </a:rPr>
              <a:t>heterophilicity</a:t>
            </a:r>
            <a:r>
              <a:rPr lang="en-US" dirty="0">
                <a:solidFill>
                  <a:schemeClr val="accent5"/>
                </a:solidFill>
              </a:rPr>
              <a:t>: 6.96 </a:t>
            </a:r>
          </a:p>
          <a:p>
            <a:pPr lvl="1"/>
            <a:r>
              <a:rPr lang="en-US" dirty="0"/>
              <a:t>Higher Education vs Business Enterprise:  </a:t>
            </a:r>
            <a:r>
              <a:rPr lang="en-US" dirty="0" err="1">
                <a:solidFill>
                  <a:schemeClr val="accent5"/>
                </a:solidFill>
              </a:rPr>
              <a:t>dyadicity</a:t>
            </a:r>
            <a:r>
              <a:rPr lang="en-US" dirty="0">
                <a:solidFill>
                  <a:schemeClr val="accent5"/>
                </a:solidFill>
              </a:rPr>
              <a:t>: 39.59, </a:t>
            </a:r>
            <a:r>
              <a:rPr lang="en-US" dirty="0" err="1">
                <a:solidFill>
                  <a:schemeClr val="accent5"/>
                </a:solidFill>
              </a:rPr>
              <a:t>heterophilicity</a:t>
            </a:r>
            <a:r>
              <a:rPr lang="en-US" dirty="0">
                <a:solidFill>
                  <a:schemeClr val="accent5"/>
                </a:solidFill>
              </a:rPr>
              <a:t>: 6.88</a:t>
            </a:r>
          </a:p>
          <a:p>
            <a:pPr lvl="1"/>
            <a:r>
              <a:rPr lang="en-US" dirty="0"/>
              <a:t> Higher Education vs Government: </a:t>
            </a:r>
            <a:r>
              <a:rPr lang="en-US" dirty="0" err="1"/>
              <a:t>dyadicity</a:t>
            </a:r>
            <a:r>
              <a:rPr lang="en-US" dirty="0"/>
              <a:t>: 2.84, </a:t>
            </a:r>
            <a:r>
              <a:rPr lang="en-US" dirty="0" err="1"/>
              <a:t>heterophilicity</a:t>
            </a:r>
            <a:r>
              <a:rPr lang="en-US" dirty="0"/>
              <a:t>: 0.49</a:t>
            </a:r>
          </a:p>
          <a:p>
            <a:endParaRPr lang="en-US" dirty="0"/>
          </a:p>
          <a:p>
            <a:r>
              <a:rPr lang="ru-RU" dirty="0"/>
              <a:t>Мы видим, что </a:t>
            </a:r>
            <a:r>
              <a:rPr lang="en-US" dirty="0" err="1"/>
              <a:t>dyadicity</a:t>
            </a:r>
            <a:r>
              <a:rPr lang="en-US" dirty="0"/>
              <a:t> </a:t>
            </a:r>
            <a:r>
              <a:rPr lang="ru-RU" dirty="0"/>
              <a:t>университетов очень высокая. При этом </a:t>
            </a:r>
            <a:r>
              <a:rPr lang="en-US" dirty="0" err="1"/>
              <a:t>heterophilicity</a:t>
            </a:r>
            <a:r>
              <a:rPr lang="en-US" dirty="0"/>
              <a:t> </a:t>
            </a:r>
            <a:r>
              <a:rPr lang="ru-RU" dirty="0"/>
              <a:t>также довольно сильно превышает 1.</a:t>
            </a:r>
          </a:p>
        </p:txBody>
      </p:sp>
    </p:spTree>
    <p:extLst>
      <p:ext uri="{BB962C8B-B14F-4D97-AF65-F5344CB8AC3E}">
        <p14:creationId xmlns:p14="http://schemas.microsoft.com/office/powerpoint/2010/main" val="967163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Выводы по заданию 4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чем может быть объяснение этой особенности данных? “</a:t>
            </a:r>
            <a:r>
              <a:rPr lang="ru-RU" dirty="0" err="1"/>
              <a:t>Functional</a:t>
            </a:r>
            <a:r>
              <a:rPr lang="ru-RU" dirty="0"/>
              <a:t> </a:t>
            </a:r>
            <a:r>
              <a:rPr lang="ru-RU" dirty="0" err="1"/>
              <a:t>dyadicity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heterophilicity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gene-gene</a:t>
            </a:r>
            <a:r>
              <a:rPr lang="ru-RU" dirty="0"/>
              <a:t> </a:t>
            </a:r>
            <a:r>
              <a:rPr lang="ru-RU" dirty="0" err="1"/>
              <a:t>interactions</a:t>
            </a:r>
            <a:r>
              <a:rPr lang="ru-RU" dirty="0"/>
              <a:t> in </a:t>
            </a:r>
            <a:r>
              <a:rPr lang="ru-RU" dirty="0" err="1"/>
              <a:t>statistical</a:t>
            </a:r>
            <a:r>
              <a:rPr lang="ru-RU" dirty="0"/>
              <a:t> </a:t>
            </a:r>
            <a:r>
              <a:rPr lang="ru-RU" dirty="0" err="1"/>
              <a:t>epistasis</a:t>
            </a:r>
            <a:r>
              <a:rPr lang="ru-RU" dirty="0"/>
              <a:t> </a:t>
            </a:r>
            <a:r>
              <a:rPr lang="ru-RU" dirty="0" err="1"/>
              <a:t>networks</a:t>
            </a:r>
            <a:r>
              <a:rPr lang="ru-RU" dirty="0"/>
              <a:t>” -</a:t>
            </a:r>
            <a:r>
              <a:rPr lang="en-US" dirty="0"/>
              <a:t>&gt;</a:t>
            </a:r>
            <a:r>
              <a:rPr lang="ru-RU" dirty="0"/>
              <a:t> университеты хорошо связаны друг с другом и с вершинами другого типа.</a:t>
            </a:r>
          </a:p>
          <a:p>
            <a:r>
              <a:rPr lang="ru-RU" dirty="0"/>
              <a:t>Плотные связи: университеты – университеты и университеты – бизнес. </a:t>
            </a:r>
          </a:p>
        </p:txBody>
      </p:sp>
    </p:spTree>
    <p:extLst>
      <p:ext uri="{BB962C8B-B14F-4D97-AF65-F5344CB8AC3E}">
        <p14:creationId xmlns:p14="http://schemas.microsoft.com/office/powerpoint/2010/main" val="2572983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Задание 5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Проведем процедуру кластеризации вершин при помощи </a:t>
            </a:r>
            <a:r>
              <a:rPr lang="ru-RU" dirty="0" err="1"/>
              <a:t>Edge-betweenness</a:t>
            </a:r>
            <a:r>
              <a:rPr lang="ru-RU" dirty="0"/>
              <a:t> и </a:t>
            </a:r>
            <a:r>
              <a:rPr lang="ru-RU" dirty="0" err="1"/>
              <a:t>Fast-greedy</a:t>
            </a:r>
            <a:r>
              <a:rPr lang="ru-RU" dirty="0"/>
              <a:t> методов и сравним полученные результаты с существующей классификацией.</a:t>
            </a:r>
          </a:p>
          <a:p>
            <a:r>
              <a:rPr lang="ru-RU" dirty="0"/>
              <a:t>Обратные веса</a:t>
            </a:r>
          </a:p>
        </p:txBody>
      </p:sp>
    </p:spTree>
    <p:extLst>
      <p:ext uri="{BB962C8B-B14F-4D97-AF65-F5344CB8AC3E}">
        <p14:creationId xmlns:p14="http://schemas.microsoft.com/office/powerpoint/2010/main" val="3996829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Визуализация кластеризации методом </a:t>
            </a:r>
            <a:r>
              <a:rPr lang="en-US" dirty="0"/>
              <a:t>Edge-</a:t>
            </a:r>
            <a:r>
              <a:rPr lang="en-US" dirty="0" err="1"/>
              <a:t>betweenness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51606"/>
            <a:ext cx="7070649" cy="520639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471" y="1690688"/>
            <a:ext cx="7016381" cy="5167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2345" y="5826642"/>
            <a:ext cx="4263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Метод </a:t>
            </a:r>
            <a:r>
              <a:rPr lang="en-US" sz="2800" dirty="0"/>
              <a:t>Edge-</a:t>
            </a:r>
            <a:r>
              <a:rPr lang="en-US" sz="2800" dirty="0" err="1"/>
              <a:t>betweenness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3FD0D-6976-2DB2-C2E8-71C30936EE4B}"/>
              </a:ext>
            </a:extLst>
          </p:cNvPr>
          <p:cNvSpPr txBox="1"/>
          <p:nvPr/>
        </p:nvSpPr>
        <p:spPr>
          <a:xfrm>
            <a:off x="8407153" y="5903586"/>
            <a:ext cx="26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0,03</a:t>
            </a:r>
          </a:p>
        </p:txBody>
      </p:sp>
    </p:spTree>
    <p:extLst>
      <p:ext uri="{BB962C8B-B14F-4D97-AF65-F5344CB8AC3E}">
        <p14:creationId xmlns:p14="http://schemas.microsoft.com/office/powerpoint/2010/main" val="209206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Исследовательский вопрос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Какие есть способы улучшения взаимодействия учреждений высшего образования Новой Зеландии (если это вообще требуется)?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Наше исследование показывает, что возможно повысить эффективность небольших университетов посредством увеличения сотрудничества с крупными, которые в свою очередь имеют тесное сотрудничество с бизнесом.</a:t>
            </a:r>
            <a:r>
              <a:rPr lang="en-US" dirty="0"/>
              <a:t> (</a:t>
            </a:r>
            <a:r>
              <a:rPr lang="en-US" dirty="0" err="1"/>
              <a:t>Aref</a:t>
            </a:r>
            <a:r>
              <a:rPr lang="en-US" dirty="0"/>
              <a:t> et al, 2017)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0338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Визуализация кластеризации методом </a:t>
            </a:r>
            <a:r>
              <a:rPr lang="en-US" dirty="0"/>
              <a:t>Fast-greedy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7549116" cy="516731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135" y="1781132"/>
            <a:ext cx="6726865" cy="50768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5992" y="5794744"/>
            <a:ext cx="4869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Метод </a:t>
            </a:r>
            <a:r>
              <a:rPr lang="en-US" sz="2800" dirty="0"/>
              <a:t>Fast-greedy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10626F-185E-D155-7690-D5B11D03EB66}"/>
              </a:ext>
            </a:extLst>
          </p:cNvPr>
          <p:cNvSpPr txBox="1"/>
          <p:nvPr/>
        </p:nvSpPr>
        <p:spPr>
          <a:xfrm>
            <a:off x="8750146" y="5871688"/>
            <a:ext cx="222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0,03</a:t>
            </a:r>
          </a:p>
        </p:txBody>
      </p:sp>
    </p:spTree>
    <p:extLst>
      <p:ext uri="{BB962C8B-B14F-4D97-AF65-F5344CB8AC3E}">
        <p14:creationId xmlns:p14="http://schemas.microsoft.com/office/powerpoint/2010/main" val="1474612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Выводы по заданию 5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Известные нам способы кластеризации (</a:t>
            </a:r>
            <a:r>
              <a:rPr lang="ru-RU" dirty="0" err="1"/>
              <a:t>Edge-betweenness</a:t>
            </a:r>
            <a:r>
              <a:rPr lang="ru-RU" dirty="0"/>
              <a:t> и </a:t>
            </a:r>
            <a:r>
              <a:rPr lang="ru-RU" dirty="0" err="1"/>
              <a:t>Fast-greedy</a:t>
            </a:r>
            <a:r>
              <a:rPr lang="ru-RU" dirty="0"/>
              <a:t>) не дали результата, похожего на имеющуюся в </a:t>
            </a:r>
            <a:r>
              <a:rPr lang="ru-RU" dirty="0" err="1"/>
              <a:t>датасете</a:t>
            </a:r>
            <a:r>
              <a:rPr lang="ru-RU" dirty="0"/>
              <a:t> классификацию.</a:t>
            </a:r>
          </a:p>
        </p:txBody>
      </p:sp>
    </p:spTree>
    <p:extLst>
      <p:ext uri="{BB962C8B-B14F-4D97-AF65-F5344CB8AC3E}">
        <p14:creationId xmlns:p14="http://schemas.microsoft.com/office/powerpoint/2010/main" val="3360895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Задание 6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Исследовательский вопрос: насколько активно при написании научных работ университеты Новой Зеландии взаимодействуют с другими типами организаций, нужно ли им как-то в этом способствовать извне. </a:t>
            </a:r>
          </a:p>
          <a:p>
            <a:r>
              <a:rPr lang="ru-RU" dirty="0"/>
              <a:t>Для ответа на заданный вопрос нам может помочь модель предсказания класса вершин </a:t>
            </a:r>
            <a:r>
              <a:rPr lang="ru-RU" i="1" dirty="0" err="1"/>
              <a:t>Relational</a:t>
            </a:r>
            <a:r>
              <a:rPr lang="ru-RU" i="1" dirty="0"/>
              <a:t> </a:t>
            </a:r>
            <a:r>
              <a:rPr lang="ru-RU" i="1" dirty="0" err="1"/>
              <a:t>Neighbors</a:t>
            </a:r>
            <a:r>
              <a:rPr lang="ru-RU" i="1" dirty="0"/>
              <a:t> </a:t>
            </a:r>
            <a:r>
              <a:rPr lang="ru-RU" i="1" dirty="0" err="1"/>
              <a:t>Classifier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8284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Используемый метод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Разделим все вершины на 2 класса: “1” - университет, “0” - иначе. Отберем из каждого класса по 10 вершин и положим вероятности их принадлежности первому классу соответственно 1 и 0. Для всех остальных вершин положим эту вероятность равной 0.5. При каждой итерации будем обновлять вероятности каждой вершины исходя из вероятностей её соседей. В итоге, после 10 таких итераций получим для каждой вершины вероятность её принадлежности классу “1”, и отберем те вершины, чья вероятность больше порога 0.5 в качестве принадлежащих классу “1”.</a:t>
            </a:r>
          </a:p>
          <a:p>
            <a:endParaRPr lang="ru-RU" dirty="0"/>
          </a:p>
          <a:p>
            <a:r>
              <a:rPr lang="ru-RU" dirty="0"/>
              <a:t>Во избежание случайности повторим этот алгоритм 100 раз и построим гистограмму распределения числа предсказанных университетов, а также гистограмму распределения средних вероятностей принадлежности группе университетов.</a:t>
            </a:r>
          </a:p>
        </p:txBody>
      </p:sp>
    </p:spTree>
    <p:extLst>
      <p:ext uri="{BB962C8B-B14F-4D97-AF65-F5344CB8AC3E}">
        <p14:creationId xmlns:p14="http://schemas.microsoft.com/office/powerpoint/2010/main" val="1865476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Результаты алгоритма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1331"/>
            <a:ext cx="5996763" cy="498667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763" y="1871331"/>
            <a:ext cx="6195238" cy="498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42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Выводы по заданию 6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можно увидеть, почти во всех случаях абсолютное число вершин предсказано в качестве университетов. Получаем, что какие бы 10 университетов мы ни взяли, их класс дойдет до большинства вершин быстрее, чем противоположный класс 10 случайных вершин. Это распространяется и на случай, когда были выбраны наименее центральные университеты. Если бы университеты были плохо связаны с организациями другого типа, то их класс намного слабее распространялся бы на вершины другого типа, а это не так.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3389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Выводы по заданию 6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Значит, по крайней мере какие-то университеты (а именно наиболее центральные) довольно активно кооперируются с другими организациями (как, например, это делает Оклендский университет). Поэтому для таких университетов нет необходимости строить совместные с бизнесом и государством научные центры.</a:t>
            </a:r>
          </a:p>
          <a:p>
            <a:endParaRPr lang="ru-RU" dirty="0"/>
          </a:p>
          <a:p>
            <a:r>
              <a:rPr lang="ru-RU" dirty="0"/>
              <a:t>Вспомним про высокий показатель </a:t>
            </a:r>
            <a:r>
              <a:rPr lang="ru-RU" dirty="0" err="1"/>
              <a:t>dyadicity</a:t>
            </a:r>
            <a:r>
              <a:rPr lang="ru-RU" dirty="0"/>
              <a:t> у ВУЗов: выходит, что он получается таким большим из-за высокой </a:t>
            </a:r>
            <a:r>
              <a:rPr lang="ru-RU" dirty="0" err="1"/>
              <a:t>гомофилии</a:t>
            </a:r>
            <a:r>
              <a:rPr lang="ru-RU" dirty="0"/>
              <a:t> более мелких учебных заведений. Тогда можно предположить, что именно они плохо взаимодействуют с бизнесом и гос. органами.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39272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Ответ на исследовательский вопрос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При моделировании класс ВУЗов распространялся по сети через их соседей — крупные университеты. В таком случае, более разумно строить научные центры</a:t>
            </a:r>
            <a:r>
              <a:rPr lang="en-US" dirty="0"/>
              <a:t> </a:t>
            </a:r>
            <a:r>
              <a:rPr lang="ru-RU" dirty="0"/>
              <a:t>на базе крупных университетов с активной вовлеченностью мелких, так как сами по себе они плохо связаны с организациями других типов.</a:t>
            </a:r>
          </a:p>
          <a:p>
            <a:r>
              <a:rPr lang="ru-RU" dirty="0"/>
              <a:t>Замечание: Здесь мы предполагаем </a:t>
            </a:r>
            <a:r>
              <a:rPr lang="ru-RU" dirty="0" err="1"/>
              <a:t>эталонность</a:t>
            </a:r>
            <a:r>
              <a:rPr lang="ru-RU" dirty="0"/>
              <a:t> крупных университетов (например, Оклендского) с точки зрения эффективности взаимодействия, а также качества и количества научных работ, что продемонстрировано, например, в статье </a:t>
            </a:r>
            <a:r>
              <a:rPr lang="en-US" dirty="0"/>
              <a:t>“Why Should University and Business Cooperate? A Discussion of Advantages and Disadvantages”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300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92580" y="1825625"/>
            <a:ext cx="666122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Как можно увидеть, среди 100 самых центральных вершин с количественной точки зрения преобладают организации государственного сектора, однако самыми крупными здесь являются новозеландские университеты. Первые 5 мест по числу совместных научных работ принадлежат именно им, лидером по данному показателю является Университет Окленда, самый крупный и престижный университет Новой Зеландии.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77" y="1"/>
            <a:ext cx="11180388" cy="690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1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Основные характеристики графа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Вершин: 1511</a:t>
            </a:r>
          </a:p>
          <a:p>
            <a:r>
              <a:rPr lang="ru-RU" dirty="0"/>
              <a:t>Ребер: 4273</a:t>
            </a:r>
            <a:endParaRPr lang="en-US" dirty="0"/>
          </a:p>
          <a:p>
            <a:r>
              <a:rPr lang="ru-RU" dirty="0"/>
              <a:t>Плотность: 0,0037</a:t>
            </a:r>
          </a:p>
          <a:p>
            <a:r>
              <a:rPr lang="ru-RU" dirty="0"/>
              <a:t>Порог случайного графа: 0</a:t>
            </a:r>
            <a:r>
              <a:rPr lang="en-US" dirty="0"/>
              <a:t>.0048</a:t>
            </a:r>
            <a:endParaRPr lang="ru-RU" dirty="0"/>
          </a:p>
          <a:p>
            <a:r>
              <a:rPr lang="ru-RU" dirty="0"/>
              <a:t>Диаметр: </a:t>
            </a:r>
            <a:r>
              <a:rPr lang="en-US" dirty="0"/>
              <a:t>6, 4.01 (weighted)</a:t>
            </a:r>
            <a:endParaRPr lang="ru-RU" dirty="0"/>
          </a:p>
          <a:p>
            <a:r>
              <a:rPr lang="ru-RU" dirty="0"/>
              <a:t>Компонент связности: 24</a:t>
            </a:r>
            <a:r>
              <a:rPr lang="en-US" dirty="0"/>
              <a:t>, </a:t>
            </a:r>
            <a:r>
              <a:rPr lang="ru-RU" dirty="0"/>
              <a:t>из которых 23 из 2-3 вершин</a:t>
            </a:r>
            <a:endParaRPr lang="en-US" dirty="0"/>
          </a:p>
          <a:p>
            <a:r>
              <a:rPr lang="ru-RU" dirty="0"/>
              <a:t>Средняя длина пути: 2</a:t>
            </a:r>
            <a:r>
              <a:rPr lang="en-US" dirty="0"/>
              <a:t>.8, 1.5 (weighted)</a:t>
            </a:r>
            <a:endParaRPr lang="ru-RU" dirty="0"/>
          </a:p>
          <a:p>
            <a:r>
              <a:rPr lang="ru-RU" dirty="0"/>
              <a:t>Средняя центральность по степени: 5</a:t>
            </a:r>
            <a:r>
              <a:rPr lang="en-US" dirty="0"/>
              <a:t>.65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0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Соседство Оклендского университета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260" t="7099" b="23622"/>
          <a:stretch/>
        </p:blipFill>
        <p:spPr>
          <a:xfrm>
            <a:off x="0" y="2292661"/>
            <a:ext cx="6096000" cy="30145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9384" t="7434" b="25967"/>
          <a:stretch/>
        </p:blipFill>
        <p:spPr>
          <a:xfrm>
            <a:off x="6096000" y="2237395"/>
            <a:ext cx="6024613" cy="312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1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Задание 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Сравним нашу сеть с теоретическими моделями случайного графа  на основе распределения числа их соседей, диаметра, среднего кратчайшего пути и числа компонент связности.</a:t>
            </a:r>
          </a:p>
        </p:txBody>
      </p:sp>
    </p:spTree>
    <p:extLst>
      <p:ext uri="{BB962C8B-B14F-4D97-AF65-F5344CB8AC3E}">
        <p14:creationId xmlns:p14="http://schemas.microsoft.com/office/powerpoint/2010/main" val="3751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Модель </a:t>
            </a:r>
            <a:r>
              <a:rPr lang="ru-RU" dirty="0" err="1"/>
              <a:t>Эрдеша-Реньи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644" y="1690688"/>
            <a:ext cx="7792711" cy="493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9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Модель </a:t>
            </a:r>
            <a:r>
              <a:rPr lang="ru-RU" dirty="0" err="1"/>
              <a:t>Эрдеша-Реньи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0" y="1401890"/>
            <a:ext cx="3892135" cy="256880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92" y="3744363"/>
            <a:ext cx="4341327" cy="287178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320" y="1292358"/>
            <a:ext cx="4792392" cy="296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885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1256</Words>
  <Application>Microsoft Office PowerPoint</Application>
  <PresentationFormat>Широкоэкранный</PresentationFormat>
  <Paragraphs>101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Тема Office</vt:lpstr>
      <vt:lpstr>Исследование научного сотрудничества в Новой Зеландии</vt:lpstr>
      <vt:lpstr>Описание данных</vt:lpstr>
      <vt:lpstr>Исследовательский вопрос</vt:lpstr>
      <vt:lpstr>Презентация PowerPoint</vt:lpstr>
      <vt:lpstr>Основные характеристики графа</vt:lpstr>
      <vt:lpstr>Соседство Оклендского университета</vt:lpstr>
      <vt:lpstr>Задание 2</vt:lpstr>
      <vt:lpstr>Модель Эрдеша-Реньи</vt:lpstr>
      <vt:lpstr>Модель Эрдеша-Реньи</vt:lpstr>
      <vt:lpstr>Модель малого мира</vt:lpstr>
      <vt:lpstr>Модель малого мира</vt:lpstr>
      <vt:lpstr>Модель Барабаши-Альберта</vt:lpstr>
      <vt:lpstr>Модель Барабаши-Альберта</vt:lpstr>
      <vt:lpstr>Выводы по заданию 2</vt:lpstr>
      <vt:lpstr>Задание 3</vt:lpstr>
      <vt:lpstr>Центральность по степени</vt:lpstr>
      <vt:lpstr>Самые центральные вершины</vt:lpstr>
      <vt:lpstr>Центральность по близости</vt:lpstr>
      <vt:lpstr>Самые центральные вершины</vt:lpstr>
      <vt:lpstr>Центральность по кратчайшему пути и по собственному значению</vt:lpstr>
      <vt:lpstr>Корреляционные матрицы</vt:lpstr>
      <vt:lpstr>Сравнение топов по центральностям</vt:lpstr>
      <vt:lpstr>Выводы по заданию 3</vt:lpstr>
      <vt:lpstr>Задание 4</vt:lpstr>
      <vt:lpstr>Используемый метод</vt:lpstr>
      <vt:lpstr>Результаты расчётов</vt:lpstr>
      <vt:lpstr>Выводы по заданию 4</vt:lpstr>
      <vt:lpstr>Задание 5</vt:lpstr>
      <vt:lpstr>Визуализация кластеризации методом Edge-betweenness</vt:lpstr>
      <vt:lpstr>Визуализация кластеризации методом Fast-greedy</vt:lpstr>
      <vt:lpstr>Выводы по заданию 5</vt:lpstr>
      <vt:lpstr>Задание 6</vt:lpstr>
      <vt:lpstr>Используемый метод</vt:lpstr>
      <vt:lpstr>Результаты алгоритма</vt:lpstr>
      <vt:lpstr>Выводы по заданию 6</vt:lpstr>
      <vt:lpstr>Выводы по заданию 6</vt:lpstr>
      <vt:lpstr>Ответ на исследовательский вопрос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WS user</dc:creator>
  <cp:lastModifiedBy>Сухов Александр Васильевич</cp:lastModifiedBy>
  <cp:revision>35</cp:revision>
  <dcterms:created xsi:type="dcterms:W3CDTF">2023-10-25T14:38:31Z</dcterms:created>
  <dcterms:modified xsi:type="dcterms:W3CDTF">2023-10-26T13:19:46Z</dcterms:modified>
</cp:coreProperties>
</file>